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6"/>
  </p:notesMasterIdLst>
  <p:sldIdLst>
    <p:sldId id="258" r:id="rId2"/>
    <p:sldId id="256" r:id="rId3"/>
    <p:sldId id="333" r:id="rId4"/>
    <p:sldId id="924" r:id="rId5"/>
    <p:sldId id="336" r:id="rId6"/>
    <p:sldId id="925" r:id="rId7"/>
    <p:sldId id="926" r:id="rId8"/>
    <p:sldId id="927" r:id="rId9"/>
    <p:sldId id="928" r:id="rId10"/>
    <p:sldId id="929" r:id="rId11"/>
    <p:sldId id="930" r:id="rId12"/>
    <p:sldId id="931" r:id="rId13"/>
    <p:sldId id="932" r:id="rId14"/>
    <p:sldId id="933" r:id="rId15"/>
    <p:sldId id="934" r:id="rId16"/>
    <p:sldId id="935" r:id="rId17"/>
    <p:sldId id="936" r:id="rId18"/>
    <p:sldId id="937" r:id="rId19"/>
    <p:sldId id="938" r:id="rId20"/>
    <p:sldId id="939" r:id="rId21"/>
    <p:sldId id="940" r:id="rId22"/>
    <p:sldId id="941" r:id="rId23"/>
    <p:sldId id="942" r:id="rId24"/>
    <p:sldId id="943" r:id="rId25"/>
    <p:sldId id="944" r:id="rId26"/>
    <p:sldId id="945" r:id="rId27"/>
    <p:sldId id="948" r:id="rId28"/>
    <p:sldId id="949" r:id="rId29"/>
    <p:sldId id="950" r:id="rId30"/>
    <p:sldId id="952" r:id="rId31"/>
    <p:sldId id="953" r:id="rId32"/>
    <p:sldId id="954" r:id="rId33"/>
    <p:sldId id="955" r:id="rId34"/>
    <p:sldId id="956" r:id="rId35"/>
    <p:sldId id="957" r:id="rId36"/>
    <p:sldId id="958" r:id="rId37"/>
    <p:sldId id="959" r:id="rId38"/>
    <p:sldId id="960" r:id="rId39"/>
    <p:sldId id="961" r:id="rId40"/>
    <p:sldId id="259" r:id="rId41"/>
    <p:sldId id="334" r:id="rId42"/>
    <p:sldId id="337" r:id="rId43"/>
    <p:sldId id="335" r:id="rId44"/>
    <p:sldId id="274" r:id="rId45"/>
    <p:sldId id="272" r:id="rId46"/>
    <p:sldId id="261" r:id="rId47"/>
    <p:sldId id="275" r:id="rId48"/>
    <p:sldId id="276" r:id="rId49"/>
    <p:sldId id="277" r:id="rId50"/>
    <p:sldId id="339" r:id="rId51"/>
    <p:sldId id="278" r:id="rId52"/>
    <p:sldId id="340" r:id="rId53"/>
    <p:sldId id="279" r:id="rId54"/>
    <p:sldId id="280" r:id="rId55"/>
    <p:sldId id="341" r:id="rId56"/>
    <p:sldId id="342" r:id="rId57"/>
    <p:sldId id="281" r:id="rId58"/>
    <p:sldId id="343" r:id="rId59"/>
    <p:sldId id="347" r:id="rId60"/>
    <p:sldId id="344" r:id="rId61"/>
    <p:sldId id="345" r:id="rId62"/>
    <p:sldId id="346" r:id="rId63"/>
    <p:sldId id="283" r:id="rId64"/>
    <p:sldId id="284" r:id="rId65"/>
    <p:sldId id="351" r:id="rId66"/>
    <p:sldId id="352" r:id="rId67"/>
    <p:sldId id="353" r:id="rId68"/>
    <p:sldId id="285" r:id="rId69"/>
    <p:sldId id="354" r:id="rId70"/>
    <p:sldId id="286" r:id="rId71"/>
    <p:sldId id="287" r:id="rId72"/>
    <p:sldId id="288" r:id="rId73"/>
    <p:sldId id="289" r:id="rId74"/>
    <p:sldId id="355" r:id="rId75"/>
    <p:sldId id="290" r:id="rId76"/>
    <p:sldId id="356" r:id="rId77"/>
    <p:sldId id="291" r:id="rId78"/>
    <p:sldId id="292" r:id="rId79"/>
    <p:sldId id="293" r:id="rId80"/>
    <p:sldId id="294" r:id="rId81"/>
    <p:sldId id="357" r:id="rId82"/>
    <p:sldId id="295" r:id="rId83"/>
    <p:sldId id="262" r:id="rId84"/>
    <p:sldId id="296" r:id="rId85"/>
    <p:sldId id="358" r:id="rId86"/>
    <p:sldId id="359" r:id="rId87"/>
    <p:sldId id="361" r:id="rId88"/>
    <p:sldId id="362" r:id="rId89"/>
    <p:sldId id="363" r:id="rId90"/>
    <p:sldId id="364" r:id="rId91"/>
    <p:sldId id="365" r:id="rId92"/>
    <p:sldId id="297" r:id="rId93"/>
    <p:sldId id="302" r:id="rId94"/>
    <p:sldId id="303" r:id="rId95"/>
    <p:sldId id="304" r:id="rId96"/>
    <p:sldId id="366" r:id="rId97"/>
    <p:sldId id="367" r:id="rId98"/>
    <p:sldId id="369" r:id="rId99"/>
    <p:sldId id="368" r:id="rId100"/>
    <p:sldId id="298" r:id="rId101"/>
    <p:sldId id="370" r:id="rId102"/>
    <p:sldId id="371" r:id="rId103"/>
    <p:sldId id="299" r:id="rId104"/>
    <p:sldId id="373" r:id="rId105"/>
    <p:sldId id="374" r:id="rId106"/>
    <p:sldId id="375" r:id="rId107"/>
    <p:sldId id="376" r:id="rId108"/>
    <p:sldId id="377" r:id="rId109"/>
    <p:sldId id="378" r:id="rId110"/>
    <p:sldId id="891" r:id="rId111"/>
    <p:sldId id="305" r:id="rId112"/>
    <p:sldId id="300" r:id="rId113"/>
    <p:sldId id="379" r:id="rId114"/>
    <p:sldId id="301" r:id="rId115"/>
    <p:sldId id="380" r:id="rId116"/>
    <p:sldId id="381" r:id="rId117"/>
    <p:sldId id="382" r:id="rId118"/>
    <p:sldId id="383" r:id="rId119"/>
    <p:sldId id="384" r:id="rId120"/>
    <p:sldId id="385" r:id="rId121"/>
    <p:sldId id="386" r:id="rId122"/>
    <p:sldId id="387" r:id="rId123"/>
    <p:sldId id="388" r:id="rId124"/>
    <p:sldId id="880" r:id="rId125"/>
    <p:sldId id="881" r:id="rId126"/>
    <p:sldId id="882" r:id="rId127"/>
    <p:sldId id="883" r:id="rId128"/>
    <p:sldId id="884" r:id="rId129"/>
    <p:sldId id="885" r:id="rId130"/>
    <p:sldId id="886" r:id="rId131"/>
    <p:sldId id="887" r:id="rId132"/>
    <p:sldId id="389" r:id="rId133"/>
    <p:sldId id="393" r:id="rId134"/>
    <p:sldId id="392" r:id="rId135"/>
    <p:sldId id="391" r:id="rId136"/>
    <p:sldId id="876" r:id="rId137"/>
    <p:sldId id="919" r:id="rId138"/>
    <p:sldId id="877" r:id="rId139"/>
    <p:sldId id="878" r:id="rId140"/>
    <p:sldId id="920" r:id="rId141"/>
    <p:sldId id="921" r:id="rId142"/>
    <p:sldId id="879" r:id="rId143"/>
    <p:sldId id="869" r:id="rId144"/>
    <p:sldId id="870" r:id="rId145"/>
    <p:sldId id="746" r:id="rId146"/>
    <p:sldId id="748" r:id="rId147"/>
    <p:sldId id="749" r:id="rId148"/>
    <p:sldId id="750" r:id="rId149"/>
    <p:sldId id="751" r:id="rId150"/>
    <p:sldId id="843" r:id="rId151"/>
    <p:sldId id="844" r:id="rId152"/>
    <p:sldId id="845" r:id="rId153"/>
    <p:sldId id="854" r:id="rId154"/>
    <p:sldId id="855" r:id="rId155"/>
    <p:sldId id="856" r:id="rId156"/>
    <p:sldId id="857" r:id="rId157"/>
    <p:sldId id="858" r:id="rId158"/>
    <p:sldId id="859" r:id="rId159"/>
    <p:sldId id="690" r:id="rId160"/>
    <p:sldId id="691" r:id="rId161"/>
    <p:sldId id="692" r:id="rId162"/>
    <p:sldId id="693" r:id="rId163"/>
    <p:sldId id="694" r:id="rId164"/>
    <p:sldId id="695" r:id="rId165"/>
    <p:sldId id="875" r:id="rId166"/>
    <p:sldId id="700" r:id="rId167"/>
    <p:sldId id="701" r:id="rId168"/>
    <p:sldId id="702" r:id="rId169"/>
    <p:sldId id="703" r:id="rId170"/>
    <p:sldId id="704" r:id="rId171"/>
    <p:sldId id="821" r:id="rId172"/>
    <p:sldId id="822" r:id="rId173"/>
    <p:sldId id="331" r:id="rId174"/>
    <p:sldId id="332" r:id="rId175"/>
    <p:sldId id="828" r:id="rId176"/>
    <p:sldId id="270" r:id="rId177"/>
    <p:sldId id="893" r:id="rId178"/>
    <p:sldId id="902" r:id="rId179"/>
    <p:sldId id="894" r:id="rId180"/>
    <p:sldId id="895" r:id="rId181"/>
    <p:sldId id="896" r:id="rId182"/>
    <p:sldId id="897" r:id="rId183"/>
    <p:sldId id="898" r:id="rId184"/>
    <p:sldId id="899" r:id="rId185"/>
    <p:sldId id="900" r:id="rId186"/>
    <p:sldId id="901" r:id="rId187"/>
    <p:sldId id="903" r:id="rId188"/>
    <p:sldId id="905" r:id="rId189"/>
    <p:sldId id="906" r:id="rId190"/>
    <p:sldId id="907" r:id="rId191"/>
    <p:sldId id="908" r:id="rId192"/>
    <p:sldId id="909" r:id="rId193"/>
    <p:sldId id="910" r:id="rId194"/>
    <p:sldId id="911" r:id="rId195"/>
    <p:sldId id="912" r:id="rId196"/>
    <p:sldId id="913" r:id="rId197"/>
    <p:sldId id="914" r:id="rId198"/>
    <p:sldId id="922" r:id="rId199"/>
    <p:sldId id="915" r:id="rId200"/>
    <p:sldId id="917" r:id="rId201"/>
    <p:sldId id="918" r:id="rId202"/>
    <p:sldId id="904" r:id="rId203"/>
    <p:sldId id="923" r:id="rId204"/>
    <p:sldId id="892" r:id="rId2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F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59" d="100"/>
          <a:sy n="59" d="100"/>
        </p:scale>
        <p:origin x="7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788C6F-A387-4AA9-A23D-FB39F956A0C0}" type="doc">
      <dgm:prSet loTypeId="urn:microsoft.com/office/officeart/2005/8/layout/pyramid1" loCatId="pyramid" qsTypeId="urn:microsoft.com/office/officeart/2005/8/quickstyle/simple1" qsCatId="simple" csTypeId="urn:microsoft.com/office/officeart/2005/8/colors/accent1_2" csCatId="accent1"/>
      <dgm:spPr/>
    </dgm:pt>
    <dgm:pt modelId="{49CA4153-B3A8-4EC1-AA78-6030A4FFE776}">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Mong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muốn</a:t>
          </a:r>
          <a:endParaRPr kumimoji="0" lang="en-US" altLang="en-US" sz="1800" b="0" i="0" u="none" strike="noStrike" cap="none" normalizeH="0" baseline="0" dirty="0">
            <a:ln>
              <a:noFill/>
            </a:ln>
            <a:solidFill>
              <a:schemeClr val="tx1"/>
            </a:solidFill>
            <a:effectLst/>
            <a:latin typeface="Arial" panose="020B0604020202020204" pitchFamily="34" charset="0"/>
          </a:endParaRPr>
        </a:p>
      </dgm:t>
    </dgm:pt>
    <dgm:pt modelId="{D6EB5265-C62B-4884-8F9A-8BF6FFBA02B1}" type="parTrans" cxnId="{BA869131-0674-478E-9E6B-4F424AB77F10}">
      <dgm:prSet/>
      <dgm:spPr/>
      <dgm:t>
        <a:bodyPr/>
        <a:lstStyle/>
        <a:p>
          <a:endParaRPr lang="en-US" sz="1000"/>
        </a:p>
      </dgm:t>
    </dgm:pt>
    <dgm:pt modelId="{D8A90FEE-9142-47F1-A5DA-75E473BDD5A5}" type="sibTrans" cxnId="{BA869131-0674-478E-9E6B-4F424AB77F10}">
      <dgm:prSet/>
      <dgm:spPr/>
      <dgm:t>
        <a:bodyPr/>
        <a:lstStyle/>
        <a:p>
          <a:endParaRPr lang="en-US" sz="1000"/>
        </a:p>
      </dgm:t>
    </dgm:pt>
    <dgm:pt modelId="{7D92998D-5708-4872-8A23-C9842A2ECAA6}">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Cần thiết</a:t>
          </a:r>
        </a:p>
      </dgm:t>
    </dgm:pt>
    <dgm:pt modelId="{8BC00AB3-4140-47B3-AE3D-FB403C8CDB96}" type="parTrans" cxnId="{58055866-A6AA-4576-A8A1-F78FE75F74A6}">
      <dgm:prSet/>
      <dgm:spPr/>
      <dgm:t>
        <a:bodyPr/>
        <a:lstStyle/>
        <a:p>
          <a:endParaRPr lang="en-US" sz="1000"/>
        </a:p>
      </dgm:t>
    </dgm:pt>
    <dgm:pt modelId="{68F50E5A-6D69-48A1-ABC5-1FB02A7EA964}" type="sibTrans" cxnId="{58055866-A6AA-4576-A8A1-F78FE75F74A6}">
      <dgm:prSet/>
      <dgm:spPr/>
      <dgm:t>
        <a:bodyPr/>
        <a:lstStyle/>
        <a:p>
          <a:endParaRPr lang="en-US" sz="1000"/>
        </a:p>
      </dgm:t>
    </dgm:pt>
    <dgm:pt modelId="{BBDD3B44-343D-45A6-96B7-867559F2925C}">
      <dgm:prSet custT="1"/>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Căn bản, bắt buộc</a:t>
          </a:r>
        </a:p>
      </dgm:t>
    </dgm:pt>
    <dgm:pt modelId="{4D35DE28-D22E-4FF9-B168-35BFBD883168}" type="parTrans" cxnId="{A46673CF-8D57-4C58-966B-0915B478D3D1}">
      <dgm:prSet/>
      <dgm:spPr/>
      <dgm:t>
        <a:bodyPr/>
        <a:lstStyle/>
        <a:p>
          <a:endParaRPr lang="en-US" sz="1000"/>
        </a:p>
      </dgm:t>
    </dgm:pt>
    <dgm:pt modelId="{AD52BC72-E709-40F3-A762-530CADCF0CC3}" type="sibTrans" cxnId="{A46673CF-8D57-4C58-966B-0915B478D3D1}">
      <dgm:prSet/>
      <dgm:spPr/>
      <dgm:t>
        <a:bodyPr/>
        <a:lstStyle/>
        <a:p>
          <a:endParaRPr lang="en-US" sz="1000"/>
        </a:p>
      </dgm:t>
    </dgm:pt>
    <dgm:pt modelId="{44D9EC17-3FD7-44F7-989B-6DBC233B713C}" type="pres">
      <dgm:prSet presAssocID="{23788C6F-A387-4AA9-A23D-FB39F956A0C0}" presName="Name0" presStyleCnt="0">
        <dgm:presLayoutVars>
          <dgm:dir/>
          <dgm:animLvl val="lvl"/>
          <dgm:resizeHandles val="exact"/>
        </dgm:presLayoutVars>
      </dgm:prSet>
      <dgm:spPr/>
    </dgm:pt>
    <dgm:pt modelId="{EEBAD0C1-4004-4DC7-B370-A051F34BFCE6}" type="pres">
      <dgm:prSet presAssocID="{49CA4153-B3A8-4EC1-AA78-6030A4FFE776}" presName="Name8" presStyleCnt="0"/>
      <dgm:spPr/>
    </dgm:pt>
    <dgm:pt modelId="{CB6A1B67-1BF3-4E31-864E-4220016A5A22}" type="pres">
      <dgm:prSet presAssocID="{49CA4153-B3A8-4EC1-AA78-6030A4FFE776}" presName="level" presStyleLbl="node1" presStyleIdx="0" presStyleCnt="3">
        <dgm:presLayoutVars>
          <dgm:chMax val="1"/>
          <dgm:bulletEnabled val="1"/>
        </dgm:presLayoutVars>
      </dgm:prSet>
      <dgm:spPr/>
    </dgm:pt>
    <dgm:pt modelId="{B4B79C0B-4DC9-4AEB-957D-4DF99CC2062C}" type="pres">
      <dgm:prSet presAssocID="{49CA4153-B3A8-4EC1-AA78-6030A4FFE776}" presName="levelTx" presStyleLbl="revTx" presStyleIdx="0" presStyleCnt="0">
        <dgm:presLayoutVars>
          <dgm:chMax val="1"/>
          <dgm:bulletEnabled val="1"/>
        </dgm:presLayoutVars>
      </dgm:prSet>
      <dgm:spPr/>
    </dgm:pt>
    <dgm:pt modelId="{EC347622-06DB-47E9-B2A0-EF9A73493473}" type="pres">
      <dgm:prSet presAssocID="{7D92998D-5708-4872-8A23-C9842A2ECAA6}" presName="Name8" presStyleCnt="0"/>
      <dgm:spPr/>
    </dgm:pt>
    <dgm:pt modelId="{C0157E52-F712-41A3-B8CE-19F80225689F}" type="pres">
      <dgm:prSet presAssocID="{7D92998D-5708-4872-8A23-C9842A2ECAA6}" presName="level" presStyleLbl="node1" presStyleIdx="1" presStyleCnt="3">
        <dgm:presLayoutVars>
          <dgm:chMax val="1"/>
          <dgm:bulletEnabled val="1"/>
        </dgm:presLayoutVars>
      </dgm:prSet>
      <dgm:spPr/>
    </dgm:pt>
    <dgm:pt modelId="{3F763D71-270C-4F22-ACD6-FB23E8FF6C09}" type="pres">
      <dgm:prSet presAssocID="{7D92998D-5708-4872-8A23-C9842A2ECAA6}" presName="levelTx" presStyleLbl="revTx" presStyleIdx="0" presStyleCnt="0">
        <dgm:presLayoutVars>
          <dgm:chMax val="1"/>
          <dgm:bulletEnabled val="1"/>
        </dgm:presLayoutVars>
      </dgm:prSet>
      <dgm:spPr/>
    </dgm:pt>
    <dgm:pt modelId="{D1562136-4655-436C-845A-6C742BCBB83B}" type="pres">
      <dgm:prSet presAssocID="{BBDD3B44-343D-45A6-96B7-867559F2925C}" presName="Name8" presStyleCnt="0"/>
      <dgm:spPr/>
    </dgm:pt>
    <dgm:pt modelId="{A3D471F3-59C8-4E6D-82EF-44F4B7759B99}" type="pres">
      <dgm:prSet presAssocID="{BBDD3B44-343D-45A6-96B7-867559F2925C}" presName="level" presStyleLbl="node1" presStyleIdx="2" presStyleCnt="3">
        <dgm:presLayoutVars>
          <dgm:chMax val="1"/>
          <dgm:bulletEnabled val="1"/>
        </dgm:presLayoutVars>
      </dgm:prSet>
      <dgm:spPr/>
    </dgm:pt>
    <dgm:pt modelId="{657A1A10-10BD-41EF-AAB8-2168D18A782D}" type="pres">
      <dgm:prSet presAssocID="{BBDD3B44-343D-45A6-96B7-867559F2925C}" presName="levelTx" presStyleLbl="revTx" presStyleIdx="0" presStyleCnt="0">
        <dgm:presLayoutVars>
          <dgm:chMax val="1"/>
          <dgm:bulletEnabled val="1"/>
        </dgm:presLayoutVars>
      </dgm:prSet>
      <dgm:spPr/>
    </dgm:pt>
  </dgm:ptLst>
  <dgm:cxnLst>
    <dgm:cxn modelId="{34B05223-BC6C-4260-92B3-00458F0ABABF}" type="presOf" srcId="{49CA4153-B3A8-4EC1-AA78-6030A4FFE776}" destId="{B4B79C0B-4DC9-4AEB-957D-4DF99CC2062C}" srcOrd="1" destOrd="0" presId="urn:microsoft.com/office/officeart/2005/8/layout/pyramid1"/>
    <dgm:cxn modelId="{BA869131-0674-478E-9E6B-4F424AB77F10}" srcId="{23788C6F-A387-4AA9-A23D-FB39F956A0C0}" destId="{49CA4153-B3A8-4EC1-AA78-6030A4FFE776}" srcOrd="0" destOrd="0" parTransId="{D6EB5265-C62B-4884-8F9A-8BF6FFBA02B1}" sibTransId="{D8A90FEE-9142-47F1-A5DA-75E473BDD5A5}"/>
    <dgm:cxn modelId="{7E4F7740-BE6D-42EE-AA6E-878C2D3E1604}" type="presOf" srcId="{BBDD3B44-343D-45A6-96B7-867559F2925C}" destId="{657A1A10-10BD-41EF-AAB8-2168D18A782D}" srcOrd="1" destOrd="0" presId="urn:microsoft.com/office/officeart/2005/8/layout/pyramid1"/>
    <dgm:cxn modelId="{8A654046-2725-4020-8538-A359C3865E45}" type="presOf" srcId="{49CA4153-B3A8-4EC1-AA78-6030A4FFE776}" destId="{CB6A1B67-1BF3-4E31-864E-4220016A5A22}" srcOrd="0" destOrd="0" presId="urn:microsoft.com/office/officeart/2005/8/layout/pyramid1"/>
    <dgm:cxn modelId="{58055866-A6AA-4576-A8A1-F78FE75F74A6}" srcId="{23788C6F-A387-4AA9-A23D-FB39F956A0C0}" destId="{7D92998D-5708-4872-8A23-C9842A2ECAA6}" srcOrd="1" destOrd="0" parTransId="{8BC00AB3-4140-47B3-AE3D-FB403C8CDB96}" sibTransId="{68F50E5A-6D69-48A1-ABC5-1FB02A7EA964}"/>
    <dgm:cxn modelId="{E0797069-7D15-401E-AAFA-1EEE00B44AA5}" type="presOf" srcId="{7D92998D-5708-4872-8A23-C9842A2ECAA6}" destId="{3F763D71-270C-4F22-ACD6-FB23E8FF6C09}" srcOrd="1" destOrd="0" presId="urn:microsoft.com/office/officeart/2005/8/layout/pyramid1"/>
    <dgm:cxn modelId="{BDB0E255-D0FC-431C-96ED-BD5375623E1F}" type="presOf" srcId="{BBDD3B44-343D-45A6-96B7-867559F2925C}" destId="{A3D471F3-59C8-4E6D-82EF-44F4B7759B99}" srcOrd="0" destOrd="0" presId="urn:microsoft.com/office/officeart/2005/8/layout/pyramid1"/>
    <dgm:cxn modelId="{7856AFA1-A9CF-411A-A223-86DC8B19FEE6}" type="presOf" srcId="{7D92998D-5708-4872-8A23-C9842A2ECAA6}" destId="{C0157E52-F712-41A3-B8CE-19F80225689F}" srcOrd="0" destOrd="0" presId="urn:microsoft.com/office/officeart/2005/8/layout/pyramid1"/>
    <dgm:cxn modelId="{A46673CF-8D57-4C58-966B-0915B478D3D1}" srcId="{23788C6F-A387-4AA9-A23D-FB39F956A0C0}" destId="{BBDD3B44-343D-45A6-96B7-867559F2925C}" srcOrd="2" destOrd="0" parTransId="{4D35DE28-D22E-4FF9-B168-35BFBD883168}" sibTransId="{AD52BC72-E709-40F3-A762-530CADCF0CC3}"/>
    <dgm:cxn modelId="{477A33E9-ED74-4BED-872C-A63B1BC52BD3}" type="presOf" srcId="{23788C6F-A387-4AA9-A23D-FB39F956A0C0}" destId="{44D9EC17-3FD7-44F7-989B-6DBC233B713C}" srcOrd="0" destOrd="0" presId="urn:microsoft.com/office/officeart/2005/8/layout/pyramid1"/>
    <dgm:cxn modelId="{A07DA630-1969-49D3-8179-36ADE5F554AE}" type="presParOf" srcId="{44D9EC17-3FD7-44F7-989B-6DBC233B713C}" destId="{EEBAD0C1-4004-4DC7-B370-A051F34BFCE6}" srcOrd="0" destOrd="0" presId="urn:microsoft.com/office/officeart/2005/8/layout/pyramid1"/>
    <dgm:cxn modelId="{F38C10AB-9EE3-4621-91B7-302DB039F6FE}" type="presParOf" srcId="{EEBAD0C1-4004-4DC7-B370-A051F34BFCE6}" destId="{CB6A1B67-1BF3-4E31-864E-4220016A5A22}" srcOrd="0" destOrd="0" presId="urn:microsoft.com/office/officeart/2005/8/layout/pyramid1"/>
    <dgm:cxn modelId="{24785F81-F4A8-42DE-938E-C83DDB177D2E}" type="presParOf" srcId="{EEBAD0C1-4004-4DC7-B370-A051F34BFCE6}" destId="{B4B79C0B-4DC9-4AEB-957D-4DF99CC2062C}" srcOrd="1" destOrd="0" presId="urn:microsoft.com/office/officeart/2005/8/layout/pyramid1"/>
    <dgm:cxn modelId="{E7F01EC1-739F-41F7-A52A-B2B85B4AE9F4}" type="presParOf" srcId="{44D9EC17-3FD7-44F7-989B-6DBC233B713C}" destId="{EC347622-06DB-47E9-B2A0-EF9A73493473}" srcOrd="1" destOrd="0" presId="urn:microsoft.com/office/officeart/2005/8/layout/pyramid1"/>
    <dgm:cxn modelId="{B3A7B5D7-DB72-4922-87FB-8136FBAD19EE}" type="presParOf" srcId="{EC347622-06DB-47E9-B2A0-EF9A73493473}" destId="{C0157E52-F712-41A3-B8CE-19F80225689F}" srcOrd="0" destOrd="0" presId="urn:microsoft.com/office/officeart/2005/8/layout/pyramid1"/>
    <dgm:cxn modelId="{DE8D1D15-7A33-4AC3-9BC6-4CE640702F2E}" type="presParOf" srcId="{EC347622-06DB-47E9-B2A0-EF9A73493473}" destId="{3F763D71-270C-4F22-ACD6-FB23E8FF6C09}" srcOrd="1" destOrd="0" presId="urn:microsoft.com/office/officeart/2005/8/layout/pyramid1"/>
    <dgm:cxn modelId="{B342228B-F6A7-4365-A01E-E156513B180B}" type="presParOf" srcId="{44D9EC17-3FD7-44F7-989B-6DBC233B713C}" destId="{D1562136-4655-436C-845A-6C742BCBB83B}" srcOrd="2" destOrd="0" presId="urn:microsoft.com/office/officeart/2005/8/layout/pyramid1"/>
    <dgm:cxn modelId="{BD778F2B-C426-4EC7-AF4F-59935296BD68}" type="presParOf" srcId="{D1562136-4655-436C-845A-6C742BCBB83B}" destId="{A3D471F3-59C8-4E6D-82EF-44F4B7759B99}" srcOrd="0" destOrd="0" presId="urn:microsoft.com/office/officeart/2005/8/layout/pyramid1"/>
    <dgm:cxn modelId="{A3E1AADB-92B9-48F7-9D8C-1F4E9CA898FA}" type="presParOf" srcId="{D1562136-4655-436C-845A-6C742BCBB83B}" destId="{657A1A10-10BD-41EF-AAB8-2168D18A782D}"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A1B67-1BF3-4E31-864E-4220016A5A22}">
      <dsp:nvSpPr>
        <dsp:cNvPr id="0" name=""/>
        <dsp:cNvSpPr/>
      </dsp:nvSpPr>
      <dsp:spPr>
        <a:xfrm>
          <a:off x="1346200" y="0"/>
          <a:ext cx="1346200" cy="1295400"/>
        </a:xfrm>
        <a:prstGeom prst="trapezoid">
          <a:avLst>
            <a:gd name="adj" fmla="val 5196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kern="1200" cap="none" normalizeH="0" baseline="0" dirty="0" err="1">
              <a:ln>
                <a:noFill/>
              </a:ln>
              <a:solidFill>
                <a:schemeClr val="tx1"/>
              </a:solidFill>
              <a:effectLst/>
              <a:latin typeface="Arial" panose="020B0604020202020204" pitchFamily="34" charset="0"/>
            </a:rPr>
            <a:t>Mong</a:t>
          </a:r>
          <a:r>
            <a:rPr kumimoji="0" lang="en-US" altLang="en-US" sz="1800" b="0" i="0" u="none" strike="noStrike" kern="1200" cap="none" normalizeH="0" baseline="0" dirty="0">
              <a:ln>
                <a:noFill/>
              </a:ln>
              <a:solidFill>
                <a:schemeClr val="tx1"/>
              </a:solidFill>
              <a:effectLst/>
              <a:latin typeface="Arial" panose="020B0604020202020204" pitchFamily="34" charset="0"/>
            </a:rPr>
            <a:t> </a:t>
          </a:r>
          <a:r>
            <a:rPr kumimoji="0" lang="en-US" altLang="en-US" sz="1800" b="0" i="0" u="none" strike="noStrike" kern="1200" cap="none" normalizeH="0" baseline="0" dirty="0" err="1">
              <a:ln>
                <a:noFill/>
              </a:ln>
              <a:solidFill>
                <a:schemeClr val="tx1"/>
              </a:solidFill>
              <a:effectLst/>
              <a:latin typeface="Arial" panose="020B0604020202020204" pitchFamily="34" charset="0"/>
            </a:rPr>
            <a:t>muốn</a:t>
          </a:r>
          <a:endParaRPr kumimoji="0" lang="en-US" altLang="en-US" sz="1800" b="0" i="0" u="none" strike="noStrike" kern="1200" cap="none" normalizeH="0" baseline="0" dirty="0">
            <a:ln>
              <a:noFill/>
            </a:ln>
            <a:solidFill>
              <a:schemeClr val="tx1"/>
            </a:solidFill>
            <a:effectLst/>
            <a:latin typeface="Arial" panose="020B0604020202020204" pitchFamily="34" charset="0"/>
          </a:endParaRPr>
        </a:p>
      </dsp:txBody>
      <dsp:txXfrm>
        <a:off x="1346200" y="0"/>
        <a:ext cx="1346200" cy="1295400"/>
      </dsp:txXfrm>
    </dsp:sp>
    <dsp:sp modelId="{C0157E52-F712-41A3-B8CE-19F80225689F}">
      <dsp:nvSpPr>
        <dsp:cNvPr id="0" name=""/>
        <dsp:cNvSpPr/>
      </dsp:nvSpPr>
      <dsp:spPr>
        <a:xfrm>
          <a:off x="673100" y="1295400"/>
          <a:ext cx="2692400" cy="1295400"/>
        </a:xfrm>
        <a:prstGeom prst="trapezoid">
          <a:avLst>
            <a:gd name="adj" fmla="val 5196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kern="1200" cap="none" normalizeH="0" baseline="0">
              <a:ln>
                <a:noFill/>
              </a:ln>
              <a:solidFill>
                <a:schemeClr val="tx1"/>
              </a:solidFill>
              <a:effectLst/>
              <a:latin typeface="Arial" panose="020B0604020202020204" pitchFamily="34" charset="0"/>
            </a:rPr>
            <a:t>Cần thiết</a:t>
          </a:r>
        </a:p>
      </dsp:txBody>
      <dsp:txXfrm>
        <a:off x="1144270" y="1295400"/>
        <a:ext cx="1750060" cy="1295400"/>
      </dsp:txXfrm>
    </dsp:sp>
    <dsp:sp modelId="{A3D471F3-59C8-4E6D-82EF-44F4B7759B99}">
      <dsp:nvSpPr>
        <dsp:cNvPr id="0" name=""/>
        <dsp:cNvSpPr/>
      </dsp:nvSpPr>
      <dsp:spPr>
        <a:xfrm>
          <a:off x="0" y="2590800"/>
          <a:ext cx="4038600" cy="1295400"/>
        </a:xfrm>
        <a:prstGeom prst="trapezoid">
          <a:avLst>
            <a:gd name="adj" fmla="val 5196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kern="1200" cap="none" normalizeH="0" baseline="0">
              <a:ln>
                <a:noFill/>
              </a:ln>
              <a:solidFill>
                <a:schemeClr val="tx1"/>
              </a:solidFill>
              <a:effectLst/>
              <a:latin typeface="Arial" panose="020B0604020202020204" pitchFamily="34" charset="0"/>
            </a:rPr>
            <a:t>Căn bản, bắt buộc</a:t>
          </a:r>
        </a:p>
      </dsp:txBody>
      <dsp:txXfrm>
        <a:off x="706754" y="2590800"/>
        <a:ext cx="2625090" cy="12954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048" units="cm"/>
          <inkml:channel name="Y" type="integer" max="768" units="cm"/>
          <inkml:channel name="T" type="integer" max="2.14748E9" units="dev"/>
        </inkml:traceFormat>
        <inkml:channelProperties>
          <inkml:channelProperty channel="X" name="resolution" value="88.65801" units="1/cm"/>
          <inkml:channelProperty channel="Y" name="resolution" value="44.13793" units="1/cm"/>
          <inkml:channelProperty channel="T" name="resolution" value="1" units="1/dev"/>
        </inkml:channelProperties>
      </inkml:inkSource>
      <inkml:timestamp xml:id="ts0" timeString="2023-02-17T03:44:59.738"/>
    </inkml:context>
    <inkml:brush xml:id="br0">
      <inkml:brushProperty name="width" value="0.05292" units="cm"/>
      <inkml:brushProperty name="height" value="0.05292" units="cm"/>
      <inkml:brushProperty name="color" value="#FF0000"/>
    </inkml:brush>
  </inkml:definitions>
  <inkml:trace contextRef="#ctx0" brushRef="#br0">16164 2579 0,'-55'0'188,"0"0"-173,0 0 1,0 0 0,-55 0-1,55 0 1,0 0 0,-55 0-16,0 0 15,0 0-15,55 0 16,-55 0-1,0 55-15,0 0 32,55 0-32,0-55 15,-55 55 1,55 0 0,0 0-1,55 0 16,0 0-31,-55 0 16,55-1 0,0 1-1,0 0 17,0 0-32,0 0 31,0 0 0,55 0-15,-55 0-16,110-55 15,0 55 1,0 0-16,0-55 16,55 0-1,-55 0-15,55 0 16,0 0-1,-55 0-15,0 0 16,55 0 0,0 0-16,0 0 15,-56 0 1,56 0-16,-55 0 16,55 0-1,-55 0-15,0 0 16,55 0-16,-55 0 15,0 0 1,55 0-16,-55 0 16,55 54-1,-110-54-15,55 0 16,0 0 0,0 55-16,-55-55 15,0 0 1,55 0-16,-55 0 15,0 0 1,0 0-16,0 0 16,0 0-16,-55-55 15,55 55 1,0 0 15,-55-54-31,0-1 31,0 0-15,0 0 0,0 0-1,0 0-15,0 0 16,0-55 0,0 55-16,-55-54 15,-55 54 1,55 0-1,0 0 1,-110 0-16,55-55 16,0 110-1,-55-55-15,0 0 16,0 1 0,55 54-16,-55 0 15,0-55-15,0 55 16,0 0-1,0 0-15,55 0 16,-55 0 0,1 0-16,54 55 15,-55-55 1,55 54-16,55-54 16,-55 0-1,55 0 1</inkml:trace>
  <inkml:trace contextRef="#ctx0" brushRef="#br0" timeOffset="15706.16">16658 3787 0,'0'55'234,"0"0"-218,0 0 0,0 0-1,0 0-15,0 0 16,0 109-16,0-109 16,0 0-1,0 0-15,0 55 16,0-55-1,0 0-15,0 54 16,0-54 0,0 0 15,0 0 0,0 0-15,0 0 46</inkml:trace>
  <inkml:trace contextRef="#ctx0" brushRef="#br0" timeOffset="29568.13">17703 4446 0,'55'0'250,"55"0"-234,0 0-1,-55 0-15,55 0 16,55 0-16,0 0 15,0 0 1,0 0-16,55 0 16,-1 0-1,1 0-15,0 0 16,55 0 0,-55 0-16,55 0 15,55 0 1,-55 0-16,0 0 15,-55 0 1,54 0-16,-54-55 16,0 55-16,-55 0 15,165 0 1,-110 0-16,0-55 16,0 55-1,0 0-15,55-55 16,-56 55-1,-54 0-15,-55 0 16,55-55 0,55 55-16,-55 0 15,0 0 1,0 0-16,0 0 16,-55 0-16,0 0 15,0 0 1,0 0-16,0 0 15,-55 0 1,0 0-16,55 0 16,-55 0-1,0 0 17,0 0-17,-55 55 641,0 0-640,0 0-16,0 55 16,0 0-16,0-55 15,0 54 1,0-54-16,0 55 16,0-55-1,0 0-15,0 0 16,0 0-1,0 0 1,0 0 15</inkml:trace>
  <inkml:trace contextRef="#ctx0" brushRef="#br0" timeOffset="35475.63">26280 5764 0,'-55'0'157,"0"0"-126,0 0-16,-55 0 1,55 0 0,0 0-1,-55 0-15,-55 0 16,110 0 0,-55 0-16,0 0 15,0 0 1,0 0-16,-55 0 15,55 0-15,-55 0 16,0 0 0,0 0-16,55 0 15,0 0 1,1 0-16,-1 0 16,-55 0-1,55 0-15,0 0 16,0 0-1,0 0 1,55 0 0,0 0 437,-110 0-453,55 0 15,-55 0 1,0 0-16,0 0 16,0 0-1,-55 0-15,0 0 16,55 0-16,-54 0 16,54 0-1,-55 0-15,0 0 16,0 0-1,0 0-15,55 0 16,0 0 0,0 0-16,55 0 15,0 0 1,-55 0-16,110 0 16,-55 55-16,55-55 15,-55 0 1,0 54-16,56-54 15,-1 0 1,-55 0-16,55 0 16,0 0-1,-55 55-15,55-55 16,0 0 0,-55 0-16,0 55 15,0-55-15,55 0 16,-55 0-1,0 0-15,0 0 16,55 55 0,0-55-16,-55 0 15,0 0 1,55 55-16,0-55 16,-110 0-1,110 0-15,0 0 16,-55 0-1,0 0-15,55 0 16,0 0 0,0 0-16,0 0 15,0 0-15,0 0 32,1 0 14</inkml:trace>
  <inkml:trace contextRef="#ctx0" brushRef="#br0" timeOffset="44695.78">16494 6368 0,'0'54'203,"0"1"-171,0 0-1,0 0 47</inkml:trace>
  <inkml:trace contextRef="#ctx0" brushRef="#br0" timeOffset="53713.64">16494 6642 0,'0'55'140,"0"0"-108,0 0-1,54 0-31,1 54 15,110-109 1,0 55-16,0 55 16,55-55-16,0-55 15,110 55 1,55-55-16,0 0 16,54 0-1,56 0-15,0 0 16,55 0-1,-55 0-15,-1 0 16,-54 0 0,-55 0-16,0 0 15,55 0 1,-55 55-16,-110 0 16,54 0-16,-109-55 15,0 0 1,-55 0-16,0 0 15,-55 0 1,0 0-16,-55 0 16,55 0 281,-55 0-282,0-55 1,55 55-16,-55 0 15,0 0 1,55 0-16,-55-55 16,0 55-1,0 0-15,55 0 16,-55-55 0,0 55-16,0 0 15,0 0-15,0 0 16,0 0 15,0 0 32,0 0 62,-55 55-63,0 0-46,0 0-16,0 54 31,0-54-15,0 0-1,0 0-15,0 0 31,0 0 1</inkml:trace>
  <inkml:trace contextRef="#ctx0" brushRef="#br0" timeOffset="64590.38">26335 8234 0,'-55'0'125,"55"-55"-125,-110 55 31,55-55-31,0 55 16,-110-55-16,0 55 15,-110-55 1,0 1-16,-165-1 15,-165 0 1,1 0-16,-56 55 16,-55 0-1,-109 55-15,109 109 16,110-54 0,55 55-16,111-55 15,-1 0-15,165-1 16,55-54-1,55 0-15,110-55 16,0 0 0,0 0 312,-110 0-313,0 0-15,-55 0 16,0 0 0,-55 0-16,1-55 15,54 55 1,55-55-16,55 0 16,0 55-1,55 0-15,0 0 16,0 0 15,55 55 63,0 55-79,0-55 1,0 0-16,0 0 16,0 0-1,0 0-15,0 54 16,0-54 0,0 0-1,0 0-15,0 0 16,0 55-1,0 0 1,0-55 0,0-1-16,0 56 15,0-55 1,55 0-16,-55 0 16,0 110-1,0-110 1,0-1-16,0 1 15</inkml:trace>
  <inkml:trace contextRef="#ctx0" brushRef="#br0" timeOffset="71045.35">21112 12571 0,'-55'0'125,"55"-55"-109,-55 55 15,0 0-31,0 0 16,-55 0 0,55 0-1,0 0-15,0 0 16,-55 0-1,55 0-15,0 0 16,-55 0 0,55 0-1,0 55-15,0-55 16,55 110 0,-55-110-16,55 55 15,0 55 1,-55-110-16,0 55 15,55-1 1,0 1-16,0 0 16,0 55-1,0-55 17,0 0-1,55 0-16,0 0-15,0 0 16,0-1 0,55-54-16,0 0 15,-55 55 1,110 0-16,-110-55 16,55 0-1,-55 0-15,55 0 16,-55 0-1,55 0-15,-55 0 16,0 0 0,0 0-16,0 0 15,55 0-15,-55 0 32,0 0-32,-1-55 15,1 0 1,0 55-16,0 0 15,-55-54 1,55 54-16,0-55 16,0 0-1,0 55 1,0-55 0,-55 0 15,55 55-16,-55-110-15,0 55 16,0 0 0,0 0-16,0-109 15,0 109 1,-55 0-16,-55-55 16,0 55-1,0-55-15,-54 56 16,-1-1-16,0 0 15</inkml:trace>
  <inkml:trace contextRef="#ctx0" brushRef="#br0" timeOffset="74389.75">27324 8893 0</inkml:trace>
  <inkml:trace contextRef="#ctx0" brushRef="#br0" timeOffset="79124.99">27214 7960 0,'55'0'250,"55"0"-250,-55 54 15,55-54 1,55 110-16,0-55 16,0-55-1,0 55-15,0 0 16,0 55-1,0-110-15,0 55 16,0-55 0,0 55-16,-1-1 15,-54-54-15,0 0 16,-55 55 0,55-55-16,-55 55 15,0-55 1,0 0 15,-55 55 0,0 0-15,0 0-16,0 0 16,0 0-1,0 55-15,0-1 16,0 1-1,0 55-15,0 0 16,0-1 0,0 1-16,-110 55 15,110-1 1,-55 1-16,-55 54 16,55 56-1,0-111-15,55 1 16,0-1-16,-55 56 15,0-110 1,0-1-16,0 1 16,55-55-1,0-55-15,-55 55 16,55-56 0,0 1-16,-54 0 15,54 0 1,-55-55-16,55 55 15,-55 0 1,0 0-16,0 0 16,0 0-16,0 0 15,-55 54 1,55-54-16,-110 110 16,110-110-1,-55 55-15,0-55 16,-55 54-1,0 1-15,0 0 16,-55-55 0,55 55-16,0-1 15,0-109-15,-110 110 16,111-110 0,-1 55-16,0-55 15,0 0 1,0 0-16,55 0 15,0 0 1,-55 0-16,55 0 16,0 0-1,-55 0-15,0 0 16,55 0 0,-55 0-16,0 0 15,55 0 1,0 0-16,-55 0 15,56 0-15,-56 0 16,0-55 0,55 55-16,-55 0 15,0-55 1,0 0-16,55 0 16,0 55-1,55 0-15,-110-54 16,110 54-1,0 0-15,0-55 16,0 55 0,0 0-1,0 0-15,0 0 32,0 0-17,0 0 1,0 0-1,0 0 1,0 0 0,0 0 15,0 0 63,0 0-79,0 0 1,0 0 0</inkml:trace>
  <inkml:trace contextRef="#ctx0" brushRef="#br0" timeOffset="91578.24">26829 6422 0,'55'0'297,"0"0"-266,0 0-15,0 0 15,0 0 0,0-54-15,0 54-1,0 0 17,0 0-17,0 0 1,0 0 0,0 0 15,0 0-31,0 0 15,0 0 1,0 0 0,0 0-16,0 0 15,0 0 1,0 0-16,55 0 16,-55 0-1,0 0-15,0 0 16,55 0-1,-55 0-15,0 0 16,0 0 0,0 0-1,0 0 1,0 0 0,0 0 15,0 0 31,0 54-15,0 1-31,-55 0-16,55 55 15,0-55-15,-55 0 16,55 55 0,-55-55-16,55 54 15,-55 1 1,55 55-16,0 0 16,-1-1-1,-54-54-15,0 0 16,0 54-1,0-54-15,0 0 16,0 0 0,0 55-16,0-1 15,0-54-15,0 0 16,0 0 0,0-1-16,0 1 15,0 0 1,0 0-16,0 0 15,0-55 1,0-1-16,0 56 16,0-55-1,0 0-15,0 0 16,0 0-16,0 0 16,0 0-1,0 0 1,0-1-1,0 1 95,0 0-63,0 0 0,-54-55-47,-1 55 15,0-55 16,55 55-15,-55-55-16,0 0 16,0 55-16,0-55 15,-55 55 1,55-55-16,-55 0 16,0 55-1,0-55-15,0 0 16,0 55-1,-55-55-15,0 0 16,55 0 0,-55 54-16,55-54 15,0 0 1,0 0-16,0 0 16,55 0-16,0 0 15,0 0 1,-55 0-16,0 0 15,56 0 1,-56 0-16,0 0 16,-55 0-1,55 0-15,-55 0 16,0 0 0,55 0-16,0 0 15,-55 0-15,0 0 16,0 0-1,-55 0-15,55 0 16,-55 0 0,55 0-16,0 0 15,1 0 1,-1 0-16,0 0 16,55 0-1,0 0-15,55 0 16,0 0-1,0 0-15,0 0 204,0 0-189,0 0-15,0 0 16,0 55-1,0-55 485,0 0-468,0 0-17,0 0 48,0 0-1,0 0 1,0 0-32,0 0-15,0 0-1,0 0 1,0 0 0,0 0-1,0 0-15,0 0 16,0 0-16,0 0 15,0 0 1,0 0-16,0 0 16,0 0-1,0 0 32</inkml:trace>
</inkml:ink>
</file>

<file path=ppt/ink/ink2.xml><?xml version="1.0" encoding="utf-8"?>
<inkml:ink xmlns:inkml="http://www.w3.org/2003/InkML">
  <inkml:definitions>
    <inkml:context xml:id="ctx0">
      <inkml:inkSource xml:id="inkSrc0">
        <inkml:traceFormat>
          <inkml:channel name="X" type="integer" max="2048" units="cm"/>
          <inkml:channel name="Y" type="integer" max="768" units="cm"/>
          <inkml:channel name="T" type="integer" max="2.14748E9" units="dev"/>
        </inkml:traceFormat>
        <inkml:channelProperties>
          <inkml:channelProperty channel="X" name="resolution" value="88.65801" units="1/cm"/>
          <inkml:channelProperty channel="Y" name="resolution" value="44.13793" units="1/cm"/>
          <inkml:channelProperty channel="T" name="resolution" value="1" units="1/dev"/>
        </inkml:channelProperties>
      </inkml:inkSource>
      <inkml:timestamp xml:id="ts0" timeString="2023-02-17T03:46:50.543"/>
    </inkml:context>
    <inkml:brush xml:id="br0">
      <inkml:brushProperty name="width" value="0.05292" units="cm"/>
      <inkml:brushProperty name="height" value="0.05292" units="cm"/>
      <inkml:brushProperty name="color" value="#FF0000"/>
    </inkml:brush>
  </inkml:definitions>
  <inkml:trace contextRef="#ctx0" brushRef="#br0">23091 12571 0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F72558-9366-471A-8669-52C38909F964}"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61CB8-7F99-4C1D-B6D5-514377078335}" type="slidenum">
              <a:rPr lang="en-US" smtClean="0"/>
              <a:t>‹#›</a:t>
            </a:fld>
            <a:endParaRPr lang="en-US"/>
          </a:p>
        </p:txBody>
      </p:sp>
    </p:spTree>
    <p:extLst>
      <p:ext uri="{BB962C8B-B14F-4D97-AF65-F5344CB8AC3E}">
        <p14:creationId xmlns:p14="http://schemas.microsoft.com/office/powerpoint/2010/main" val="306907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Rot="1" noChangeAspect="1" noChangeArrowheads="1" noTextEdit="1"/>
          </p:cNvSpPr>
          <p:nvPr>
            <p:ph type="sldImg"/>
          </p:nvPr>
        </p:nvSpPr>
        <p:spPr>
          <a:xfrm>
            <a:off x="174625" y="731838"/>
            <a:ext cx="6508750" cy="3662362"/>
          </a:xfrm>
          <a:ln/>
        </p:spPr>
      </p:sp>
      <p:sp>
        <p:nvSpPr>
          <p:cNvPr id="756739" name="Rectangle 3"/>
          <p:cNvSpPr>
            <a:spLocks noGrp="1" noChangeArrowheads="1"/>
          </p:cNvSpPr>
          <p:nvPr>
            <p:ph type="body" idx="1"/>
          </p:nvPr>
        </p:nvSpPr>
        <p:spPr>
          <a:xfrm>
            <a:off x="914400" y="4640263"/>
            <a:ext cx="5029200" cy="4394200"/>
          </a:xfrm>
        </p:spPr>
        <p:txBody>
          <a:bodyPr/>
          <a:lstStyle/>
          <a:p>
            <a:r>
              <a:rPr lang="en-US" sz="1400"/>
              <a:t>Video Rental System</a:t>
            </a:r>
          </a:p>
          <a:p>
            <a:pPr>
              <a:buFontTx/>
              <a:buChar char="•"/>
            </a:pPr>
            <a:r>
              <a:rPr lang="en-US" sz="1400"/>
              <a:t>Actors</a:t>
            </a:r>
          </a:p>
          <a:p>
            <a:pPr lvl="1">
              <a:buFontTx/>
              <a:buChar char="•"/>
            </a:pPr>
            <a:r>
              <a:rPr lang="en-US" sz="1400"/>
              <a:t>Customer</a:t>
            </a:r>
          </a:p>
          <a:p>
            <a:pPr lvl="1">
              <a:buFontTx/>
              <a:buChar char="•"/>
            </a:pPr>
            <a:r>
              <a:rPr lang="en-US" sz="1400"/>
              <a:t>Video distributer</a:t>
            </a:r>
          </a:p>
          <a:p>
            <a:pPr>
              <a:buFontTx/>
              <a:buChar char="•"/>
            </a:pPr>
            <a:r>
              <a:rPr lang="en-US" sz="1400"/>
              <a:t>Use cases</a:t>
            </a:r>
          </a:p>
          <a:p>
            <a:pPr lvl="1">
              <a:buFontTx/>
              <a:buChar char="•"/>
            </a:pPr>
            <a:r>
              <a:rPr lang="en-US" sz="1400"/>
              <a:t>Enroll as member</a:t>
            </a:r>
          </a:p>
          <a:p>
            <a:pPr lvl="1">
              <a:buFontTx/>
              <a:buChar char="•"/>
            </a:pPr>
            <a:r>
              <a:rPr lang="en-US" sz="1400"/>
              <a:t>Check out video</a:t>
            </a:r>
          </a:p>
          <a:p>
            <a:pPr lvl="1">
              <a:buFontTx/>
              <a:buChar char="•"/>
            </a:pPr>
            <a:r>
              <a:rPr lang="en-US" sz="1400"/>
              <a:t>Return video</a:t>
            </a:r>
          </a:p>
          <a:p>
            <a:pPr lvl="1">
              <a:buFontTx/>
              <a:buChar char="•"/>
            </a:pPr>
            <a:r>
              <a:rPr lang="en-US" sz="1400"/>
              <a:t>Order new video</a:t>
            </a:r>
          </a:p>
        </p:txBody>
      </p:sp>
    </p:spTree>
    <p:extLst>
      <p:ext uri="{BB962C8B-B14F-4D97-AF65-F5344CB8AC3E}">
        <p14:creationId xmlns:p14="http://schemas.microsoft.com/office/powerpoint/2010/main" val="3395913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Rot="1" noChangeAspect="1" noChangeArrowheads="1" noTextEdit="1"/>
          </p:cNvSpPr>
          <p:nvPr>
            <p:ph type="sldImg"/>
          </p:nvPr>
        </p:nvSpPr>
        <p:spPr>
          <a:xfrm>
            <a:off x="174625" y="731838"/>
            <a:ext cx="6508750" cy="3662362"/>
          </a:xfrm>
          <a:ln/>
        </p:spPr>
      </p:sp>
      <p:sp>
        <p:nvSpPr>
          <p:cNvPr id="742403" name="Rectangle 3"/>
          <p:cNvSpPr>
            <a:spLocks noGrp="1" noChangeArrowheads="1"/>
          </p:cNvSpPr>
          <p:nvPr>
            <p:ph type="body" idx="1"/>
          </p:nvPr>
        </p:nvSpPr>
        <p:spPr>
          <a:xfrm>
            <a:off x="914400" y="4640263"/>
            <a:ext cx="5029200" cy="4394200"/>
          </a:xfrm>
        </p:spPr>
        <p:txBody>
          <a:bodyPr/>
          <a:lstStyle/>
          <a:p>
            <a:r>
              <a:rPr lang="en-US" sz="1400"/>
              <a:t>OK</a:t>
            </a:r>
          </a:p>
          <a:p>
            <a:r>
              <a:rPr lang="en-US" sz="1400"/>
              <a:t>What is another actor</a:t>
            </a:r>
          </a:p>
          <a:p>
            <a:r>
              <a:rPr lang="en-US" sz="1400"/>
              <a:t>The Owner</a:t>
            </a:r>
          </a:p>
          <a:p>
            <a:r>
              <a:rPr lang="en-US" sz="1400"/>
              <a:t>What does he do</a:t>
            </a:r>
          </a:p>
          <a:p>
            <a:r>
              <a:rPr lang="en-US" sz="1400"/>
              <a:t>He adds, removes and modifies videos</a:t>
            </a:r>
          </a:p>
          <a:p>
            <a:r>
              <a:rPr lang="en-US" sz="1400"/>
              <a:t>But there is another actor involved in the add Video</a:t>
            </a:r>
          </a:p>
          <a:p>
            <a:r>
              <a:rPr lang="en-US" sz="1400"/>
              <a:t>The distributors system gives us the information to add the video so we need to add him as an actor</a:t>
            </a:r>
          </a:p>
          <a:p>
            <a:pPr>
              <a:buFontTx/>
              <a:buChar char="•"/>
            </a:pPr>
            <a:r>
              <a:rPr lang="en-US" sz="1400"/>
              <a:t>Actors</a:t>
            </a:r>
          </a:p>
          <a:p>
            <a:pPr lvl="1">
              <a:buFontTx/>
              <a:buChar char="•"/>
            </a:pPr>
            <a:r>
              <a:rPr lang="en-US" sz="1400"/>
              <a:t>Customer</a:t>
            </a:r>
          </a:p>
          <a:p>
            <a:pPr lvl="1">
              <a:buFontTx/>
              <a:buChar char="•"/>
            </a:pPr>
            <a:r>
              <a:rPr lang="en-US" sz="1400"/>
              <a:t>Video distributer</a:t>
            </a:r>
          </a:p>
          <a:p>
            <a:pPr>
              <a:buFontTx/>
              <a:buChar char="•"/>
            </a:pPr>
            <a:r>
              <a:rPr lang="en-US" sz="1400"/>
              <a:t>Use cases</a:t>
            </a:r>
          </a:p>
          <a:p>
            <a:pPr lvl="1">
              <a:buFontTx/>
              <a:buChar char="•"/>
            </a:pPr>
            <a:r>
              <a:rPr lang="en-US" sz="1400"/>
              <a:t>Enroll as member</a:t>
            </a:r>
          </a:p>
          <a:p>
            <a:pPr lvl="1">
              <a:buFontTx/>
              <a:buChar char="•"/>
            </a:pPr>
            <a:r>
              <a:rPr lang="en-US" sz="1400"/>
              <a:t>Check out video</a:t>
            </a:r>
          </a:p>
          <a:p>
            <a:pPr lvl="1">
              <a:buFontTx/>
              <a:buChar char="•"/>
            </a:pPr>
            <a:r>
              <a:rPr lang="en-US" sz="1400"/>
              <a:t>Return video</a:t>
            </a:r>
          </a:p>
          <a:p>
            <a:pPr lvl="1">
              <a:buFontTx/>
              <a:buChar char="•"/>
            </a:pPr>
            <a:r>
              <a:rPr lang="en-US" sz="1400"/>
              <a:t>Order new video</a:t>
            </a:r>
          </a:p>
        </p:txBody>
      </p:sp>
    </p:spTree>
    <p:extLst>
      <p:ext uri="{BB962C8B-B14F-4D97-AF65-F5344CB8AC3E}">
        <p14:creationId xmlns:p14="http://schemas.microsoft.com/office/powerpoint/2010/main" val="3254691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Rot="1" noChangeAspect="1" noChangeArrowheads="1" noTextEdit="1"/>
          </p:cNvSpPr>
          <p:nvPr>
            <p:ph type="sldImg"/>
          </p:nvPr>
        </p:nvSpPr>
        <p:spPr>
          <a:xfrm>
            <a:off x="174625" y="731838"/>
            <a:ext cx="6508750" cy="3662362"/>
          </a:xfrm>
          <a:ln/>
        </p:spPr>
      </p:sp>
      <p:sp>
        <p:nvSpPr>
          <p:cNvPr id="750595" name="Rectangle 3"/>
          <p:cNvSpPr>
            <a:spLocks noGrp="1" noChangeArrowheads="1"/>
          </p:cNvSpPr>
          <p:nvPr>
            <p:ph type="body" idx="1"/>
          </p:nvPr>
        </p:nvSpPr>
        <p:spPr>
          <a:xfrm>
            <a:off x="914400" y="4640263"/>
            <a:ext cx="5029200" cy="4394200"/>
          </a:xfrm>
        </p:spPr>
        <p:txBody>
          <a:bodyPr/>
          <a:lstStyle/>
          <a:p>
            <a:r>
              <a:rPr lang="en-US" sz="1400"/>
              <a:t>There is one other important use case the email sent to the members about due movies and overdue movies.</a:t>
            </a:r>
          </a:p>
          <a:p>
            <a:r>
              <a:rPr lang="en-US" sz="1400"/>
              <a:t>A special actor called a timer does this use case</a:t>
            </a:r>
          </a:p>
          <a:p>
            <a:r>
              <a:rPr lang="en-US" sz="1400"/>
              <a:t>What is another actor</a:t>
            </a:r>
          </a:p>
          <a:p>
            <a:r>
              <a:rPr lang="en-US" sz="1400"/>
              <a:t>The Owner</a:t>
            </a:r>
          </a:p>
          <a:p>
            <a:r>
              <a:rPr lang="en-US" sz="1400"/>
              <a:t>What does he do</a:t>
            </a:r>
          </a:p>
          <a:p>
            <a:r>
              <a:rPr lang="en-US" sz="1400"/>
              <a:t>He adds, removes and modifies videos</a:t>
            </a:r>
          </a:p>
          <a:p>
            <a:r>
              <a:rPr lang="en-US" sz="1400"/>
              <a:t>But there is another actor involved in the add Video</a:t>
            </a:r>
          </a:p>
          <a:p>
            <a:r>
              <a:rPr lang="en-US" sz="1400"/>
              <a:t>The distributors system gives us the information to add the video so we need to add him as an actor</a:t>
            </a:r>
          </a:p>
          <a:p>
            <a:pPr>
              <a:buFontTx/>
              <a:buChar char="•"/>
            </a:pPr>
            <a:r>
              <a:rPr lang="en-US" sz="1400"/>
              <a:t>Actors</a:t>
            </a:r>
          </a:p>
          <a:p>
            <a:pPr lvl="1">
              <a:buFontTx/>
              <a:buChar char="•"/>
            </a:pPr>
            <a:r>
              <a:rPr lang="en-US" sz="1400"/>
              <a:t>Customer</a:t>
            </a:r>
          </a:p>
          <a:p>
            <a:pPr lvl="1">
              <a:buFontTx/>
              <a:buChar char="•"/>
            </a:pPr>
            <a:r>
              <a:rPr lang="en-US" sz="1400"/>
              <a:t>Video distributer</a:t>
            </a:r>
          </a:p>
          <a:p>
            <a:pPr>
              <a:buFontTx/>
              <a:buChar char="•"/>
            </a:pPr>
            <a:r>
              <a:rPr lang="en-US" sz="1400"/>
              <a:t>Use cases</a:t>
            </a:r>
          </a:p>
          <a:p>
            <a:pPr lvl="1">
              <a:buFontTx/>
              <a:buChar char="•"/>
            </a:pPr>
            <a:r>
              <a:rPr lang="en-US" sz="1400"/>
              <a:t>Enroll as member</a:t>
            </a:r>
          </a:p>
          <a:p>
            <a:pPr lvl="1">
              <a:buFontTx/>
              <a:buChar char="•"/>
            </a:pPr>
            <a:r>
              <a:rPr lang="en-US" sz="1400"/>
              <a:t>Check out video</a:t>
            </a:r>
          </a:p>
          <a:p>
            <a:pPr lvl="1">
              <a:buFontTx/>
              <a:buChar char="•"/>
            </a:pPr>
            <a:r>
              <a:rPr lang="en-US" sz="1400"/>
              <a:t>Return video</a:t>
            </a:r>
          </a:p>
          <a:p>
            <a:pPr lvl="1">
              <a:buFontTx/>
              <a:buChar char="•"/>
            </a:pPr>
            <a:r>
              <a:rPr lang="en-US" sz="1400"/>
              <a:t>Order new video</a:t>
            </a:r>
          </a:p>
        </p:txBody>
      </p:sp>
    </p:spTree>
    <p:extLst>
      <p:ext uri="{BB962C8B-B14F-4D97-AF65-F5344CB8AC3E}">
        <p14:creationId xmlns:p14="http://schemas.microsoft.com/office/powerpoint/2010/main" val="3045610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Rot="1" noChangeAspect="1" noChangeArrowheads="1" noTextEdit="1"/>
          </p:cNvSpPr>
          <p:nvPr>
            <p:ph type="sldImg"/>
          </p:nvPr>
        </p:nvSpPr>
        <p:spPr>
          <a:xfrm>
            <a:off x="174625" y="731838"/>
            <a:ext cx="6508750" cy="3662362"/>
          </a:xfrm>
          <a:ln/>
        </p:spPr>
      </p:sp>
      <p:sp>
        <p:nvSpPr>
          <p:cNvPr id="744451" name="Rectangle 3"/>
          <p:cNvSpPr>
            <a:spLocks noGrp="1" noChangeArrowheads="1"/>
          </p:cNvSpPr>
          <p:nvPr>
            <p:ph type="body" idx="1"/>
          </p:nvPr>
        </p:nvSpPr>
        <p:spPr>
          <a:xfrm>
            <a:off x="914400" y="4640263"/>
            <a:ext cx="5029200" cy="4394200"/>
          </a:xfrm>
        </p:spPr>
        <p:txBody>
          <a:bodyPr/>
          <a:lstStyle/>
          <a:p>
            <a:r>
              <a:rPr lang="en-US" sz="1400"/>
              <a:t>There are several other use cases</a:t>
            </a:r>
          </a:p>
          <a:p>
            <a:r>
              <a:rPr lang="en-US" sz="1400"/>
              <a:t>For example the log in use case is used to both rent videos and to pay late fees</a:t>
            </a:r>
          </a:p>
          <a:p>
            <a:r>
              <a:rPr lang="en-US" sz="1400"/>
              <a:t>Both of those use cases INCLUDE the code or the call to the code for the LOGIN</a:t>
            </a:r>
          </a:p>
          <a:p>
            <a:endParaRPr lang="en-US" sz="1400"/>
          </a:p>
        </p:txBody>
      </p:sp>
    </p:spTree>
    <p:extLst>
      <p:ext uri="{BB962C8B-B14F-4D97-AF65-F5344CB8AC3E}">
        <p14:creationId xmlns:p14="http://schemas.microsoft.com/office/powerpoint/2010/main" val="3440735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Rot="1" noChangeAspect="1" noChangeArrowheads="1" noTextEdit="1"/>
          </p:cNvSpPr>
          <p:nvPr>
            <p:ph type="sldImg"/>
          </p:nvPr>
        </p:nvSpPr>
        <p:spPr>
          <a:xfrm>
            <a:off x="174625" y="731838"/>
            <a:ext cx="6508750" cy="3662362"/>
          </a:xfrm>
          <a:ln/>
        </p:spPr>
      </p:sp>
      <p:sp>
        <p:nvSpPr>
          <p:cNvPr id="744451" name="Rectangle 3"/>
          <p:cNvSpPr>
            <a:spLocks noGrp="1" noChangeArrowheads="1"/>
          </p:cNvSpPr>
          <p:nvPr>
            <p:ph type="body" idx="1"/>
          </p:nvPr>
        </p:nvSpPr>
        <p:spPr>
          <a:xfrm>
            <a:off x="914400" y="4640263"/>
            <a:ext cx="5029200" cy="4394200"/>
          </a:xfrm>
        </p:spPr>
        <p:txBody>
          <a:bodyPr/>
          <a:lstStyle/>
          <a:p>
            <a:r>
              <a:rPr lang="en-US" sz="1400"/>
              <a:t>There are several other use cases</a:t>
            </a:r>
          </a:p>
          <a:p>
            <a:r>
              <a:rPr lang="en-US" sz="1400"/>
              <a:t>For example the log in use case is used to both rent videos and to pay late fees</a:t>
            </a:r>
          </a:p>
          <a:p>
            <a:r>
              <a:rPr lang="en-US" sz="1400"/>
              <a:t>Both of those use cases INCLUDE the code or the call to the code for the LOGIN</a:t>
            </a:r>
          </a:p>
          <a:p>
            <a:endParaRPr lang="en-US" sz="1400"/>
          </a:p>
        </p:txBody>
      </p:sp>
    </p:spTree>
    <p:extLst>
      <p:ext uri="{BB962C8B-B14F-4D97-AF65-F5344CB8AC3E}">
        <p14:creationId xmlns:p14="http://schemas.microsoft.com/office/powerpoint/2010/main" val="3523910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Rot="1" noChangeAspect="1" noChangeArrowheads="1" noTextEdit="1"/>
          </p:cNvSpPr>
          <p:nvPr>
            <p:ph type="sldImg"/>
          </p:nvPr>
        </p:nvSpPr>
        <p:spPr>
          <a:xfrm>
            <a:off x="174625" y="731838"/>
            <a:ext cx="6508750" cy="3662362"/>
          </a:xfrm>
          <a:ln/>
        </p:spPr>
      </p:sp>
      <p:sp>
        <p:nvSpPr>
          <p:cNvPr id="744451" name="Rectangle 3"/>
          <p:cNvSpPr>
            <a:spLocks noGrp="1" noChangeArrowheads="1"/>
          </p:cNvSpPr>
          <p:nvPr>
            <p:ph type="body" idx="1"/>
          </p:nvPr>
        </p:nvSpPr>
        <p:spPr>
          <a:xfrm>
            <a:off x="914400" y="4640263"/>
            <a:ext cx="5029200" cy="4394200"/>
          </a:xfrm>
        </p:spPr>
        <p:txBody>
          <a:bodyPr/>
          <a:lstStyle/>
          <a:p>
            <a:r>
              <a:rPr lang="en-US" sz="1400"/>
              <a:t>There are several other use cases</a:t>
            </a:r>
          </a:p>
          <a:p>
            <a:r>
              <a:rPr lang="en-US" sz="1400"/>
              <a:t>For example the log in use case is used to both rent videos and to pay late fees</a:t>
            </a:r>
          </a:p>
          <a:p>
            <a:r>
              <a:rPr lang="en-US" sz="1400"/>
              <a:t>Both of those use cases INCLUDE the code or the call to the code for the LOGIN</a:t>
            </a:r>
          </a:p>
          <a:p>
            <a:endParaRPr lang="en-US" sz="1400"/>
          </a:p>
        </p:txBody>
      </p:sp>
    </p:spTree>
    <p:extLst>
      <p:ext uri="{BB962C8B-B14F-4D97-AF65-F5344CB8AC3E}">
        <p14:creationId xmlns:p14="http://schemas.microsoft.com/office/powerpoint/2010/main" val="681274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CF790AA-D6F4-4635-B10F-C4242C507F30}" type="slidenum">
              <a:rPr lang="en-US" smtClean="0"/>
              <a:pPr>
                <a:defRPr/>
              </a:pPr>
              <a:t>175</a:t>
            </a:fld>
            <a:endParaRPr lang="en-US"/>
          </a:p>
        </p:txBody>
      </p:sp>
    </p:spTree>
    <p:extLst>
      <p:ext uri="{BB962C8B-B14F-4D97-AF65-F5344CB8AC3E}">
        <p14:creationId xmlns:p14="http://schemas.microsoft.com/office/powerpoint/2010/main" val="261254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Rot="1" noChangeAspect="1" noChangeArrowheads="1" noTextEdit="1"/>
          </p:cNvSpPr>
          <p:nvPr>
            <p:ph type="sldImg"/>
          </p:nvPr>
        </p:nvSpPr>
        <p:spPr>
          <a:xfrm>
            <a:off x="174625" y="731838"/>
            <a:ext cx="6508750" cy="3662362"/>
          </a:xfrm>
          <a:ln/>
        </p:spPr>
      </p:sp>
      <p:sp>
        <p:nvSpPr>
          <p:cNvPr id="687107" name="Rectangle 3"/>
          <p:cNvSpPr>
            <a:spLocks noGrp="1" noChangeArrowheads="1"/>
          </p:cNvSpPr>
          <p:nvPr>
            <p:ph type="body" idx="1"/>
          </p:nvPr>
        </p:nvSpPr>
        <p:spPr>
          <a:xfrm>
            <a:off x="914400" y="4640263"/>
            <a:ext cx="5029200" cy="4394200"/>
          </a:xfrm>
        </p:spPr>
        <p:txBody>
          <a:bodyPr/>
          <a:lstStyle/>
          <a:p>
            <a:r>
              <a:rPr lang="en-US" sz="1400"/>
              <a:t>Video Rental System</a:t>
            </a:r>
          </a:p>
          <a:p>
            <a:pPr>
              <a:buFontTx/>
              <a:buChar char="•"/>
            </a:pPr>
            <a:r>
              <a:rPr lang="en-US" sz="1400"/>
              <a:t>Actors</a:t>
            </a:r>
          </a:p>
          <a:p>
            <a:pPr lvl="1">
              <a:buFontTx/>
              <a:buChar char="•"/>
            </a:pPr>
            <a:r>
              <a:rPr lang="en-US" sz="1400"/>
              <a:t>Customer</a:t>
            </a:r>
          </a:p>
          <a:p>
            <a:pPr lvl="1">
              <a:buFontTx/>
              <a:buChar char="•"/>
            </a:pPr>
            <a:r>
              <a:rPr lang="en-US" sz="1400"/>
              <a:t>Video distributer</a:t>
            </a:r>
          </a:p>
          <a:p>
            <a:pPr>
              <a:buFontTx/>
              <a:buChar char="•"/>
            </a:pPr>
            <a:r>
              <a:rPr lang="en-US" sz="1400"/>
              <a:t>Use cases</a:t>
            </a:r>
          </a:p>
          <a:p>
            <a:pPr lvl="1">
              <a:buFontTx/>
              <a:buChar char="•"/>
            </a:pPr>
            <a:r>
              <a:rPr lang="en-US" sz="1400"/>
              <a:t>Enroll as member</a:t>
            </a:r>
          </a:p>
          <a:p>
            <a:pPr lvl="1">
              <a:buFontTx/>
              <a:buChar char="•"/>
            </a:pPr>
            <a:r>
              <a:rPr lang="en-US" sz="1400"/>
              <a:t>Check out video</a:t>
            </a:r>
          </a:p>
          <a:p>
            <a:pPr lvl="1">
              <a:buFontTx/>
              <a:buChar char="•"/>
            </a:pPr>
            <a:r>
              <a:rPr lang="en-US" sz="1400"/>
              <a:t>Return video</a:t>
            </a:r>
          </a:p>
          <a:p>
            <a:pPr lvl="1">
              <a:buFontTx/>
              <a:buChar char="•"/>
            </a:pPr>
            <a:r>
              <a:rPr lang="en-US" sz="1400"/>
              <a:t>Order new video</a:t>
            </a:r>
          </a:p>
        </p:txBody>
      </p:sp>
    </p:spTree>
    <p:extLst>
      <p:ext uri="{BB962C8B-B14F-4D97-AF65-F5344CB8AC3E}">
        <p14:creationId xmlns:p14="http://schemas.microsoft.com/office/powerpoint/2010/main" val="4033906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Rot="1" noChangeAspect="1" noChangeArrowheads="1" noTextEdit="1"/>
          </p:cNvSpPr>
          <p:nvPr>
            <p:ph type="sldImg"/>
          </p:nvPr>
        </p:nvSpPr>
        <p:spPr>
          <a:xfrm>
            <a:off x="174625" y="731838"/>
            <a:ext cx="6508750" cy="3662362"/>
          </a:xfrm>
          <a:ln/>
        </p:spPr>
      </p:sp>
      <p:sp>
        <p:nvSpPr>
          <p:cNvPr id="689155" name="Rectangle 3"/>
          <p:cNvSpPr>
            <a:spLocks noGrp="1" noChangeArrowheads="1"/>
          </p:cNvSpPr>
          <p:nvPr>
            <p:ph type="body" idx="1"/>
          </p:nvPr>
        </p:nvSpPr>
        <p:spPr>
          <a:xfrm>
            <a:off x="914400" y="4640263"/>
            <a:ext cx="5029200" cy="4394200"/>
          </a:xfrm>
        </p:spPr>
        <p:txBody>
          <a:bodyPr/>
          <a:lstStyle/>
          <a:p>
            <a:r>
              <a:rPr lang="en-US" sz="1400"/>
              <a:t>Video Rental System</a:t>
            </a:r>
          </a:p>
          <a:p>
            <a:pPr>
              <a:buFontTx/>
              <a:buChar char="•"/>
            </a:pPr>
            <a:r>
              <a:rPr lang="en-US" sz="1400"/>
              <a:t>Actors</a:t>
            </a:r>
          </a:p>
          <a:p>
            <a:pPr lvl="1">
              <a:buFontTx/>
              <a:buChar char="•"/>
            </a:pPr>
            <a:r>
              <a:rPr lang="en-US" sz="1400"/>
              <a:t>Customer</a:t>
            </a:r>
          </a:p>
          <a:p>
            <a:pPr lvl="1">
              <a:buFontTx/>
              <a:buChar char="•"/>
            </a:pPr>
            <a:r>
              <a:rPr lang="en-US" sz="1400"/>
              <a:t>Video distributer</a:t>
            </a:r>
          </a:p>
          <a:p>
            <a:pPr>
              <a:buFontTx/>
              <a:buChar char="•"/>
            </a:pPr>
            <a:r>
              <a:rPr lang="en-US" sz="1400"/>
              <a:t>Use cases</a:t>
            </a:r>
          </a:p>
          <a:p>
            <a:pPr lvl="1">
              <a:buFontTx/>
              <a:buChar char="•"/>
            </a:pPr>
            <a:r>
              <a:rPr lang="en-US" sz="1400"/>
              <a:t>Enroll as member</a:t>
            </a:r>
          </a:p>
          <a:p>
            <a:pPr lvl="1">
              <a:buFontTx/>
              <a:buChar char="•"/>
            </a:pPr>
            <a:r>
              <a:rPr lang="en-US" sz="1400"/>
              <a:t>Check out video</a:t>
            </a:r>
          </a:p>
          <a:p>
            <a:pPr lvl="1">
              <a:buFontTx/>
              <a:buChar char="•"/>
            </a:pPr>
            <a:r>
              <a:rPr lang="en-US" sz="1400"/>
              <a:t>Return video</a:t>
            </a:r>
          </a:p>
          <a:p>
            <a:pPr lvl="1">
              <a:buFontTx/>
              <a:buChar char="•"/>
            </a:pPr>
            <a:r>
              <a:rPr lang="en-US" sz="1400"/>
              <a:t>Order new video</a:t>
            </a:r>
          </a:p>
        </p:txBody>
      </p:sp>
    </p:spTree>
    <p:extLst>
      <p:ext uri="{BB962C8B-B14F-4D97-AF65-F5344CB8AC3E}">
        <p14:creationId xmlns:p14="http://schemas.microsoft.com/office/powerpoint/2010/main" val="258610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Rot="1" noChangeAspect="1" noChangeArrowheads="1" noTextEdit="1"/>
          </p:cNvSpPr>
          <p:nvPr>
            <p:ph type="sldImg"/>
          </p:nvPr>
        </p:nvSpPr>
        <p:spPr>
          <a:xfrm>
            <a:off x="174625" y="731838"/>
            <a:ext cx="6508750" cy="3662362"/>
          </a:xfrm>
          <a:ln/>
        </p:spPr>
      </p:sp>
      <p:sp>
        <p:nvSpPr>
          <p:cNvPr id="691203" name="Rectangle 3"/>
          <p:cNvSpPr>
            <a:spLocks noGrp="1" noChangeArrowheads="1"/>
          </p:cNvSpPr>
          <p:nvPr>
            <p:ph type="body" idx="1"/>
          </p:nvPr>
        </p:nvSpPr>
        <p:spPr>
          <a:xfrm>
            <a:off x="914400" y="4640263"/>
            <a:ext cx="5029200" cy="4394200"/>
          </a:xfrm>
        </p:spPr>
        <p:txBody>
          <a:bodyPr/>
          <a:lstStyle/>
          <a:p>
            <a:r>
              <a:rPr lang="en-US" sz="1400"/>
              <a:t>Video Rental System</a:t>
            </a:r>
          </a:p>
          <a:p>
            <a:pPr>
              <a:buFontTx/>
              <a:buChar char="•"/>
            </a:pPr>
            <a:r>
              <a:rPr lang="en-US" sz="1400"/>
              <a:t>Actors</a:t>
            </a:r>
          </a:p>
          <a:p>
            <a:pPr lvl="1">
              <a:buFontTx/>
              <a:buChar char="•"/>
            </a:pPr>
            <a:r>
              <a:rPr lang="en-US" sz="1400"/>
              <a:t>Customer</a:t>
            </a:r>
          </a:p>
          <a:p>
            <a:pPr lvl="1">
              <a:buFontTx/>
              <a:buChar char="•"/>
            </a:pPr>
            <a:r>
              <a:rPr lang="en-US" sz="1400"/>
              <a:t>Video distributer</a:t>
            </a:r>
          </a:p>
          <a:p>
            <a:pPr>
              <a:buFontTx/>
              <a:buChar char="•"/>
            </a:pPr>
            <a:r>
              <a:rPr lang="en-US" sz="1400"/>
              <a:t>Use cases</a:t>
            </a:r>
          </a:p>
          <a:p>
            <a:pPr lvl="1">
              <a:buFontTx/>
              <a:buChar char="•"/>
            </a:pPr>
            <a:r>
              <a:rPr lang="en-US" sz="1400"/>
              <a:t>Enroll as member</a:t>
            </a:r>
          </a:p>
          <a:p>
            <a:pPr lvl="1">
              <a:buFontTx/>
              <a:buChar char="•"/>
            </a:pPr>
            <a:r>
              <a:rPr lang="en-US" sz="1400"/>
              <a:t>Check out video</a:t>
            </a:r>
          </a:p>
          <a:p>
            <a:pPr lvl="1">
              <a:buFontTx/>
              <a:buChar char="•"/>
            </a:pPr>
            <a:r>
              <a:rPr lang="en-US" sz="1400"/>
              <a:t>Return video</a:t>
            </a:r>
          </a:p>
          <a:p>
            <a:pPr lvl="1">
              <a:buFontTx/>
              <a:buChar char="•"/>
            </a:pPr>
            <a:r>
              <a:rPr lang="en-US" sz="1400"/>
              <a:t>Order new video</a:t>
            </a:r>
          </a:p>
        </p:txBody>
      </p:sp>
    </p:spTree>
    <p:extLst>
      <p:ext uri="{BB962C8B-B14F-4D97-AF65-F5344CB8AC3E}">
        <p14:creationId xmlns:p14="http://schemas.microsoft.com/office/powerpoint/2010/main" val="194235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Rot="1" noChangeAspect="1" noChangeArrowheads="1" noTextEdit="1"/>
          </p:cNvSpPr>
          <p:nvPr>
            <p:ph type="sldImg"/>
          </p:nvPr>
        </p:nvSpPr>
        <p:spPr>
          <a:xfrm>
            <a:off x="174625" y="731838"/>
            <a:ext cx="6508750" cy="3662362"/>
          </a:xfrm>
          <a:ln/>
        </p:spPr>
      </p:sp>
      <p:sp>
        <p:nvSpPr>
          <p:cNvPr id="695299" name="Rectangle 3"/>
          <p:cNvSpPr>
            <a:spLocks noGrp="1" noChangeArrowheads="1"/>
          </p:cNvSpPr>
          <p:nvPr>
            <p:ph type="body" idx="1"/>
          </p:nvPr>
        </p:nvSpPr>
        <p:spPr>
          <a:xfrm>
            <a:off x="914400" y="4640263"/>
            <a:ext cx="5029200" cy="4394200"/>
          </a:xfrm>
        </p:spPr>
        <p:txBody>
          <a:bodyPr/>
          <a:lstStyle/>
          <a:p>
            <a:r>
              <a:rPr lang="en-US" sz="1400"/>
              <a:t>Video Rental System</a:t>
            </a:r>
          </a:p>
          <a:p>
            <a:pPr>
              <a:buFontTx/>
              <a:buChar char="•"/>
            </a:pPr>
            <a:r>
              <a:rPr lang="en-US" sz="1400"/>
              <a:t>Actors</a:t>
            </a:r>
          </a:p>
          <a:p>
            <a:pPr lvl="1">
              <a:buFontTx/>
              <a:buChar char="•"/>
            </a:pPr>
            <a:r>
              <a:rPr lang="en-US" sz="1400"/>
              <a:t>Customer</a:t>
            </a:r>
          </a:p>
          <a:p>
            <a:pPr lvl="1">
              <a:buFontTx/>
              <a:buChar char="•"/>
            </a:pPr>
            <a:r>
              <a:rPr lang="en-US" sz="1400"/>
              <a:t>Video distributer</a:t>
            </a:r>
          </a:p>
          <a:p>
            <a:pPr>
              <a:buFontTx/>
              <a:buChar char="•"/>
            </a:pPr>
            <a:r>
              <a:rPr lang="en-US" sz="1400"/>
              <a:t>Use cases</a:t>
            </a:r>
          </a:p>
          <a:p>
            <a:pPr lvl="1">
              <a:buFontTx/>
              <a:buChar char="•"/>
            </a:pPr>
            <a:r>
              <a:rPr lang="en-US" sz="1400"/>
              <a:t>Enroll as member</a:t>
            </a:r>
          </a:p>
          <a:p>
            <a:pPr lvl="1">
              <a:buFontTx/>
              <a:buChar char="•"/>
            </a:pPr>
            <a:r>
              <a:rPr lang="en-US" sz="1400"/>
              <a:t>Check out video</a:t>
            </a:r>
          </a:p>
          <a:p>
            <a:pPr lvl="1">
              <a:buFontTx/>
              <a:buChar char="•"/>
            </a:pPr>
            <a:r>
              <a:rPr lang="en-US" sz="1400"/>
              <a:t>Return video</a:t>
            </a:r>
          </a:p>
          <a:p>
            <a:pPr lvl="1">
              <a:buFontTx/>
              <a:buChar char="•"/>
            </a:pPr>
            <a:r>
              <a:rPr lang="en-US" sz="1400"/>
              <a:t>Order new video</a:t>
            </a:r>
          </a:p>
        </p:txBody>
      </p:sp>
    </p:spTree>
    <p:extLst>
      <p:ext uri="{BB962C8B-B14F-4D97-AF65-F5344CB8AC3E}">
        <p14:creationId xmlns:p14="http://schemas.microsoft.com/office/powerpoint/2010/main" val="41772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xfrm>
            <a:off x="174625" y="731838"/>
            <a:ext cx="6508750" cy="3662362"/>
          </a:xfrm>
          <a:ln/>
        </p:spPr>
      </p:sp>
      <p:sp>
        <p:nvSpPr>
          <p:cNvPr id="697347" name="Rectangle 3"/>
          <p:cNvSpPr>
            <a:spLocks noGrp="1" noChangeArrowheads="1"/>
          </p:cNvSpPr>
          <p:nvPr>
            <p:ph type="body" idx="1"/>
          </p:nvPr>
        </p:nvSpPr>
        <p:spPr>
          <a:xfrm>
            <a:off x="914400" y="4640263"/>
            <a:ext cx="5029200" cy="4394200"/>
          </a:xfrm>
        </p:spPr>
        <p:txBody>
          <a:bodyPr/>
          <a:lstStyle/>
          <a:p>
            <a:r>
              <a:rPr lang="en-US" sz="1400"/>
              <a:t>Video Rental System</a:t>
            </a:r>
          </a:p>
          <a:p>
            <a:pPr>
              <a:buFontTx/>
              <a:buChar char="•"/>
            </a:pPr>
            <a:r>
              <a:rPr lang="en-US" sz="1400"/>
              <a:t>Actors</a:t>
            </a:r>
          </a:p>
          <a:p>
            <a:pPr lvl="1">
              <a:buFontTx/>
              <a:buChar char="•"/>
            </a:pPr>
            <a:r>
              <a:rPr lang="en-US" sz="1400"/>
              <a:t>Customer</a:t>
            </a:r>
          </a:p>
          <a:p>
            <a:pPr lvl="1">
              <a:buFontTx/>
              <a:buChar char="•"/>
            </a:pPr>
            <a:r>
              <a:rPr lang="en-US" sz="1400"/>
              <a:t>Video distributer</a:t>
            </a:r>
          </a:p>
          <a:p>
            <a:pPr>
              <a:buFontTx/>
              <a:buChar char="•"/>
            </a:pPr>
            <a:r>
              <a:rPr lang="en-US" sz="1400"/>
              <a:t>Use cases</a:t>
            </a:r>
          </a:p>
          <a:p>
            <a:pPr lvl="1">
              <a:buFontTx/>
              <a:buChar char="•"/>
            </a:pPr>
            <a:r>
              <a:rPr lang="en-US" sz="1400"/>
              <a:t>Enroll as member</a:t>
            </a:r>
          </a:p>
          <a:p>
            <a:pPr lvl="1">
              <a:buFontTx/>
              <a:buChar char="•"/>
            </a:pPr>
            <a:r>
              <a:rPr lang="en-US" sz="1400"/>
              <a:t>Check out video</a:t>
            </a:r>
          </a:p>
          <a:p>
            <a:pPr lvl="1">
              <a:buFontTx/>
              <a:buChar char="•"/>
            </a:pPr>
            <a:r>
              <a:rPr lang="en-US" sz="1400"/>
              <a:t>Return video</a:t>
            </a:r>
          </a:p>
          <a:p>
            <a:pPr lvl="1">
              <a:buFontTx/>
              <a:buChar char="•"/>
            </a:pPr>
            <a:r>
              <a:rPr lang="en-US" sz="1400"/>
              <a:t>Order new video</a:t>
            </a:r>
          </a:p>
        </p:txBody>
      </p:sp>
    </p:spTree>
    <p:extLst>
      <p:ext uri="{BB962C8B-B14F-4D97-AF65-F5344CB8AC3E}">
        <p14:creationId xmlns:p14="http://schemas.microsoft.com/office/powerpoint/2010/main" val="746046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Rot="1" noChangeAspect="1" noChangeArrowheads="1" noTextEdit="1"/>
          </p:cNvSpPr>
          <p:nvPr>
            <p:ph type="sldImg"/>
          </p:nvPr>
        </p:nvSpPr>
        <p:spPr>
          <a:xfrm>
            <a:off x="174625" y="731838"/>
            <a:ext cx="6508750" cy="3662362"/>
          </a:xfrm>
          <a:ln/>
        </p:spPr>
      </p:sp>
      <p:sp>
        <p:nvSpPr>
          <p:cNvPr id="744451" name="Rectangle 3"/>
          <p:cNvSpPr>
            <a:spLocks noGrp="1" noChangeArrowheads="1"/>
          </p:cNvSpPr>
          <p:nvPr>
            <p:ph type="body" idx="1"/>
          </p:nvPr>
        </p:nvSpPr>
        <p:spPr>
          <a:xfrm>
            <a:off x="914400" y="4640263"/>
            <a:ext cx="5029200" cy="4394200"/>
          </a:xfrm>
        </p:spPr>
        <p:txBody>
          <a:bodyPr/>
          <a:lstStyle/>
          <a:p>
            <a:r>
              <a:rPr lang="en-US" sz="1400"/>
              <a:t>There are several other use cases</a:t>
            </a:r>
          </a:p>
          <a:p>
            <a:r>
              <a:rPr lang="en-US" sz="1400"/>
              <a:t>For example the log in use case is used to both rent videos and to pay late fees</a:t>
            </a:r>
          </a:p>
          <a:p>
            <a:r>
              <a:rPr lang="en-US" sz="1400"/>
              <a:t>Both of those use cases INCLUDE the code or the call to the code for the LOGIN</a:t>
            </a:r>
          </a:p>
          <a:p>
            <a:endParaRPr lang="en-US" sz="1400"/>
          </a:p>
        </p:txBody>
      </p:sp>
    </p:spTree>
    <p:extLst>
      <p:ext uri="{BB962C8B-B14F-4D97-AF65-F5344CB8AC3E}">
        <p14:creationId xmlns:p14="http://schemas.microsoft.com/office/powerpoint/2010/main" val="3549671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Rot="1" noChangeAspect="1" noChangeArrowheads="1" noTextEdit="1"/>
          </p:cNvSpPr>
          <p:nvPr>
            <p:ph type="sldImg"/>
          </p:nvPr>
        </p:nvSpPr>
        <p:spPr>
          <a:xfrm>
            <a:off x="174625" y="731838"/>
            <a:ext cx="6508750" cy="3662362"/>
          </a:xfrm>
          <a:ln/>
        </p:spPr>
      </p:sp>
      <p:sp>
        <p:nvSpPr>
          <p:cNvPr id="705539" name="Rectangle 3"/>
          <p:cNvSpPr>
            <a:spLocks noGrp="1" noChangeArrowheads="1"/>
          </p:cNvSpPr>
          <p:nvPr>
            <p:ph type="body" idx="1"/>
          </p:nvPr>
        </p:nvSpPr>
        <p:spPr>
          <a:xfrm>
            <a:off x="914400" y="4640263"/>
            <a:ext cx="5029200" cy="4394200"/>
          </a:xfrm>
        </p:spPr>
        <p:txBody>
          <a:bodyPr/>
          <a:lstStyle/>
          <a:p>
            <a:r>
              <a:rPr lang="en-US" sz="1400"/>
              <a:t>The first use case is the systems reaction to the needed function</a:t>
            </a:r>
          </a:p>
          <a:p>
            <a:r>
              <a:rPr lang="en-US" sz="1400"/>
              <a:t>Register as Member</a:t>
            </a:r>
          </a:p>
          <a:p>
            <a:r>
              <a:rPr lang="en-US" sz="1400"/>
              <a:t>Who is the Actor ---- The Customer (not a member yet)</a:t>
            </a:r>
          </a:p>
          <a:p>
            <a:r>
              <a:rPr lang="en-US" sz="1400"/>
              <a:t>What other functions does the customer do…. (not the member).</a:t>
            </a:r>
          </a:p>
          <a:p>
            <a:r>
              <a:rPr lang="en-US" sz="1400"/>
              <a:t>Well the customer can search videos…..</a:t>
            </a:r>
          </a:p>
        </p:txBody>
      </p:sp>
    </p:spTree>
    <p:extLst>
      <p:ext uri="{BB962C8B-B14F-4D97-AF65-F5344CB8AC3E}">
        <p14:creationId xmlns:p14="http://schemas.microsoft.com/office/powerpoint/2010/main" val="321921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Rot="1" noChangeAspect="1" noChangeArrowheads="1" noTextEdit="1"/>
          </p:cNvSpPr>
          <p:nvPr>
            <p:ph type="sldImg"/>
          </p:nvPr>
        </p:nvSpPr>
        <p:spPr>
          <a:xfrm>
            <a:off x="174625" y="731838"/>
            <a:ext cx="6508750" cy="3662362"/>
          </a:xfrm>
          <a:ln/>
        </p:spPr>
      </p:sp>
      <p:sp>
        <p:nvSpPr>
          <p:cNvPr id="740355" name="Rectangle 3"/>
          <p:cNvSpPr>
            <a:spLocks noGrp="1" noChangeArrowheads="1"/>
          </p:cNvSpPr>
          <p:nvPr>
            <p:ph type="body" idx="1"/>
          </p:nvPr>
        </p:nvSpPr>
        <p:spPr>
          <a:xfrm>
            <a:off x="914400" y="4640263"/>
            <a:ext cx="5029200" cy="4394200"/>
          </a:xfrm>
        </p:spPr>
        <p:txBody>
          <a:bodyPr/>
          <a:lstStyle/>
          <a:p>
            <a:r>
              <a:rPr lang="en-US" sz="1400"/>
              <a:t>What is another actor</a:t>
            </a:r>
          </a:p>
          <a:p>
            <a:endParaRPr lang="en-US" sz="1400"/>
          </a:p>
          <a:p>
            <a:r>
              <a:rPr lang="en-US" sz="1400"/>
              <a:t>Member</a:t>
            </a:r>
          </a:p>
          <a:p>
            <a:r>
              <a:rPr lang="en-US" sz="1400"/>
              <a:t>What functions does the member do…</a:t>
            </a:r>
          </a:p>
          <a:p>
            <a:r>
              <a:rPr lang="en-US" sz="1400"/>
              <a:t>Pay late fees and rent videos</a:t>
            </a:r>
          </a:p>
          <a:p>
            <a:r>
              <a:rPr lang="en-US" sz="1400"/>
              <a:t>He may do the manual procedure of the return of the video but the clerk actually returns the video.</a:t>
            </a:r>
          </a:p>
        </p:txBody>
      </p:sp>
    </p:spTree>
    <p:extLst>
      <p:ext uri="{BB962C8B-B14F-4D97-AF65-F5344CB8AC3E}">
        <p14:creationId xmlns:p14="http://schemas.microsoft.com/office/powerpoint/2010/main" val="281819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8EB4268-D141-40B4-BD79-E69C317A2AEA}"/>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813C4853-DD69-4A79-98D8-07185D5F62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77CAB016-C9E9-4002-925E-D432E2A53091}"/>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5" name="Chỗ dành sẵn cho Chân trang 4">
            <a:extLst>
              <a:ext uri="{FF2B5EF4-FFF2-40B4-BE49-F238E27FC236}">
                <a16:creationId xmlns:a16="http://schemas.microsoft.com/office/drawing/2014/main" id="{602AB3C2-EC56-49F4-BEEF-E55E8A2B0D1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66D24B25-6C69-4795-85C7-A5027B1379D5}"/>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2184399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24B145F-EA7D-45E8-BD59-70ADDFDF93AA}"/>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A6B7474D-5024-4BB2-BCA7-0F0781A95DA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239C13AA-FAC9-4F89-8EAB-F6CC4A3AACC6}"/>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5" name="Chỗ dành sẵn cho Chân trang 4">
            <a:extLst>
              <a:ext uri="{FF2B5EF4-FFF2-40B4-BE49-F238E27FC236}">
                <a16:creationId xmlns:a16="http://schemas.microsoft.com/office/drawing/2014/main" id="{7C1C60EA-B91E-43BA-BF73-9CFDB73BF99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8580F38-F37C-4A2A-A0BB-4C43D62D0DB4}"/>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2182217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E705A058-1F68-4BFF-9C60-DEDF6195F42A}"/>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3B511EB9-0FB6-4D46-9015-3C96D6EC6B84}"/>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45721925-5933-4EE9-94A5-1423A825060E}"/>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5" name="Chỗ dành sẵn cho Chân trang 4">
            <a:extLst>
              <a:ext uri="{FF2B5EF4-FFF2-40B4-BE49-F238E27FC236}">
                <a16:creationId xmlns:a16="http://schemas.microsoft.com/office/drawing/2014/main" id="{2662B54F-11DD-4A9E-BDEE-2FA59C99EE21}"/>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E6103F26-DA42-47C5-AD97-CB9ECB23C993}"/>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576042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533400"/>
            <a:ext cx="10972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3" name="Rectangle 2"/>
          <p:cNvSpPr>
            <a:spLocks noGrp="1" noChangeArrowheads="1"/>
          </p:cNvSpPr>
          <p:nvPr>
            <p:ph type="ftr" sz="quarter" idx="10"/>
          </p:nvPr>
        </p:nvSpPr>
        <p:spPr>
          <a:ln/>
        </p:spPr>
        <p:txBody>
          <a:bodyPr/>
          <a:lstStyle>
            <a:lvl1pPr>
              <a:defRPr/>
            </a:lvl1pPr>
          </a:lstStyle>
          <a:p>
            <a:pPr>
              <a:defRPr/>
            </a:pPr>
            <a:r>
              <a:rPr lang="en-US"/>
              <a:t>Trần Thị Kim Chi</a:t>
            </a:r>
          </a:p>
        </p:txBody>
      </p:sp>
      <p:sp>
        <p:nvSpPr>
          <p:cNvPr id="4" name="Rectangle 3"/>
          <p:cNvSpPr>
            <a:spLocks noGrp="1" noChangeArrowheads="1"/>
          </p:cNvSpPr>
          <p:nvPr>
            <p:ph type="sldNum" sz="quarter" idx="11"/>
          </p:nvPr>
        </p:nvSpPr>
        <p:spPr>
          <a:ln/>
        </p:spPr>
        <p:txBody>
          <a:bodyPr/>
          <a:lstStyle>
            <a:lvl1pPr>
              <a:defRPr/>
            </a:lvl1pPr>
          </a:lstStyle>
          <a:p>
            <a:pPr>
              <a:defRPr/>
            </a:pPr>
            <a:fld id="{DAAE54FA-43BE-4ED4-9B2D-36C0B8486509}"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54461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fr-FR"/>
          </a:p>
        </p:txBody>
      </p:sp>
      <p:sp>
        <p:nvSpPr>
          <p:cNvPr id="3" name="Text Placeholder 2"/>
          <p:cNvSpPr>
            <a:spLocks noGrp="1"/>
          </p:cNvSpPr>
          <p:nvPr>
            <p:ph type="body" sz="half" idx="1"/>
          </p:nvPr>
        </p:nvSpPr>
        <p:spPr>
          <a:xfrm>
            <a:off x="609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97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Rectangle 2"/>
          <p:cNvSpPr>
            <a:spLocks noGrp="1" noChangeArrowheads="1"/>
          </p:cNvSpPr>
          <p:nvPr>
            <p:ph type="ftr" sz="quarter" idx="10"/>
          </p:nvPr>
        </p:nvSpPr>
        <p:spPr/>
        <p:txBody>
          <a:bodyPr/>
          <a:lstStyle>
            <a:lvl1pPr>
              <a:defRPr/>
            </a:lvl1pPr>
          </a:lstStyle>
          <a:p>
            <a:pPr>
              <a:defRPr/>
            </a:pPr>
            <a:endParaRPr lang="en-US"/>
          </a:p>
        </p:txBody>
      </p:sp>
      <p:sp>
        <p:nvSpPr>
          <p:cNvPr id="6" name="Rectangle 3"/>
          <p:cNvSpPr>
            <a:spLocks noGrp="1" noChangeArrowheads="1"/>
          </p:cNvSpPr>
          <p:nvPr>
            <p:ph type="sldNum" sz="quarter" idx="11"/>
          </p:nvPr>
        </p:nvSpPr>
        <p:spPr/>
        <p:txBody>
          <a:bodyPr/>
          <a:lstStyle>
            <a:lvl1pPr>
              <a:defRPr/>
            </a:lvl1pPr>
          </a:lstStyle>
          <a:p>
            <a:fld id="{D4C30F06-6F00-4B6D-B0CF-2B4040CA1124}" type="slidenum">
              <a:rPr lang="en-US" altLang="en-US"/>
              <a:pPr/>
              <a:t>‹#›</a:t>
            </a:fld>
            <a:endParaRPr lang="en-US" altLang="en-US"/>
          </a:p>
        </p:txBody>
      </p:sp>
      <p:sp>
        <p:nvSpPr>
          <p:cNvPr id="7" name="Rectangle 16"/>
          <p:cNvSpPr>
            <a:spLocks noGrp="1" noChangeArrowheads="1"/>
          </p:cNvSpPr>
          <p:nvPr>
            <p:ph type="dt" sz="half" idx="12"/>
          </p:nvPr>
        </p:nvSpPr>
        <p:spPr/>
        <p:txBody>
          <a:bodyPr/>
          <a:lstStyle>
            <a:lvl1pPr>
              <a:defRPr/>
            </a:lvl1pPr>
          </a:lstStyle>
          <a:p>
            <a:pPr>
              <a:defRPr/>
            </a:pPr>
            <a:endParaRPr lang="en-US"/>
          </a:p>
        </p:txBody>
      </p:sp>
    </p:spTree>
    <p:extLst>
      <p:ext uri="{BB962C8B-B14F-4D97-AF65-F5344CB8AC3E}">
        <p14:creationId xmlns:p14="http://schemas.microsoft.com/office/powerpoint/2010/main" val="3153631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fr-FR"/>
          </a:p>
        </p:txBody>
      </p:sp>
      <p:sp>
        <p:nvSpPr>
          <p:cNvPr id="3" name="Table Placeholder 2"/>
          <p:cNvSpPr>
            <a:spLocks noGrp="1"/>
          </p:cNvSpPr>
          <p:nvPr>
            <p:ph type="tbl" idx="1"/>
          </p:nvPr>
        </p:nvSpPr>
        <p:spPr>
          <a:xfrm>
            <a:off x="609600" y="1981200"/>
            <a:ext cx="10972800" cy="3886200"/>
          </a:xfrm>
        </p:spPr>
        <p:txBody>
          <a:bodyPr/>
          <a:lstStyle/>
          <a:p>
            <a:pPr lvl="0"/>
            <a:endParaRPr lang="fr-FR" noProof="0"/>
          </a:p>
        </p:txBody>
      </p:sp>
      <p:sp>
        <p:nvSpPr>
          <p:cNvPr id="4" name="Rectangle 2"/>
          <p:cNvSpPr>
            <a:spLocks noGrp="1" noChangeArrowheads="1"/>
          </p:cNvSpPr>
          <p:nvPr>
            <p:ph type="ftr" sz="quarter" idx="10"/>
          </p:nvPr>
        </p:nvSpPr>
        <p:spPr/>
        <p:txBody>
          <a:bodyPr/>
          <a:lstStyle>
            <a:lvl1pPr>
              <a:defRPr/>
            </a:lvl1pPr>
          </a:lstStyle>
          <a:p>
            <a:pPr>
              <a:defRPr/>
            </a:pPr>
            <a:endParaRPr lang="en-US"/>
          </a:p>
        </p:txBody>
      </p:sp>
      <p:sp>
        <p:nvSpPr>
          <p:cNvPr id="5" name="Rectangle 3"/>
          <p:cNvSpPr>
            <a:spLocks noGrp="1" noChangeArrowheads="1"/>
          </p:cNvSpPr>
          <p:nvPr>
            <p:ph type="sldNum" sz="quarter" idx="11"/>
          </p:nvPr>
        </p:nvSpPr>
        <p:spPr/>
        <p:txBody>
          <a:bodyPr/>
          <a:lstStyle>
            <a:lvl1pPr>
              <a:defRPr/>
            </a:lvl1pPr>
          </a:lstStyle>
          <a:p>
            <a:fld id="{87E27126-329A-47EE-A830-C4D22ADCD350}" type="slidenum">
              <a:rPr lang="en-US" altLang="en-US"/>
              <a:pPr/>
              <a:t>‹#›</a:t>
            </a:fld>
            <a:endParaRPr lang="en-US" altLang="en-US"/>
          </a:p>
        </p:txBody>
      </p:sp>
      <p:sp>
        <p:nvSpPr>
          <p:cNvPr id="6" name="Rectangle 16"/>
          <p:cNvSpPr>
            <a:spLocks noGrp="1" noChangeArrowheads="1"/>
          </p:cNvSpPr>
          <p:nvPr>
            <p:ph type="dt" sz="half" idx="12"/>
          </p:nvPr>
        </p:nvSpPr>
        <p:spPr/>
        <p:txBody>
          <a:bodyPr/>
          <a:lstStyle>
            <a:lvl1pPr>
              <a:defRPr/>
            </a:lvl1pPr>
          </a:lstStyle>
          <a:p>
            <a:pPr>
              <a:defRPr/>
            </a:pPr>
            <a:endParaRPr lang="en-US"/>
          </a:p>
        </p:txBody>
      </p:sp>
    </p:spTree>
    <p:extLst>
      <p:ext uri="{BB962C8B-B14F-4D97-AF65-F5344CB8AC3E}">
        <p14:creationId xmlns:p14="http://schemas.microsoft.com/office/powerpoint/2010/main" val="1555693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D8E35C-11FE-4D89-9C07-DF9AF84D0FCD}"/>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47A015B4-E955-469B-B088-41C8C0D3D378}"/>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CFC4D4D-587C-4BD1-9B14-A061619A772B}"/>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5" name="Chỗ dành sẵn cho Chân trang 4">
            <a:extLst>
              <a:ext uri="{FF2B5EF4-FFF2-40B4-BE49-F238E27FC236}">
                <a16:creationId xmlns:a16="http://schemas.microsoft.com/office/drawing/2014/main" id="{BDD0C899-15D8-4F3D-95A3-41BAA8020F50}"/>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9AB2ED3-1793-4E49-B9F3-385A8E0FFFD8}"/>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2271978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0D305B1-9A28-4074-989A-CEADE868F03B}"/>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CE09DA2C-71F2-4F8F-AE96-7C74B55B68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C665B9EF-7FE2-4EBE-B7F5-CD879ED32006}"/>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5" name="Chỗ dành sẵn cho Chân trang 4">
            <a:extLst>
              <a:ext uri="{FF2B5EF4-FFF2-40B4-BE49-F238E27FC236}">
                <a16:creationId xmlns:a16="http://schemas.microsoft.com/office/drawing/2014/main" id="{641ECEF4-E82D-4493-BBB6-7E61CD0AB16F}"/>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1B375422-FC7B-4E65-BA15-779DF5FB5BA0}"/>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247529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337CC71-D711-43AF-AA24-6DC5341AFE85}"/>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A23D84D4-3C40-4007-8008-EF224C843789}"/>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17239E7B-9DD4-4A20-847A-F9C094760AE2}"/>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5BD4B61D-1E8B-4325-B1A5-1DA1F64A5ED2}"/>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6" name="Chỗ dành sẵn cho Chân trang 5">
            <a:extLst>
              <a:ext uri="{FF2B5EF4-FFF2-40B4-BE49-F238E27FC236}">
                <a16:creationId xmlns:a16="http://schemas.microsoft.com/office/drawing/2014/main" id="{5B3D8A20-A469-4B9D-A47B-2D5BADCADB74}"/>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BC87F9FA-FFF8-4C24-8C5B-776CCCCAFF08}"/>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243984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406A90-26DC-449A-BA5A-308DD53BED09}"/>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3706F801-5BEE-4BA2-8D26-EF500049B3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3BBE5AD7-FD1D-4522-8945-E2B0759CB7EA}"/>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F51197AD-E4D8-41A6-8C7A-806A027E3F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997CA168-EB9A-4410-877A-983448558B1C}"/>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47CCEAE0-53AC-4AAF-8781-8E098FED338A}"/>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8" name="Chỗ dành sẵn cho Chân trang 7">
            <a:extLst>
              <a:ext uri="{FF2B5EF4-FFF2-40B4-BE49-F238E27FC236}">
                <a16:creationId xmlns:a16="http://schemas.microsoft.com/office/drawing/2014/main" id="{5718F9FF-8EE6-48A9-9CEC-FAE999707AB4}"/>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51CC8E56-9003-4038-8D2C-DDD4CFC37A02}"/>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685459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65F913-0EED-4038-8956-834CE58B82BE}"/>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A6BA3E69-38FF-4502-B9DC-AFD7E42F9CA6}"/>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4" name="Chỗ dành sẵn cho Chân trang 3">
            <a:extLst>
              <a:ext uri="{FF2B5EF4-FFF2-40B4-BE49-F238E27FC236}">
                <a16:creationId xmlns:a16="http://schemas.microsoft.com/office/drawing/2014/main" id="{E092450B-946A-4552-A573-355365238483}"/>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076A5AC4-0716-40F0-BB64-BF1A292E7F34}"/>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1983602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6014779B-2D1F-4FCA-8D2E-9D02AFE40E5A}"/>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3" name="Chỗ dành sẵn cho Chân trang 2">
            <a:extLst>
              <a:ext uri="{FF2B5EF4-FFF2-40B4-BE49-F238E27FC236}">
                <a16:creationId xmlns:a16="http://schemas.microsoft.com/office/drawing/2014/main" id="{AC31CD5F-E49B-46DF-9C9E-E0D5EB338BC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8ABC26D1-5AF1-4C81-A586-C769A4B65180}"/>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2676270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E0C19A6-631B-4412-A67C-9AA5FA5E498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C9DCBD84-9E20-4B7F-AF2F-BADE1D75E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9F1424DB-C2B3-440C-9D01-BC0633E69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D44C98C8-3A46-4A1A-BD6B-AF615E0F924E}"/>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6" name="Chỗ dành sẵn cho Chân trang 5">
            <a:extLst>
              <a:ext uri="{FF2B5EF4-FFF2-40B4-BE49-F238E27FC236}">
                <a16:creationId xmlns:a16="http://schemas.microsoft.com/office/drawing/2014/main" id="{E0520518-A365-430E-BBCD-1F09B43761A9}"/>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EC86893E-601C-4404-AE28-79E4BC1A46F4}"/>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3671876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F97852-B8A4-4EE9-9B94-160BD11093DF}"/>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BFFDBC8F-8FC4-472B-9EF2-E5F8E2D5BF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74D53417-BA1A-4E71-BA02-C420386D2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52457747-57FE-4364-875F-2029FDADF4A8}"/>
              </a:ext>
            </a:extLst>
          </p:cNvPr>
          <p:cNvSpPr>
            <a:spLocks noGrp="1"/>
          </p:cNvSpPr>
          <p:nvPr>
            <p:ph type="dt" sz="half" idx="10"/>
          </p:nvPr>
        </p:nvSpPr>
        <p:spPr/>
        <p:txBody>
          <a:bodyPr/>
          <a:lstStyle/>
          <a:p>
            <a:fld id="{1F0F71F2-5F37-43CD-8B9B-6B15BE47F135}" type="datetimeFigureOut">
              <a:rPr lang="en-US" smtClean="0"/>
              <a:t>8/6/2024</a:t>
            </a:fld>
            <a:endParaRPr lang="en-US"/>
          </a:p>
        </p:txBody>
      </p:sp>
      <p:sp>
        <p:nvSpPr>
          <p:cNvPr id="6" name="Chỗ dành sẵn cho Chân trang 5">
            <a:extLst>
              <a:ext uri="{FF2B5EF4-FFF2-40B4-BE49-F238E27FC236}">
                <a16:creationId xmlns:a16="http://schemas.microsoft.com/office/drawing/2014/main" id="{FF4F0759-7121-44A5-81E5-C2A59C9BE312}"/>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26F5860A-911A-4106-BB75-092ED15B16DD}"/>
              </a:ext>
            </a:extLst>
          </p:cNvPr>
          <p:cNvSpPr>
            <a:spLocks noGrp="1"/>
          </p:cNvSpPr>
          <p:nvPr>
            <p:ph type="sldNum" sz="quarter" idx="12"/>
          </p:nvPr>
        </p:nvSpPr>
        <p:spPr/>
        <p:txBody>
          <a:bodyPr/>
          <a:lstStyle/>
          <a:p>
            <a:fld id="{26F8EF86-16A4-4242-8DC6-E888EA723FC4}" type="slidenum">
              <a:rPr lang="en-US" smtClean="0"/>
              <a:t>‹#›</a:t>
            </a:fld>
            <a:endParaRPr lang="en-US"/>
          </a:p>
        </p:txBody>
      </p:sp>
    </p:spTree>
    <p:extLst>
      <p:ext uri="{BB962C8B-B14F-4D97-AF65-F5344CB8AC3E}">
        <p14:creationId xmlns:p14="http://schemas.microsoft.com/office/powerpoint/2010/main" val="3104360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0BD9ECB0-2DE1-4FE7-8C90-124399FFEF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3E3CE963-A2B9-442E-BB32-368B73D3B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94A5AB61-3667-4B4B-921B-CC6DFD6FB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F71F2-5F37-43CD-8B9B-6B15BE47F135}" type="datetimeFigureOut">
              <a:rPr lang="en-US" smtClean="0"/>
              <a:t>8/6/2024</a:t>
            </a:fld>
            <a:endParaRPr lang="en-US"/>
          </a:p>
        </p:txBody>
      </p:sp>
      <p:sp>
        <p:nvSpPr>
          <p:cNvPr id="5" name="Chỗ dành sẵn cho Chân trang 4">
            <a:extLst>
              <a:ext uri="{FF2B5EF4-FFF2-40B4-BE49-F238E27FC236}">
                <a16:creationId xmlns:a16="http://schemas.microsoft.com/office/drawing/2014/main" id="{743F9572-8466-491B-801D-0D687B807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44BF014D-39C8-428C-85EE-E63B17E653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F8EF86-16A4-4242-8DC6-E888EA723FC4}" type="slidenum">
              <a:rPr lang="en-US" smtClean="0"/>
              <a:t>‹#›</a:t>
            </a:fld>
            <a:endParaRPr lang="en-US"/>
          </a:p>
        </p:txBody>
      </p:sp>
    </p:spTree>
    <p:extLst>
      <p:ext uri="{BB962C8B-B14F-4D97-AF65-F5344CB8AC3E}">
        <p14:creationId xmlns:p14="http://schemas.microsoft.com/office/powerpoint/2010/main" val="1946987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2.tmp"/><Relationship Id="rId4" Type="http://schemas.openxmlformats.org/officeDocument/2006/relationships/image" Target="../media/image41.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2.tmp"/><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9.tmp"/></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hyperlink" Target="BaiTap/baitaphethongdatvetau_huongdoituong.doc" TargetMode="External"/><Relationship Id="rId2" Type="http://schemas.openxmlformats.org/officeDocument/2006/relationships/hyperlink" Target="../Baitap_PTTKHT_1516/Baitap_PTTKHT/BAITAP_PTTKHT.docx" TargetMode="External"/><Relationship Id="rId1" Type="http://schemas.openxmlformats.org/officeDocument/2006/relationships/slideLayout" Target="../slideLayouts/slideLayout7.xml"/><Relationship Id="rId4" Type="http://schemas.openxmlformats.org/officeDocument/2006/relationships/hyperlink" Target="BaiTap/baitapquanlyketquasinhvien_huongdoituong100614.doc"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BaiTap/baitapquanlyketquasinhvien_huongdoituong100614.doc" TargetMode="External"/><Relationship Id="rId5" Type="http://schemas.openxmlformats.org/officeDocument/2006/relationships/hyperlink" Target="BaiTap/baitaphethongdatvetau_huongdoituong.doc" TargetMode="External"/><Relationship Id="rId4" Type="http://schemas.openxmlformats.org/officeDocument/2006/relationships/hyperlink" Target="../Baitap_PTTKHT_1516/Baitap_PTTKHT/BAITAP_PTTKHT.docx"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3.tmp"/><Relationship Id="rId4" Type="http://schemas.openxmlformats.org/officeDocument/2006/relationships/image" Target="../media/image62.tmp"/></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5.tmp"/></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2.emf"/><Relationship Id="rId5" Type="http://schemas.openxmlformats.org/officeDocument/2006/relationships/customXml" Target="../ink/ink1.xml"/><Relationship Id="rId4" Type="http://schemas.openxmlformats.org/officeDocument/2006/relationships/image" Target="../media/image71.png"/></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76.png"/><Relationship Id="rId4" Type="http://schemas.openxmlformats.org/officeDocument/2006/relationships/image" Target="../media/image75.png"/></Relationships>
</file>

<file path=ppt/slides/_rels/slide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tmp"/></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5.wmf"/></Relationships>
</file>

<file path=ppt/slides/_rels/slide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emf"/></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BaiTap/Assignment_Fsoft/Day1&amp;2/Ass1SW_Opt2%20(LiMS)/LiMS_ThuVien.DOC"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image" Target="../media/image25.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88B86F03-E9DF-44EB-99A8-2D65D5BB022C}"/>
              </a:ext>
            </a:extLst>
          </p:cNvPr>
          <p:cNvSpPr>
            <a:spLocks noChangeArrowheads="1"/>
          </p:cNvSpPr>
          <p:nvPr/>
        </p:nvSpPr>
        <p:spPr bwMode="auto">
          <a:xfrm>
            <a:off x="-76200" y="152400"/>
            <a:ext cx="830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TRƯỜNG ĐẠI HỌC CÔNG NGHIỆP TP.HCM</a:t>
            </a:r>
          </a:p>
          <a:p>
            <a:pPr algn="ctr" eaLnBrk="1" hangingPunct="1">
              <a:spcBef>
                <a:spcPct val="0"/>
              </a:spcBef>
              <a:buFontTx/>
              <a:buNone/>
            </a:pPr>
            <a:r>
              <a:rPr lang="en-US"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KHOA CÔNG NGHỆ THÔNG TIN</a:t>
            </a:r>
          </a:p>
        </p:txBody>
      </p:sp>
      <p:sp>
        <p:nvSpPr>
          <p:cNvPr id="5" name="TextBox 4">
            <a:extLst>
              <a:ext uri="{FF2B5EF4-FFF2-40B4-BE49-F238E27FC236}">
                <a16:creationId xmlns:a16="http://schemas.microsoft.com/office/drawing/2014/main" id="{8C6614FF-9747-44D3-A593-C4E8961DFFCB}"/>
              </a:ext>
            </a:extLst>
          </p:cNvPr>
          <p:cNvSpPr txBox="1"/>
          <p:nvPr/>
        </p:nvSpPr>
        <p:spPr>
          <a:xfrm>
            <a:off x="6096000" y="6068291"/>
            <a:ext cx="3687484" cy="461665"/>
          </a:xfrm>
          <a:prstGeom prst="rect">
            <a:avLst/>
          </a:prstGeom>
          <a:noFill/>
        </p:spPr>
        <p:txBody>
          <a:bodyPr wrap="none" rtlCol="0">
            <a:spAutoFit/>
          </a:bodyPr>
          <a:lstStyle/>
          <a:p>
            <a:r>
              <a:rPr lang="en-US" sz="2400" dirty="0" err="1">
                <a:solidFill>
                  <a:srgbClr val="FFFF00"/>
                </a:solidFill>
              </a:rPr>
              <a:t>Giảng</a:t>
            </a:r>
            <a:r>
              <a:rPr lang="en-US" sz="2400" dirty="0">
                <a:solidFill>
                  <a:srgbClr val="FFFF00"/>
                </a:solidFill>
              </a:rPr>
              <a:t> </a:t>
            </a:r>
            <a:r>
              <a:rPr lang="en-US" sz="2400" dirty="0" err="1">
                <a:solidFill>
                  <a:srgbClr val="FFFF00"/>
                </a:solidFill>
              </a:rPr>
              <a:t>Viên</a:t>
            </a:r>
            <a:r>
              <a:rPr lang="en-US" sz="2400" dirty="0">
                <a:solidFill>
                  <a:srgbClr val="FFFF00"/>
                </a:solidFill>
              </a:rPr>
              <a:t>: </a:t>
            </a:r>
            <a:r>
              <a:rPr lang="en-US" sz="2400" dirty="0" err="1">
                <a:solidFill>
                  <a:srgbClr val="FFFF00"/>
                </a:solidFill>
              </a:rPr>
              <a:t>Trần</a:t>
            </a:r>
            <a:r>
              <a:rPr lang="en-US" sz="2400" dirty="0">
                <a:solidFill>
                  <a:srgbClr val="FFFF00"/>
                </a:solidFill>
              </a:rPr>
              <a:t> </a:t>
            </a:r>
            <a:r>
              <a:rPr lang="en-US" sz="2400" dirty="0" err="1">
                <a:solidFill>
                  <a:srgbClr val="FFFF00"/>
                </a:solidFill>
              </a:rPr>
              <a:t>Thị</a:t>
            </a:r>
            <a:r>
              <a:rPr lang="en-US" sz="2400" dirty="0">
                <a:solidFill>
                  <a:srgbClr val="FFFF00"/>
                </a:solidFill>
              </a:rPr>
              <a:t> Kim Chi</a:t>
            </a:r>
          </a:p>
        </p:txBody>
      </p:sp>
      <p:sp>
        <p:nvSpPr>
          <p:cNvPr id="6" name="Rectangle 5">
            <a:extLst>
              <a:ext uri="{FF2B5EF4-FFF2-40B4-BE49-F238E27FC236}">
                <a16:creationId xmlns:a16="http://schemas.microsoft.com/office/drawing/2014/main" id="{55927026-55A5-45C7-898E-D65E266DF6E1}"/>
              </a:ext>
            </a:extLst>
          </p:cNvPr>
          <p:cNvSpPr/>
          <p:nvPr/>
        </p:nvSpPr>
        <p:spPr>
          <a:xfrm>
            <a:off x="808233" y="3130080"/>
            <a:ext cx="11383767" cy="769441"/>
          </a:xfrm>
          <a:prstGeom prst="rect">
            <a:avLst/>
          </a:prstGeom>
          <a:noFill/>
        </p:spPr>
        <p:txBody>
          <a:bodyPr wrap="square">
            <a:spAutoFit/>
          </a:bodyPr>
          <a:lstStyle/>
          <a:p>
            <a:pPr algn="ctr">
              <a:defRPr/>
            </a:pPr>
            <a:r>
              <a:rPr lang="en-US"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PHÂN TÍCH VÀ XÁC ĐỊNH YÊU CẦU HỆ THỐNG </a:t>
            </a:r>
          </a:p>
        </p:txBody>
      </p:sp>
      <p:sp>
        <p:nvSpPr>
          <p:cNvPr id="7" name="TextBox 6">
            <a:extLst>
              <a:ext uri="{FF2B5EF4-FFF2-40B4-BE49-F238E27FC236}">
                <a16:creationId xmlns:a16="http://schemas.microsoft.com/office/drawing/2014/main" id="{C59D1A34-CDCE-46EB-8468-F970F6BDE703}"/>
              </a:ext>
            </a:extLst>
          </p:cNvPr>
          <p:cNvSpPr txBox="1"/>
          <p:nvPr/>
        </p:nvSpPr>
        <p:spPr>
          <a:xfrm>
            <a:off x="457200" y="1524000"/>
            <a:ext cx="1872629" cy="584775"/>
          </a:xfrm>
          <a:prstGeom prst="rect">
            <a:avLst/>
          </a:prstGeom>
          <a:noFill/>
        </p:spPr>
        <p:txBody>
          <a:bodyPr wrap="none" rtlCol="0">
            <a:spAutoFit/>
          </a:bodyPr>
          <a:lstStyle/>
          <a:p>
            <a:r>
              <a:rPr lang="en-US" sz="3200" b="1" dirty="0" err="1">
                <a:solidFill>
                  <a:srgbClr val="FFFF00"/>
                </a:solidFill>
              </a:rPr>
              <a:t>Chương</a:t>
            </a:r>
            <a:r>
              <a:rPr lang="en-US" sz="3200" b="1" dirty="0">
                <a:solidFill>
                  <a:srgbClr val="FFFF00"/>
                </a:solidFill>
              </a:rPr>
              <a:t> II</a:t>
            </a:r>
          </a:p>
        </p:txBody>
      </p:sp>
    </p:spTree>
    <p:extLst>
      <p:ext uri="{BB962C8B-B14F-4D97-AF65-F5344CB8AC3E}">
        <p14:creationId xmlns:p14="http://schemas.microsoft.com/office/powerpoint/2010/main" val="1001302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dirty="0" err="1">
                <a:solidFill>
                  <a:srgbClr val="0033CC"/>
                </a:solidFill>
              </a:rPr>
              <a:t>Phương</a:t>
            </a:r>
            <a:r>
              <a:rPr lang="en-US" altLang="en-US" sz="3600" dirty="0">
                <a:solidFill>
                  <a:srgbClr val="0033CC"/>
                </a:solidFill>
              </a:rPr>
              <a:t> </a:t>
            </a:r>
            <a:r>
              <a:rPr lang="en-US" altLang="en-US" sz="3600" dirty="0" err="1">
                <a:solidFill>
                  <a:srgbClr val="0033CC"/>
                </a:solidFill>
              </a:rPr>
              <a:t>pháp</a:t>
            </a:r>
            <a:r>
              <a:rPr lang="en-US" altLang="en-US" sz="3600" dirty="0">
                <a:solidFill>
                  <a:srgbClr val="0033CC"/>
                </a:solidFill>
              </a:rPr>
              <a:t> </a:t>
            </a:r>
            <a:r>
              <a:rPr lang="en-US" altLang="en-US" sz="3600" dirty="0" err="1">
                <a:solidFill>
                  <a:srgbClr val="0033CC"/>
                </a:solidFill>
              </a:rPr>
              <a:t>xác</a:t>
            </a:r>
            <a:r>
              <a:rPr lang="en-US" altLang="en-US" sz="3600" dirty="0">
                <a:solidFill>
                  <a:srgbClr val="0033CC"/>
                </a:solidFill>
              </a:rPr>
              <a:t> </a:t>
            </a:r>
            <a:r>
              <a:rPr lang="en-US" altLang="en-US" sz="3600" dirty="0" err="1">
                <a:solidFill>
                  <a:srgbClr val="0033CC"/>
                </a:solidFill>
              </a:rPr>
              <a:t>định</a:t>
            </a:r>
            <a:r>
              <a:rPr lang="en-US" altLang="en-US" sz="3600" dirty="0">
                <a:solidFill>
                  <a:srgbClr val="0033CC"/>
                </a:solidFill>
              </a:rPr>
              <a:t> </a:t>
            </a:r>
            <a:r>
              <a:rPr lang="en-US" altLang="en-US" sz="3600" dirty="0" err="1">
                <a:solidFill>
                  <a:srgbClr val="0033CC"/>
                </a:solidFill>
              </a:rPr>
              <a:t>yêu</a:t>
            </a:r>
            <a:r>
              <a:rPr lang="en-US" altLang="en-US" sz="3600" dirty="0">
                <a:solidFill>
                  <a:srgbClr val="0033CC"/>
                </a:solidFill>
              </a:rPr>
              <a:t> </a:t>
            </a:r>
            <a:r>
              <a:rPr lang="en-US" altLang="en-US" sz="3600" dirty="0" err="1">
                <a:solidFill>
                  <a:srgbClr val="0033CC"/>
                </a:solidFill>
              </a:rPr>
              <a:t>cầu</a:t>
            </a:r>
            <a:endParaRPr lang="en-US" altLang="en-US" sz="3600" b="1" dirty="0">
              <a:solidFill>
                <a:srgbClr val="002060"/>
              </a:solidFill>
            </a:endParaRPr>
          </a:p>
        </p:txBody>
      </p:sp>
      <p:sp>
        <p:nvSpPr>
          <p:cNvPr id="30" name="Rectangle 3"/>
          <p:cNvSpPr txBox="1">
            <a:spLocks noChangeArrowheads="1"/>
          </p:cNvSpPr>
          <p:nvPr/>
        </p:nvSpPr>
        <p:spPr>
          <a:xfrm>
            <a:off x="279534" y="1174609"/>
            <a:ext cx="4054718"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en-US" sz="2800" dirty="0" err="1"/>
              <a:t>Phương</a:t>
            </a:r>
            <a:r>
              <a:rPr lang="en-US" altLang="en-US" sz="2800" dirty="0"/>
              <a:t> </a:t>
            </a:r>
            <a:r>
              <a:rPr lang="en-US" altLang="en-US" sz="2800" dirty="0" err="1"/>
              <a:t>pháp</a:t>
            </a:r>
            <a:r>
              <a:rPr lang="en-US" altLang="en-US" sz="2800" dirty="0"/>
              <a:t> </a:t>
            </a:r>
            <a:r>
              <a:rPr lang="en-US" altLang="en-US" sz="2800" dirty="0" err="1"/>
              <a:t>truyền</a:t>
            </a:r>
            <a:r>
              <a:rPr lang="en-US" altLang="en-US" sz="2800" dirty="0"/>
              <a:t> </a:t>
            </a:r>
            <a:r>
              <a:rPr lang="en-US" altLang="en-US" sz="2800" dirty="0" err="1"/>
              <a:t>thống</a:t>
            </a:r>
            <a:endParaRPr lang="en-US" altLang="en-US" sz="2800" dirty="0"/>
          </a:p>
          <a:p>
            <a:pPr marL="800100" lvl="1" indent="-342900" algn="l">
              <a:buFont typeface="Arial" panose="020B0604020202020204" pitchFamily="34" charset="0"/>
              <a:buChar char="•"/>
            </a:pPr>
            <a:r>
              <a:rPr lang="en-US" altLang="en-US" sz="2400" dirty="0" err="1"/>
              <a:t>Phỏng</a:t>
            </a:r>
            <a:r>
              <a:rPr lang="en-US" altLang="en-US" sz="2400" dirty="0"/>
              <a:t> </a:t>
            </a:r>
            <a:r>
              <a:rPr lang="en-US" altLang="en-US" sz="2400" dirty="0" err="1"/>
              <a:t>vấn</a:t>
            </a:r>
            <a:endParaRPr lang="en-US" altLang="en-US" sz="2400" dirty="0"/>
          </a:p>
        </p:txBody>
      </p:sp>
      <p:sp>
        <p:nvSpPr>
          <p:cNvPr id="31" name="Line 4"/>
          <p:cNvSpPr>
            <a:spLocks noChangeShapeType="1"/>
          </p:cNvSpPr>
          <p:nvPr/>
        </p:nvSpPr>
        <p:spPr bwMode="auto">
          <a:xfrm>
            <a:off x="7191752" y="1022209"/>
            <a:ext cx="0" cy="5486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Text Box 5"/>
          <p:cNvSpPr txBox="1">
            <a:spLocks noChangeArrowheads="1"/>
          </p:cNvSpPr>
          <p:nvPr/>
        </p:nvSpPr>
        <p:spPr bwMode="auto">
          <a:xfrm>
            <a:off x="5020052" y="1136509"/>
            <a:ext cx="1714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Phân tích viên</a:t>
            </a:r>
            <a:endParaRPr lang="en-US" altLang="en-US" sz="1400"/>
          </a:p>
        </p:txBody>
      </p:sp>
      <p:sp>
        <p:nvSpPr>
          <p:cNvPr id="33" name="Text Box 6"/>
          <p:cNvSpPr txBox="1">
            <a:spLocks noChangeArrowheads="1"/>
          </p:cNvSpPr>
          <p:nvPr/>
        </p:nvSpPr>
        <p:spPr bwMode="auto">
          <a:xfrm>
            <a:off x="7763252" y="1136509"/>
            <a:ext cx="1714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latin typeface="Times New Roman" panose="02020603050405020304" pitchFamily="18" charset="0"/>
              </a:rPr>
              <a:t>Đơ</a:t>
            </a:r>
            <a:r>
              <a:rPr lang="en-US" altLang="en-US" sz="1400" b="1"/>
              <a:t>n vị</a:t>
            </a:r>
            <a:endParaRPr lang="en-US" altLang="en-US" sz="1400"/>
          </a:p>
        </p:txBody>
      </p:sp>
      <p:sp>
        <p:nvSpPr>
          <p:cNvPr id="34" name="AutoShape 7"/>
          <p:cNvSpPr>
            <a:spLocks noChangeArrowheads="1"/>
          </p:cNvSpPr>
          <p:nvPr/>
        </p:nvSpPr>
        <p:spPr bwMode="auto">
          <a:xfrm>
            <a:off x="5020052" y="1593709"/>
            <a:ext cx="1600200" cy="457200"/>
          </a:xfrm>
          <a:prstGeom prst="roundRect">
            <a:avLst>
              <a:gd name="adj" fmla="val 16667"/>
            </a:avLst>
          </a:prstGeom>
          <a:solidFill>
            <a:srgbClr val="FFFFFF"/>
          </a:solidFill>
          <a:ln w="9525">
            <a:solidFill>
              <a:srgbClr val="000000"/>
            </a:solidFill>
            <a:round/>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Lên kế hoạch phỏng vấn</a:t>
            </a:r>
          </a:p>
        </p:txBody>
      </p:sp>
      <p:sp>
        <p:nvSpPr>
          <p:cNvPr id="35" name="AutoShape 8"/>
          <p:cNvSpPr>
            <a:spLocks noChangeArrowheads="1"/>
          </p:cNvSpPr>
          <p:nvPr/>
        </p:nvSpPr>
        <p:spPr bwMode="auto">
          <a:xfrm>
            <a:off x="7763252" y="1593709"/>
            <a:ext cx="1600200" cy="457200"/>
          </a:xfrm>
          <a:prstGeom prst="roundRect">
            <a:avLst>
              <a:gd name="adj" fmla="val 16667"/>
            </a:avLst>
          </a:prstGeom>
          <a:solidFill>
            <a:srgbClr val="FFFFFF"/>
          </a:solidFill>
          <a:ln w="9525">
            <a:solidFill>
              <a:srgbClr val="000000"/>
            </a:solidFill>
            <a:round/>
            <a:headEnd/>
            <a:tailEnd/>
          </a:ln>
        </p:spPr>
        <p:txBody>
          <a:bodyPr t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Xác nhận kế hoạch phỏng vấn</a:t>
            </a:r>
          </a:p>
        </p:txBody>
      </p:sp>
      <p:sp>
        <p:nvSpPr>
          <p:cNvPr id="36" name="AutoShape 9"/>
          <p:cNvSpPr>
            <a:spLocks noChangeArrowheads="1"/>
          </p:cNvSpPr>
          <p:nvPr/>
        </p:nvSpPr>
        <p:spPr bwMode="auto">
          <a:xfrm>
            <a:off x="7763252" y="2393809"/>
            <a:ext cx="1600200" cy="457200"/>
          </a:xfrm>
          <a:prstGeom prst="roundRect">
            <a:avLst>
              <a:gd name="adj" fmla="val 16667"/>
            </a:avLst>
          </a:prstGeom>
          <a:solidFill>
            <a:srgbClr val="FFFFFF"/>
          </a:solidFill>
          <a:ln w="9525">
            <a:solidFill>
              <a:srgbClr val="000000"/>
            </a:solidFill>
            <a:round/>
            <a:headEnd/>
            <a:tailEnd/>
          </a:ln>
        </p:spPr>
        <p:txBody>
          <a:bodyPr t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Xắp xếp nhân sự tham gia phỏng vấn</a:t>
            </a:r>
          </a:p>
        </p:txBody>
      </p:sp>
      <p:sp>
        <p:nvSpPr>
          <p:cNvPr id="37" name="AutoShape 10"/>
          <p:cNvSpPr>
            <a:spLocks noChangeArrowheads="1"/>
          </p:cNvSpPr>
          <p:nvPr/>
        </p:nvSpPr>
        <p:spPr bwMode="auto">
          <a:xfrm>
            <a:off x="5020052" y="2393809"/>
            <a:ext cx="1600200" cy="457200"/>
          </a:xfrm>
          <a:prstGeom prst="roundRect">
            <a:avLst>
              <a:gd name="adj" fmla="val 16667"/>
            </a:avLst>
          </a:prstGeom>
          <a:solidFill>
            <a:srgbClr val="FFFFFF"/>
          </a:solidFill>
          <a:ln w="9525">
            <a:solidFill>
              <a:srgbClr val="000000"/>
            </a:solidFill>
            <a:round/>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Chuẩn bị chủ đề, câu hỏi phỏng vấn</a:t>
            </a:r>
          </a:p>
        </p:txBody>
      </p:sp>
      <p:sp>
        <p:nvSpPr>
          <p:cNvPr id="38" name="AutoShape 11"/>
          <p:cNvSpPr>
            <a:spLocks noChangeArrowheads="1"/>
          </p:cNvSpPr>
          <p:nvPr/>
        </p:nvSpPr>
        <p:spPr bwMode="auto">
          <a:xfrm>
            <a:off x="5020052" y="3193909"/>
            <a:ext cx="1600200" cy="457200"/>
          </a:xfrm>
          <a:prstGeom prst="roundRect">
            <a:avLst>
              <a:gd name="adj" fmla="val 16667"/>
            </a:avLst>
          </a:prstGeom>
          <a:solidFill>
            <a:srgbClr val="FFFFFF"/>
          </a:solidFill>
          <a:ln w="9525">
            <a:solidFill>
              <a:srgbClr val="000000"/>
            </a:solidFill>
            <a:round/>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Gởi chủ đề phỏng vấn</a:t>
            </a:r>
          </a:p>
        </p:txBody>
      </p:sp>
      <p:sp>
        <p:nvSpPr>
          <p:cNvPr id="39" name="AutoShape 12"/>
          <p:cNvSpPr>
            <a:spLocks noChangeArrowheads="1"/>
          </p:cNvSpPr>
          <p:nvPr/>
        </p:nvSpPr>
        <p:spPr bwMode="auto">
          <a:xfrm>
            <a:off x="5020052" y="3879709"/>
            <a:ext cx="1600200" cy="457200"/>
          </a:xfrm>
          <a:prstGeom prst="roundRect">
            <a:avLst>
              <a:gd name="adj" fmla="val 16667"/>
            </a:avLst>
          </a:prstGeom>
          <a:solidFill>
            <a:srgbClr val="FFFFFF"/>
          </a:solidFill>
          <a:ln w="9525">
            <a:solidFill>
              <a:srgbClr val="000000"/>
            </a:solidFill>
            <a:round/>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Đặt câu hỏi</a:t>
            </a:r>
          </a:p>
        </p:txBody>
      </p:sp>
      <p:sp>
        <p:nvSpPr>
          <p:cNvPr id="40" name="AutoShape 13"/>
          <p:cNvSpPr>
            <a:spLocks noChangeArrowheads="1"/>
          </p:cNvSpPr>
          <p:nvPr/>
        </p:nvSpPr>
        <p:spPr bwMode="auto">
          <a:xfrm>
            <a:off x="7763252" y="3879709"/>
            <a:ext cx="1600200" cy="457200"/>
          </a:xfrm>
          <a:prstGeom prst="roundRect">
            <a:avLst>
              <a:gd name="adj" fmla="val 16667"/>
            </a:avLst>
          </a:prstGeom>
          <a:solidFill>
            <a:srgbClr val="FFFFFF"/>
          </a:solidFill>
          <a:ln w="9525">
            <a:solidFill>
              <a:srgbClr val="000000"/>
            </a:solidFill>
            <a:round/>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Trả lời</a:t>
            </a:r>
          </a:p>
        </p:txBody>
      </p:sp>
      <p:sp>
        <p:nvSpPr>
          <p:cNvPr id="41" name="AutoShape 14"/>
          <p:cNvSpPr>
            <a:spLocks noChangeArrowheads="1"/>
          </p:cNvSpPr>
          <p:nvPr/>
        </p:nvSpPr>
        <p:spPr bwMode="auto">
          <a:xfrm>
            <a:off x="5020052" y="4565509"/>
            <a:ext cx="1600200" cy="457200"/>
          </a:xfrm>
          <a:prstGeom prst="roundRect">
            <a:avLst>
              <a:gd name="adj" fmla="val 16667"/>
            </a:avLst>
          </a:prstGeom>
          <a:solidFill>
            <a:srgbClr val="FFFFFF"/>
          </a:solidFill>
          <a:ln w="9525">
            <a:solidFill>
              <a:srgbClr val="000000"/>
            </a:solidFill>
            <a:round/>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Ghi nhận</a:t>
            </a:r>
          </a:p>
        </p:txBody>
      </p:sp>
      <p:sp>
        <p:nvSpPr>
          <p:cNvPr id="42" name="Rectangle 15"/>
          <p:cNvSpPr>
            <a:spLocks noChangeArrowheads="1"/>
          </p:cNvSpPr>
          <p:nvPr/>
        </p:nvSpPr>
        <p:spPr bwMode="auto">
          <a:xfrm>
            <a:off x="4905752" y="3765409"/>
            <a:ext cx="4572000" cy="1371600"/>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43" name="Line 16"/>
          <p:cNvSpPr>
            <a:spLocks noChangeShapeType="1"/>
          </p:cNvSpPr>
          <p:nvPr/>
        </p:nvSpPr>
        <p:spPr bwMode="auto">
          <a:xfrm>
            <a:off x="6620252" y="1822309"/>
            <a:ext cx="1143000" cy="0"/>
          </a:xfrm>
          <a:prstGeom prst="line">
            <a:avLst/>
          </a:prstGeom>
          <a:noFill/>
          <a:ln w="952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44" name="Line 17"/>
          <p:cNvSpPr>
            <a:spLocks noChangeShapeType="1"/>
          </p:cNvSpPr>
          <p:nvPr/>
        </p:nvSpPr>
        <p:spPr bwMode="auto">
          <a:xfrm>
            <a:off x="8563352" y="2050909"/>
            <a:ext cx="0" cy="34290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45" name="Line 18"/>
          <p:cNvSpPr>
            <a:spLocks noChangeShapeType="1"/>
          </p:cNvSpPr>
          <p:nvPr/>
        </p:nvSpPr>
        <p:spPr bwMode="auto">
          <a:xfrm>
            <a:off x="5820152" y="2050909"/>
            <a:ext cx="0" cy="34290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46" name="Line 19"/>
          <p:cNvSpPr>
            <a:spLocks noChangeShapeType="1"/>
          </p:cNvSpPr>
          <p:nvPr/>
        </p:nvSpPr>
        <p:spPr bwMode="auto">
          <a:xfrm>
            <a:off x="5820152" y="2851009"/>
            <a:ext cx="0" cy="34290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47" name="Line 20"/>
          <p:cNvSpPr>
            <a:spLocks noChangeShapeType="1"/>
          </p:cNvSpPr>
          <p:nvPr/>
        </p:nvSpPr>
        <p:spPr bwMode="auto">
          <a:xfrm>
            <a:off x="6620252" y="3422509"/>
            <a:ext cx="1943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21"/>
          <p:cNvSpPr>
            <a:spLocks noChangeShapeType="1"/>
          </p:cNvSpPr>
          <p:nvPr/>
        </p:nvSpPr>
        <p:spPr bwMode="auto">
          <a:xfrm>
            <a:off x="8563352" y="3422509"/>
            <a:ext cx="0" cy="45720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49" name="Line 22"/>
          <p:cNvSpPr>
            <a:spLocks noChangeShapeType="1"/>
          </p:cNvSpPr>
          <p:nvPr/>
        </p:nvSpPr>
        <p:spPr bwMode="auto">
          <a:xfrm>
            <a:off x="5820152" y="3651109"/>
            <a:ext cx="0" cy="22860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50" name="Line 23"/>
          <p:cNvSpPr>
            <a:spLocks noChangeShapeType="1"/>
          </p:cNvSpPr>
          <p:nvPr/>
        </p:nvSpPr>
        <p:spPr bwMode="auto">
          <a:xfrm>
            <a:off x="6620252" y="4108309"/>
            <a:ext cx="114300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grpSp>
        <p:nvGrpSpPr>
          <p:cNvPr id="51" name="Group 37"/>
          <p:cNvGrpSpPr>
            <a:grpSpLocks/>
          </p:cNvGrpSpPr>
          <p:nvPr/>
        </p:nvGrpSpPr>
        <p:grpSpPr bwMode="auto">
          <a:xfrm>
            <a:off x="6620252" y="4336909"/>
            <a:ext cx="1943100" cy="457200"/>
            <a:chOff x="3456" y="2760"/>
            <a:chExt cx="1224" cy="288"/>
          </a:xfrm>
        </p:grpSpPr>
        <p:sp>
          <p:nvSpPr>
            <p:cNvPr id="52" name="Line 24"/>
            <p:cNvSpPr>
              <a:spLocks noChangeShapeType="1"/>
            </p:cNvSpPr>
            <p:nvPr/>
          </p:nvSpPr>
          <p:spPr bwMode="auto">
            <a:xfrm>
              <a:off x="4680" y="2760"/>
              <a:ext cx="0" cy="2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25"/>
            <p:cNvSpPr>
              <a:spLocks noChangeShapeType="1"/>
            </p:cNvSpPr>
            <p:nvPr/>
          </p:nvSpPr>
          <p:spPr bwMode="auto">
            <a:xfrm flipH="1">
              <a:off x="3456" y="3048"/>
              <a:ext cx="1224"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grpSp>
      <p:sp>
        <p:nvSpPr>
          <p:cNvPr id="54" name="Line 26"/>
          <p:cNvSpPr>
            <a:spLocks noChangeShapeType="1"/>
          </p:cNvSpPr>
          <p:nvPr/>
        </p:nvSpPr>
        <p:spPr bwMode="auto">
          <a:xfrm flipV="1">
            <a:off x="5820152" y="4336909"/>
            <a:ext cx="0" cy="22860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55" name="Line 27"/>
          <p:cNvSpPr>
            <a:spLocks noChangeShapeType="1"/>
          </p:cNvSpPr>
          <p:nvPr/>
        </p:nvSpPr>
        <p:spPr bwMode="auto">
          <a:xfrm>
            <a:off x="8563352" y="2851009"/>
            <a:ext cx="0" cy="571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Rectangle 28"/>
          <p:cNvSpPr>
            <a:spLocks noChangeArrowheads="1"/>
          </p:cNvSpPr>
          <p:nvPr/>
        </p:nvSpPr>
        <p:spPr bwMode="auto">
          <a:xfrm>
            <a:off x="4791452" y="1022209"/>
            <a:ext cx="4800600" cy="5486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57" name="Line 29"/>
          <p:cNvSpPr>
            <a:spLocks noChangeShapeType="1"/>
          </p:cNvSpPr>
          <p:nvPr/>
        </p:nvSpPr>
        <p:spPr bwMode="auto">
          <a:xfrm>
            <a:off x="4791452" y="1365109"/>
            <a:ext cx="4800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AutoShape 30"/>
          <p:cNvSpPr>
            <a:spLocks noChangeArrowheads="1"/>
          </p:cNvSpPr>
          <p:nvPr/>
        </p:nvSpPr>
        <p:spPr bwMode="auto">
          <a:xfrm>
            <a:off x="5020052" y="5251309"/>
            <a:ext cx="1600200" cy="457200"/>
          </a:xfrm>
          <a:prstGeom prst="roundRect">
            <a:avLst>
              <a:gd name="adj" fmla="val 16667"/>
            </a:avLst>
          </a:prstGeom>
          <a:solidFill>
            <a:srgbClr val="FFFFFF"/>
          </a:solidFill>
          <a:ln w="9525">
            <a:solidFill>
              <a:srgbClr val="000000"/>
            </a:solidFill>
            <a:round/>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Kiểm tra và đánh giá kết quả</a:t>
            </a:r>
          </a:p>
        </p:txBody>
      </p:sp>
      <p:sp>
        <p:nvSpPr>
          <p:cNvPr id="59" name="Line 31"/>
          <p:cNvSpPr>
            <a:spLocks noChangeShapeType="1"/>
          </p:cNvSpPr>
          <p:nvPr/>
        </p:nvSpPr>
        <p:spPr bwMode="auto">
          <a:xfrm>
            <a:off x="5820152" y="5022709"/>
            <a:ext cx="0" cy="22860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60" name="AutoShape 32"/>
          <p:cNvSpPr>
            <a:spLocks noChangeArrowheads="1"/>
          </p:cNvSpPr>
          <p:nvPr/>
        </p:nvSpPr>
        <p:spPr bwMode="auto">
          <a:xfrm>
            <a:off x="5020052" y="5937109"/>
            <a:ext cx="1600200" cy="457200"/>
          </a:xfrm>
          <a:prstGeom prst="roundRect">
            <a:avLst>
              <a:gd name="adj" fmla="val 16667"/>
            </a:avLst>
          </a:prstGeom>
          <a:solidFill>
            <a:srgbClr val="FFFFFF"/>
          </a:solidFill>
          <a:ln w="9525">
            <a:solidFill>
              <a:srgbClr val="000000"/>
            </a:solidFill>
            <a:prstDash val="dash"/>
            <a:round/>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Tìm kiếm các quan điểm khác</a:t>
            </a:r>
          </a:p>
        </p:txBody>
      </p:sp>
      <p:sp>
        <p:nvSpPr>
          <p:cNvPr id="61" name="Line 33"/>
          <p:cNvSpPr>
            <a:spLocks noChangeShapeType="1"/>
          </p:cNvSpPr>
          <p:nvPr/>
        </p:nvSpPr>
        <p:spPr bwMode="auto">
          <a:xfrm>
            <a:off x="5820152" y="5708509"/>
            <a:ext cx="0" cy="22860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62" name="AutoShape 34"/>
          <p:cNvSpPr>
            <a:spLocks noChangeArrowheads="1"/>
          </p:cNvSpPr>
          <p:nvPr/>
        </p:nvSpPr>
        <p:spPr bwMode="auto">
          <a:xfrm>
            <a:off x="7763252" y="5251309"/>
            <a:ext cx="1600200" cy="457200"/>
          </a:xfrm>
          <a:prstGeom prst="roundRect">
            <a:avLst>
              <a:gd name="adj" fmla="val 16667"/>
            </a:avLst>
          </a:prstGeom>
          <a:solidFill>
            <a:srgbClr val="FFFFFF"/>
          </a:solidFill>
          <a:ln w="9525">
            <a:solidFill>
              <a:srgbClr val="000000"/>
            </a:solidFill>
            <a:prstDash val="dash"/>
            <a:round/>
            <a:headEnd/>
            <a:tailEnd/>
          </a:ln>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Bổ sung hoặc xác nhận kết quả</a:t>
            </a:r>
          </a:p>
        </p:txBody>
      </p:sp>
      <p:sp>
        <p:nvSpPr>
          <p:cNvPr id="63" name="Line 35"/>
          <p:cNvSpPr>
            <a:spLocks noChangeShapeType="1"/>
          </p:cNvSpPr>
          <p:nvPr/>
        </p:nvSpPr>
        <p:spPr bwMode="auto">
          <a:xfrm>
            <a:off x="6620252" y="5479909"/>
            <a:ext cx="1143000" cy="0"/>
          </a:xfrm>
          <a:prstGeom prst="line">
            <a:avLst/>
          </a:prstGeom>
          <a:noFill/>
          <a:ln w="9525">
            <a:solidFill>
              <a:srgbClr val="000000"/>
            </a:solidFill>
            <a:prstDash val="dash"/>
            <a:round/>
            <a:headEnd/>
            <a:tailEnd type="stealth" w="sm"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1153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ppt_x"/>
                                          </p:val>
                                        </p:tav>
                                        <p:tav tm="100000">
                                          <p:val>
                                            <p:strVal val="#ppt_x"/>
                                          </p:val>
                                        </p:tav>
                                      </p:tavLst>
                                    </p:anim>
                                    <p:anim calcmode="lin" valueType="num">
                                      <p:cBhvr additive="base">
                                        <p:cTn id="25" dur="500" fill="hold"/>
                                        <p:tgtEl>
                                          <p:spTgt spid="4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ppt_x"/>
                                          </p:val>
                                        </p:tav>
                                        <p:tav tm="100000">
                                          <p:val>
                                            <p:strVal val="#ppt_x"/>
                                          </p:val>
                                        </p:tav>
                                      </p:tavLst>
                                    </p:anim>
                                    <p:anim calcmode="lin" valueType="num">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ppt_x"/>
                                          </p:val>
                                        </p:tav>
                                        <p:tav tm="100000">
                                          <p:val>
                                            <p:strVal val="#ppt_x"/>
                                          </p:val>
                                        </p:tav>
                                      </p:tavLst>
                                    </p:anim>
                                    <p:anim calcmode="lin" valueType="num">
                                      <p:cBhvr additive="base">
                                        <p:cTn id="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2" presetClass="entr" presetSubtype="0"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Scale>
                                      <p:cBhvr>
                                        <p:cTn id="42"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46"/>
                                        </p:tgtEl>
                                        <p:attrNameLst>
                                          <p:attrName>ppt_x</p:attrName>
                                          <p:attrName>ppt_y</p:attrName>
                                        </p:attrNameLst>
                                      </p:cBhvr>
                                    </p:animMotion>
                                    <p:animEffect transition="in" filter="fade">
                                      <p:cBhvr>
                                        <p:cTn id="44" dur="1000"/>
                                        <p:tgtEl>
                                          <p:spTgt spid="46"/>
                                        </p:tgtEl>
                                      </p:cBhvr>
                                    </p:animEffect>
                                  </p:childTnLst>
                                </p:cTn>
                              </p:par>
                              <p:par>
                                <p:cTn id="45" presetID="52"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Scale>
                                      <p:cBhvr>
                                        <p:cTn id="47"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8"/>
                                        </p:tgtEl>
                                        <p:attrNameLst>
                                          <p:attrName>ppt_x</p:attrName>
                                          <p:attrName>ppt_y</p:attrName>
                                        </p:attrNameLst>
                                      </p:cBhvr>
                                    </p:animMotion>
                                    <p:animEffect transition="in" filter="fade">
                                      <p:cBhvr>
                                        <p:cTn id="49" dur="10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12" fill="hold"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strips(downLeft)">
                                      <p:cBhvr>
                                        <p:cTn id="54" dur="500"/>
                                        <p:tgtEl>
                                          <p:spTgt spid="55"/>
                                        </p:tgtEl>
                                      </p:cBhvr>
                                    </p:animEffect>
                                  </p:childTnLst>
                                </p:cTn>
                              </p:par>
                              <p:par>
                                <p:cTn id="55" presetID="18" presetClass="entr" presetSubtype="12"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strips(downLeft)">
                                      <p:cBhvr>
                                        <p:cTn id="57" dur="500"/>
                                        <p:tgtEl>
                                          <p:spTgt spid="47"/>
                                        </p:tgtEl>
                                      </p:cBhvr>
                                    </p:animEffect>
                                  </p:childTnLst>
                                </p:cTn>
                              </p:par>
                              <p:par>
                                <p:cTn id="58" presetID="18" presetClass="entr" presetSubtype="12"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strips(downLeft)">
                                      <p:cBhvr>
                                        <p:cTn id="60" dur="500"/>
                                        <p:tgtEl>
                                          <p:spTgt spid="48"/>
                                        </p:tgtEl>
                                      </p:cBhvr>
                                    </p:animEffect>
                                  </p:childTnLst>
                                </p:cTn>
                              </p:par>
                              <p:par>
                                <p:cTn id="61" presetID="18" presetClass="entr" presetSubtype="12"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strips(downLeft)">
                                      <p:cBhvr>
                                        <p:cTn id="63" dur="500"/>
                                        <p:tgtEl>
                                          <p:spTgt spid="49"/>
                                        </p:tgtEl>
                                      </p:cBhvr>
                                    </p:animEffect>
                                  </p:childTnLst>
                                </p:cTn>
                              </p:par>
                              <p:par>
                                <p:cTn id="64" presetID="18" presetClass="entr" presetSubtype="12"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strips(downLeft)">
                                      <p:cBhvr>
                                        <p:cTn id="66" dur="500"/>
                                        <p:tgtEl>
                                          <p:spTgt spid="39"/>
                                        </p:tgtEl>
                                      </p:cBhvr>
                                    </p:animEffect>
                                  </p:childTnLst>
                                </p:cTn>
                              </p:par>
                              <p:par>
                                <p:cTn id="67" presetID="18" presetClass="entr" presetSubtype="12"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strips(downLeft)">
                                      <p:cBhvr>
                                        <p:cTn id="69" dur="500"/>
                                        <p:tgtEl>
                                          <p:spTgt spid="42"/>
                                        </p:tgtEl>
                                      </p:cBhvr>
                                    </p:animEffect>
                                  </p:childTnLst>
                                </p:cTn>
                              </p:par>
                              <p:par>
                                <p:cTn id="70" presetID="18" presetClass="entr" presetSubtype="12" fill="hold"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strips(downLeft)">
                                      <p:cBhvr>
                                        <p:cTn id="72" dur="500"/>
                                        <p:tgtEl>
                                          <p:spTgt spid="50"/>
                                        </p:tgtEl>
                                      </p:cBhvr>
                                    </p:animEffect>
                                  </p:childTnLst>
                                </p:cTn>
                              </p:par>
                              <p:par>
                                <p:cTn id="73" presetID="18" presetClass="entr" presetSubtype="12"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strips(downLeft)">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wipe(down)">
                                      <p:cBhvr>
                                        <p:cTn id="80" dur="500"/>
                                        <p:tgtEl>
                                          <p:spTgt spid="51"/>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down)">
                                      <p:cBhvr>
                                        <p:cTn id="83" dur="500"/>
                                        <p:tgtEl>
                                          <p:spTgt spid="41"/>
                                        </p:tgtEl>
                                      </p:cBhvr>
                                    </p:animEffect>
                                  </p:childTnLst>
                                </p:cTn>
                              </p:par>
                              <p:par>
                                <p:cTn id="84" presetID="22" presetClass="entr" presetSubtype="4"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down)">
                                      <p:cBhvr>
                                        <p:cTn id="86" dur="500"/>
                                        <p:tgtEl>
                                          <p:spTgt spid="54"/>
                                        </p:tgtEl>
                                      </p:cBhvr>
                                    </p:animEffect>
                                  </p:childTnLst>
                                </p:cTn>
                              </p:par>
                            </p:childTnLst>
                          </p:cTn>
                        </p:par>
                      </p:childTnLst>
                    </p:cTn>
                  </p:par>
                  <p:par>
                    <p:cTn id="87" fill="hold">
                      <p:stCondLst>
                        <p:cond delay="indefinite"/>
                      </p:stCondLst>
                      <p:childTnLst>
                        <p:par>
                          <p:cTn id="88" fill="hold">
                            <p:stCondLst>
                              <p:cond delay="0"/>
                            </p:stCondLst>
                            <p:childTnLst>
                              <p:par>
                                <p:cTn id="89" presetID="54" presetClass="entr" presetSubtype="0" accel="100000"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anim calcmode="lin" valueType="num">
                                      <p:cBhvr>
                                        <p:cTn id="91" dur="500" fill="hold"/>
                                        <p:tgtEl>
                                          <p:spTgt spid="59"/>
                                        </p:tgtEl>
                                        <p:attrNameLst>
                                          <p:attrName>ppt_w</p:attrName>
                                        </p:attrNameLst>
                                      </p:cBhvr>
                                      <p:tavLst>
                                        <p:tav tm="0">
                                          <p:val>
                                            <p:strVal val="#ppt_w*0.05"/>
                                          </p:val>
                                        </p:tav>
                                        <p:tav tm="100000">
                                          <p:val>
                                            <p:strVal val="#ppt_w"/>
                                          </p:val>
                                        </p:tav>
                                      </p:tavLst>
                                    </p:anim>
                                    <p:anim calcmode="lin" valueType="num">
                                      <p:cBhvr>
                                        <p:cTn id="92" dur="500" fill="hold"/>
                                        <p:tgtEl>
                                          <p:spTgt spid="59"/>
                                        </p:tgtEl>
                                        <p:attrNameLst>
                                          <p:attrName>ppt_h</p:attrName>
                                        </p:attrNameLst>
                                      </p:cBhvr>
                                      <p:tavLst>
                                        <p:tav tm="0">
                                          <p:val>
                                            <p:strVal val="#ppt_h"/>
                                          </p:val>
                                        </p:tav>
                                        <p:tav tm="100000">
                                          <p:val>
                                            <p:strVal val="#ppt_h"/>
                                          </p:val>
                                        </p:tav>
                                      </p:tavLst>
                                    </p:anim>
                                    <p:anim calcmode="lin" valueType="num">
                                      <p:cBhvr>
                                        <p:cTn id="93" dur="500" fill="hold"/>
                                        <p:tgtEl>
                                          <p:spTgt spid="59"/>
                                        </p:tgtEl>
                                        <p:attrNameLst>
                                          <p:attrName>ppt_x</p:attrName>
                                        </p:attrNameLst>
                                      </p:cBhvr>
                                      <p:tavLst>
                                        <p:tav tm="0">
                                          <p:val>
                                            <p:strVal val="#ppt_x-.2"/>
                                          </p:val>
                                        </p:tav>
                                        <p:tav tm="100000">
                                          <p:val>
                                            <p:strVal val="#ppt_x"/>
                                          </p:val>
                                        </p:tav>
                                      </p:tavLst>
                                    </p:anim>
                                    <p:anim calcmode="lin" valueType="num">
                                      <p:cBhvr>
                                        <p:cTn id="94" dur="500" fill="hold"/>
                                        <p:tgtEl>
                                          <p:spTgt spid="59"/>
                                        </p:tgtEl>
                                        <p:attrNameLst>
                                          <p:attrName>ppt_y</p:attrName>
                                        </p:attrNameLst>
                                      </p:cBhvr>
                                      <p:tavLst>
                                        <p:tav tm="0">
                                          <p:val>
                                            <p:strVal val="#ppt_y"/>
                                          </p:val>
                                        </p:tav>
                                        <p:tav tm="100000">
                                          <p:val>
                                            <p:strVal val="#ppt_y"/>
                                          </p:val>
                                        </p:tav>
                                      </p:tavLst>
                                    </p:anim>
                                    <p:animEffect transition="in" filter="fade">
                                      <p:cBhvr>
                                        <p:cTn id="95" dur="500"/>
                                        <p:tgtEl>
                                          <p:spTgt spid="59"/>
                                        </p:tgtEl>
                                      </p:cBhvr>
                                    </p:animEffect>
                                  </p:childTnLst>
                                </p:cTn>
                              </p:par>
                              <p:par>
                                <p:cTn id="96" presetID="54" presetClass="entr" presetSubtype="0" accel="100000" fill="hold" grpId="0" nodeType="withEffect">
                                  <p:stCondLst>
                                    <p:cond delay="0"/>
                                  </p:stCondLst>
                                  <p:childTnLst>
                                    <p:set>
                                      <p:cBhvr>
                                        <p:cTn id="97" dur="1" fill="hold">
                                          <p:stCondLst>
                                            <p:cond delay="0"/>
                                          </p:stCondLst>
                                        </p:cTn>
                                        <p:tgtEl>
                                          <p:spTgt spid="58"/>
                                        </p:tgtEl>
                                        <p:attrNameLst>
                                          <p:attrName>style.visibility</p:attrName>
                                        </p:attrNameLst>
                                      </p:cBhvr>
                                      <p:to>
                                        <p:strVal val="visible"/>
                                      </p:to>
                                    </p:set>
                                    <p:anim calcmode="lin" valueType="num">
                                      <p:cBhvr>
                                        <p:cTn id="98" dur="500" fill="hold"/>
                                        <p:tgtEl>
                                          <p:spTgt spid="58"/>
                                        </p:tgtEl>
                                        <p:attrNameLst>
                                          <p:attrName>ppt_w</p:attrName>
                                        </p:attrNameLst>
                                      </p:cBhvr>
                                      <p:tavLst>
                                        <p:tav tm="0">
                                          <p:val>
                                            <p:strVal val="#ppt_w*0.05"/>
                                          </p:val>
                                        </p:tav>
                                        <p:tav tm="100000">
                                          <p:val>
                                            <p:strVal val="#ppt_w"/>
                                          </p:val>
                                        </p:tav>
                                      </p:tavLst>
                                    </p:anim>
                                    <p:anim calcmode="lin" valueType="num">
                                      <p:cBhvr>
                                        <p:cTn id="99" dur="500" fill="hold"/>
                                        <p:tgtEl>
                                          <p:spTgt spid="58"/>
                                        </p:tgtEl>
                                        <p:attrNameLst>
                                          <p:attrName>ppt_h</p:attrName>
                                        </p:attrNameLst>
                                      </p:cBhvr>
                                      <p:tavLst>
                                        <p:tav tm="0">
                                          <p:val>
                                            <p:strVal val="#ppt_h"/>
                                          </p:val>
                                        </p:tav>
                                        <p:tav tm="100000">
                                          <p:val>
                                            <p:strVal val="#ppt_h"/>
                                          </p:val>
                                        </p:tav>
                                      </p:tavLst>
                                    </p:anim>
                                    <p:anim calcmode="lin" valueType="num">
                                      <p:cBhvr>
                                        <p:cTn id="100" dur="500" fill="hold"/>
                                        <p:tgtEl>
                                          <p:spTgt spid="58"/>
                                        </p:tgtEl>
                                        <p:attrNameLst>
                                          <p:attrName>ppt_x</p:attrName>
                                        </p:attrNameLst>
                                      </p:cBhvr>
                                      <p:tavLst>
                                        <p:tav tm="0">
                                          <p:val>
                                            <p:strVal val="#ppt_x-.2"/>
                                          </p:val>
                                        </p:tav>
                                        <p:tav tm="100000">
                                          <p:val>
                                            <p:strVal val="#ppt_x"/>
                                          </p:val>
                                        </p:tav>
                                      </p:tavLst>
                                    </p:anim>
                                    <p:anim calcmode="lin" valueType="num">
                                      <p:cBhvr>
                                        <p:cTn id="101" dur="500" fill="hold"/>
                                        <p:tgtEl>
                                          <p:spTgt spid="58"/>
                                        </p:tgtEl>
                                        <p:attrNameLst>
                                          <p:attrName>ppt_y</p:attrName>
                                        </p:attrNameLst>
                                      </p:cBhvr>
                                      <p:tavLst>
                                        <p:tav tm="0">
                                          <p:val>
                                            <p:strVal val="#ppt_y"/>
                                          </p:val>
                                        </p:tav>
                                        <p:tav tm="100000">
                                          <p:val>
                                            <p:strVal val="#ppt_y"/>
                                          </p:val>
                                        </p:tav>
                                      </p:tavLst>
                                    </p:anim>
                                    <p:animEffect transition="in" filter="fade">
                                      <p:cBhvr>
                                        <p:cTn id="102" dur="500"/>
                                        <p:tgtEl>
                                          <p:spTgt spid="58"/>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anim calcmode="lin" valueType="num">
                                      <p:cBhvr additive="base">
                                        <p:cTn id="107" dur="500" fill="hold"/>
                                        <p:tgtEl>
                                          <p:spTgt spid="63"/>
                                        </p:tgtEl>
                                        <p:attrNameLst>
                                          <p:attrName>ppt_x</p:attrName>
                                        </p:attrNameLst>
                                      </p:cBhvr>
                                      <p:tavLst>
                                        <p:tav tm="0">
                                          <p:val>
                                            <p:strVal val="#ppt_x"/>
                                          </p:val>
                                        </p:tav>
                                        <p:tav tm="100000">
                                          <p:val>
                                            <p:strVal val="#ppt_x"/>
                                          </p:val>
                                        </p:tav>
                                      </p:tavLst>
                                    </p:anim>
                                    <p:anim calcmode="lin" valueType="num">
                                      <p:cBhvr additive="base">
                                        <p:cTn id="108" dur="500" fill="hold"/>
                                        <p:tgtEl>
                                          <p:spTgt spid="63"/>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anim calcmode="lin" valueType="num">
                                      <p:cBhvr additive="base">
                                        <p:cTn id="111" dur="500" fill="hold"/>
                                        <p:tgtEl>
                                          <p:spTgt spid="62"/>
                                        </p:tgtEl>
                                        <p:attrNameLst>
                                          <p:attrName>ppt_x</p:attrName>
                                        </p:attrNameLst>
                                      </p:cBhvr>
                                      <p:tavLst>
                                        <p:tav tm="0">
                                          <p:val>
                                            <p:strVal val="#ppt_x"/>
                                          </p:val>
                                        </p:tav>
                                        <p:tav tm="100000">
                                          <p:val>
                                            <p:strVal val="#ppt_x"/>
                                          </p:val>
                                        </p:tav>
                                      </p:tavLst>
                                    </p:anim>
                                    <p:anim calcmode="lin" valueType="num">
                                      <p:cBhvr additive="base">
                                        <p:cTn id="11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7" presetClass="entr" presetSubtype="0" fill="hold" nodeType="click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fade">
                                      <p:cBhvr>
                                        <p:cTn id="117" dur="1000"/>
                                        <p:tgtEl>
                                          <p:spTgt spid="61"/>
                                        </p:tgtEl>
                                      </p:cBhvr>
                                    </p:animEffect>
                                    <p:anim calcmode="lin" valueType="num">
                                      <p:cBhvr>
                                        <p:cTn id="118" dur="1000" fill="hold"/>
                                        <p:tgtEl>
                                          <p:spTgt spid="61"/>
                                        </p:tgtEl>
                                        <p:attrNameLst>
                                          <p:attrName>ppt_x</p:attrName>
                                        </p:attrNameLst>
                                      </p:cBhvr>
                                      <p:tavLst>
                                        <p:tav tm="0">
                                          <p:val>
                                            <p:strVal val="#ppt_x"/>
                                          </p:val>
                                        </p:tav>
                                        <p:tav tm="100000">
                                          <p:val>
                                            <p:strVal val="#ppt_x"/>
                                          </p:val>
                                        </p:tav>
                                      </p:tavLst>
                                    </p:anim>
                                    <p:anim calcmode="lin" valueType="num">
                                      <p:cBhvr>
                                        <p:cTn id="119" dur="1000" fill="hold"/>
                                        <p:tgtEl>
                                          <p:spTgt spid="61"/>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fade">
                                      <p:cBhvr>
                                        <p:cTn id="122" dur="1000"/>
                                        <p:tgtEl>
                                          <p:spTgt spid="60"/>
                                        </p:tgtEl>
                                      </p:cBhvr>
                                    </p:animEffect>
                                    <p:anim calcmode="lin" valueType="num">
                                      <p:cBhvr>
                                        <p:cTn id="123" dur="1000" fill="hold"/>
                                        <p:tgtEl>
                                          <p:spTgt spid="60"/>
                                        </p:tgtEl>
                                        <p:attrNameLst>
                                          <p:attrName>ppt_x</p:attrName>
                                        </p:attrNameLst>
                                      </p:cBhvr>
                                      <p:tavLst>
                                        <p:tav tm="0">
                                          <p:val>
                                            <p:strVal val="#ppt_x"/>
                                          </p:val>
                                        </p:tav>
                                        <p:tav tm="100000">
                                          <p:val>
                                            <p:strVal val="#ppt_x"/>
                                          </p:val>
                                        </p:tav>
                                      </p:tavLst>
                                    </p:anim>
                                    <p:anim calcmode="lin" valueType="num">
                                      <p:cBhvr>
                                        <p:cTn id="12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P spid="58" grpId="0" animBg="1"/>
      <p:bldP spid="60" grpId="0" animBg="1"/>
      <p:bldP spid="6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99198"/>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MỐI QUAN HỆ GIỮA ACTOR VÀ USECASE</a:t>
            </a:r>
          </a:p>
        </p:txBody>
      </p:sp>
      <p:sp>
        <p:nvSpPr>
          <p:cNvPr id="8" name="Rectangle 3">
            <a:extLst>
              <a:ext uri="{FF2B5EF4-FFF2-40B4-BE49-F238E27FC236}">
                <a16:creationId xmlns:a16="http://schemas.microsoft.com/office/drawing/2014/main" id="{B2C94FBA-E6D3-4EF5-AC73-27999EAB5316}"/>
              </a:ext>
            </a:extLst>
          </p:cNvPr>
          <p:cNvSpPr txBox="1">
            <a:spLocks noChangeArrowheads="1"/>
          </p:cNvSpPr>
          <p:nvPr/>
        </p:nvSpPr>
        <p:spPr>
          <a:xfrm>
            <a:off x="228600" y="1335087"/>
            <a:ext cx="116586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b="1" dirty="0">
                <a:solidFill>
                  <a:srgbClr val="FF0000"/>
                </a:solidFill>
                <a:latin typeface="Times New Roman "/>
              </a:rPr>
              <a:t>Quan </a:t>
            </a:r>
            <a:r>
              <a:rPr lang="en-US" sz="2800" b="1" dirty="0" err="1">
                <a:solidFill>
                  <a:srgbClr val="FF0000"/>
                </a:solidFill>
                <a:latin typeface="Times New Roman "/>
              </a:rPr>
              <a:t>hệ</a:t>
            </a:r>
            <a:r>
              <a:rPr lang="en-US" sz="2800" b="1" dirty="0">
                <a:solidFill>
                  <a:srgbClr val="FF0000"/>
                </a:solidFill>
                <a:latin typeface="Times New Roman "/>
              </a:rPr>
              <a:t> </a:t>
            </a:r>
            <a:r>
              <a:rPr lang="en-US" sz="2800" b="1" dirty="0" err="1">
                <a:solidFill>
                  <a:srgbClr val="FF0000"/>
                </a:solidFill>
                <a:latin typeface="Times New Roman "/>
              </a:rPr>
              <a:t>kết</a:t>
            </a:r>
            <a:r>
              <a:rPr lang="en-US" sz="2800" b="1" dirty="0">
                <a:solidFill>
                  <a:srgbClr val="FF0000"/>
                </a:solidFill>
                <a:latin typeface="Times New Roman "/>
              </a:rPr>
              <a:t> </a:t>
            </a:r>
            <a:r>
              <a:rPr lang="en-US" sz="2800" b="1" dirty="0" err="1">
                <a:solidFill>
                  <a:srgbClr val="FF0000"/>
                </a:solidFill>
                <a:latin typeface="Times New Roman "/>
              </a:rPr>
              <a:t>hợp</a:t>
            </a:r>
            <a:r>
              <a:rPr lang="en-US" sz="2800" b="1" dirty="0">
                <a:solidFill>
                  <a:srgbClr val="FF0000"/>
                </a:solidFill>
                <a:latin typeface="Times New Roman "/>
              </a:rPr>
              <a:t> (association)</a:t>
            </a:r>
            <a:r>
              <a:rPr lang="en-US" sz="2800" dirty="0">
                <a:solidFill>
                  <a:srgbClr val="FF0000"/>
                </a:solidFill>
                <a:latin typeface="Times New Roman "/>
              </a:rPr>
              <a:t> </a:t>
            </a:r>
            <a:r>
              <a:rPr lang="en-US" sz="2800" dirty="0" err="1">
                <a:latin typeface="Times New Roman "/>
              </a:rPr>
              <a:t>giữa</a:t>
            </a:r>
            <a:r>
              <a:rPr lang="en-US" sz="2800" dirty="0">
                <a:latin typeface="Times New Roman "/>
              </a:rPr>
              <a:t> </a:t>
            </a:r>
            <a:r>
              <a:rPr lang="en-US" sz="2800" b="1" i="1" dirty="0">
                <a:latin typeface="Times New Roman "/>
              </a:rPr>
              <a:t>Actor</a:t>
            </a:r>
            <a:r>
              <a:rPr lang="en-US" sz="2800" dirty="0">
                <a:latin typeface="Times New Roman "/>
              </a:rPr>
              <a:t> </a:t>
            </a:r>
            <a:r>
              <a:rPr lang="en-US" sz="2800" dirty="0" err="1">
                <a:latin typeface="Times New Roman "/>
              </a:rPr>
              <a:t>và</a:t>
            </a:r>
            <a:r>
              <a:rPr lang="en-US" sz="2800" dirty="0">
                <a:latin typeface="Times New Roman "/>
              </a:rPr>
              <a:t> </a:t>
            </a:r>
            <a:r>
              <a:rPr lang="en-US" sz="2800" b="1" i="1" dirty="0">
                <a:latin typeface="Times New Roman "/>
              </a:rPr>
              <a:t>use case </a:t>
            </a:r>
            <a:r>
              <a:rPr lang="en-US" sz="2800" dirty="0" err="1">
                <a:latin typeface="Times New Roman "/>
              </a:rPr>
              <a:t>thể</a:t>
            </a:r>
            <a:r>
              <a:rPr lang="en-US" sz="2800" dirty="0">
                <a:latin typeface="Times New Roman "/>
              </a:rPr>
              <a:t> </a:t>
            </a:r>
            <a:r>
              <a:rPr lang="en-US" sz="2800" dirty="0" err="1">
                <a:latin typeface="Times New Roman "/>
              </a:rPr>
              <a:t>hiện</a:t>
            </a:r>
            <a:r>
              <a:rPr lang="en-US" sz="2800" dirty="0">
                <a:latin typeface="Times New Roman "/>
              </a:rPr>
              <a:t> </a:t>
            </a:r>
            <a:r>
              <a:rPr lang="en-US" sz="2800" dirty="0" err="1">
                <a:latin typeface="Times New Roman "/>
              </a:rPr>
              <a:t>tương</a:t>
            </a:r>
            <a:r>
              <a:rPr lang="en-US" sz="2800" dirty="0">
                <a:latin typeface="Times New Roman "/>
              </a:rPr>
              <a:t> </a:t>
            </a:r>
            <a:r>
              <a:rPr lang="en-US" sz="2800" dirty="0" err="1">
                <a:latin typeface="Times New Roman "/>
              </a:rPr>
              <a:t>tác</a:t>
            </a:r>
            <a:r>
              <a:rPr lang="en-US" sz="2800" dirty="0">
                <a:latin typeface="Times New Roman "/>
              </a:rPr>
              <a:t> </a:t>
            </a:r>
            <a:r>
              <a:rPr lang="en-US" sz="2800" dirty="0" err="1">
                <a:latin typeface="Times New Roman "/>
              </a:rPr>
              <a:t>giữa</a:t>
            </a:r>
            <a:r>
              <a:rPr lang="en-US" sz="2800" dirty="0">
                <a:latin typeface="Times New Roman "/>
              </a:rPr>
              <a:t> actor </a:t>
            </a:r>
            <a:r>
              <a:rPr lang="en-US" sz="2800" dirty="0" err="1">
                <a:latin typeface="Times New Roman "/>
              </a:rPr>
              <a:t>và</a:t>
            </a:r>
            <a:r>
              <a:rPr lang="en-US" sz="2800" dirty="0">
                <a:latin typeface="Times New Roman "/>
              </a:rPr>
              <a:t> </a:t>
            </a:r>
            <a:r>
              <a:rPr lang="en-US" sz="2800" dirty="0" err="1">
                <a:latin typeface="Times New Roman "/>
              </a:rPr>
              <a:t>hệ</a:t>
            </a:r>
            <a:r>
              <a:rPr lang="en-US" sz="2800" dirty="0">
                <a:latin typeface="Times New Roman "/>
              </a:rPr>
              <a:t> </a:t>
            </a:r>
            <a:r>
              <a:rPr lang="en-US" sz="2800" dirty="0" err="1">
                <a:latin typeface="Times New Roman "/>
              </a:rPr>
              <a:t>thống</a:t>
            </a:r>
            <a:r>
              <a:rPr lang="en-US" sz="2800" dirty="0">
                <a:latin typeface="Times New Roman "/>
              </a:rPr>
              <a:t>, </a:t>
            </a:r>
            <a:r>
              <a:rPr lang="en-US" sz="2800" dirty="0" err="1">
                <a:latin typeface="Times New Roman "/>
              </a:rPr>
              <a:t>biểu</a:t>
            </a:r>
            <a:r>
              <a:rPr lang="en-US" sz="2800" dirty="0">
                <a:latin typeface="Times New Roman "/>
              </a:rPr>
              <a:t> </a:t>
            </a:r>
            <a:r>
              <a:rPr lang="en-US" sz="2800" dirty="0" err="1">
                <a:latin typeface="Times New Roman "/>
              </a:rPr>
              <a:t>diễn</a:t>
            </a:r>
            <a:r>
              <a:rPr lang="en-US" sz="2800" dirty="0">
                <a:latin typeface="Times New Roman "/>
              </a:rPr>
              <a:t> </a:t>
            </a:r>
            <a:r>
              <a:rPr lang="en-US" sz="2800" dirty="0" err="1">
                <a:latin typeface="Times New Roman "/>
              </a:rPr>
              <a:t>chức</a:t>
            </a:r>
            <a:r>
              <a:rPr lang="en-US" sz="2800" dirty="0">
                <a:latin typeface="Times New Roman "/>
              </a:rPr>
              <a:t> </a:t>
            </a:r>
            <a:r>
              <a:rPr lang="en-US" sz="2800" dirty="0" err="1">
                <a:latin typeface="Times New Roman "/>
              </a:rPr>
              <a:t>năng</a:t>
            </a:r>
            <a:r>
              <a:rPr lang="en-US" sz="2800" dirty="0">
                <a:latin typeface="Times New Roman "/>
              </a:rPr>
              <a:t> </a:t>
            </a:r>
            <a:r>
              <a:rPr lang="en-US" sz="2800" dirty="0" err="1">
                <a:latin typeface="Times New Roman "/>
              </a:rPr>
              <a:t>hữu</a:t>
            </a:r>
            <a:r>
              <a:rPr lang="en-US" sz="2800" dirty="0">
                <a:latin typeface="Times New Roman "/>
              </a:rPr>
              <a:t> </a:t>
            </a:r>
            <a:r>
              <a:rPr lang="en-US" sz="2800" dirty="0" err="1">
                <a:latin typeface="Times New Roman "/>
              </a:rPr>
              <a:t>ích</a:t>
            </a:r>
            <a:r>
              <a:rPr lang="en-US" sz="2800" dirty="0">
                <a:latin typeface="Times New Roman "/>
              </a:rPr>
              <a:t> </a:t>
            </a:r>
            <a:r>
              <a:rPr lang="en-US" sz="2800" dirty="0" err="1">
                <a:latin typeface="Times New Roman "/>
              </a:rPr>
              <a:t>mà</a:t>
            </a:r>
            <a:r>
              <a:rPr lang="en-US" sz="2800" dirty="0">
                <a:latin typeface="Times New Roman "/>
              </a:rPr>
              <a:t> </a:t>
            </a:r>
            <a:r>
              <a:rPr lang="en-US" sz="2800" dirty="0" err="1">
                <a:latin typeface="Times New Roman "/>
              </a:rPr>
              <a:t>hệ</a:t>
            </a:r>
            <a:r>
              <a:rPr lang="en-US" sz="2800" dirty="0">
                <a:latin typeface="Times New Roman "/>
              </a:rPr>
              <a:t> </a:t>
            </a:r>
            <a:r>
              <a:rPr lang="en-US" sz="2800" dirty="0" err="1">
                <a:latin typeface="Times New Roman "/>
              </a:rPr>
              <a:t>thống</a:t>
            </a:r>
            <a:r>
              <a:rPr lang="en-US" sz="2800" dirty="0">
                <a:latin typeface="Times New Roman "/>
              </a:rPr>
              <a:t> </a:t>
            </a:r>
            <a:r>
              <a:rPr lang="en-US" sz="2800" dirty="0" err="1">
                <a:latin typeface="Times New Roman "/>
              </a:rPr>
              <a:t>cung</a:t>
            </a:r>
            <a:r>
              <a:rPr lang="en-US" sz="2800" dirty="0">
                <a:latin typeface="Times New Roman "/>
              </a:rPr>
              <a:t> </a:t>
            </a:r>
            <a:r>
              <a:rPr lang="en-US" sz="2800" dirty="0" err="1">
                <a:latin typeface="Times New Roman "/>
              </a:rPr>
              <a:t>cấp</a:t>
            </a:r>
            <a:r>
              <a:rPr lang="en-US" sz="2800" dirty="0">
                <a:latin typeface="Times New Roman "/>
              </a:rPr>
              <a:t> </a:t>
            </a:r>
            <a:r>
              <a:rPr lang="en-US" sz="2800" dirty="0" err="1">
                <a:latin typeface="Times New Roman "/>
              </a:rPr>
              <a:t>cho</a:t>
            </a:r>
            <a:r>
              <a:rPr lang="en-US" sz="2800" dirty="0">
                <a:latin typeface="Times New Roman "/>
              </a:rPr>
              <a:t> </a:t>
            </a:r>
            <a:r>
              <a:rPr lang="en-US" sz="2800" dirty="0" err="1">
                <a:latin typeface="Times New Roman "/>
              </a:rPr>
              <a:t>các</a:t>
            </a:r>
            <a:r>
              <a:rPr lang="en-US" sz="2800" dirty="0">
                <a:latin typeface="Times New Roman "/>
              </a:rPr>
              <a:t> actor. </a:t>
            </a:r>
          </a:p>
          <a:p>
            <a:pPr marL="457200" indent="-457200" algn="l">
              <a:buFont typeface="Arial" panose="020B0604020202020204" pitchFamily="34" charset="0"/>
              <a:buChar char="•"/>
            </a:pPr>
            <a:r>
              <a:rPr lang="en-US" sz="2800" b="1" i="1" dirty="0" err="1">
                <a:latin typeface="Times New Roman "/>
              </a:rPr>
              <a:t>Một</a:t>
            </a:r>
            <a:r>
              <a:rPr lang="en-US" sz="2800" b="1" i="1" dirty="0">
                <a:latin typeface="Times New Roman "/>
              </a:rPr>
              <a:t> actor </a:t>
            </a:r>
            <a:r>
              <a:rPr lang="en-US" sz="2800" dirty="0" err="1">
                <a:latin typeface="Times New Roman "/>
              </a:rPr>
              <a:t>có</a:t>
            </a:r>
            <a:r>
              <a:rPr lang="en-US" sz="2800" dirty="0">
                <a:latin typeface="Times New Roman "/>
              </a:rPr>
              <a:t> </a:t>
            </a:r>
            <a:r>
              <a:rPr lang="en-US" sz="2800" dirty="0" err="1">
                <a:latin typeface="Times New Roman "/>
              </a:rPr>
              <a:t>thể</a:t>
            </a:r>
            <a:r>
              <a:rPr lang="en-US" sz="2800" dirty="0">
                <a:latin typeface="Times New Roman "/>
              </a:rPr>
              <a:t> </a:t>
            </a:r>
            <a:r>
              <a:rPr lang="en-US" sz="2800" dirty="0" err="1">
                <a:latin typeface="Times New Roman "/>
              </a:rPr>
              <a:t>liên</a:t>
            </a:r>
            <a:r>
              <a:rPr lang="en-US" sz="2800" dirty="0">
                <a:latin typeface="Times New Roman "/>
              </a:rPr>
              <a:t> </a:t>
            </a:r>
            <a:r>
              <a:rPr lang="en-US" sz="2800" dirty="0" err="1">
                <a:latin typeface="Times New Roman "/>
              </a:rPr>
              <a:t>kết</a:t>
            </a:r>
            <a:r>
              <a:rPr lang="en-US" sz="2800" dirty="0">
                <a:latin typeface="Times New Roman "/>
              </a:rPr>
              <a:t> </a:t>
            </a:r>
            <a:r>
              <a:rPr lang="en-US" sz="2800" dirty="0" err="1">
                <a:latin typeface="Times New Roman "/>
              </a:rPr>
              <a:t>với</a:t>
            </a:r>
            <a:r>
              <a:rPr lang="en-US" sz="2800" dirty="0">
                <a:latin typeface="Times New Roman "/>
              </a:rPr>
              <a:t> </a:t>
            </a:r>
            <a:r>
              <a:rPr lang="en-US" sz="2800" b="1" i="1" dirty="0" err="1">
                <a:latin typeface="Times New Roman "/>
              </a:rPr>
              <a:t>một</a:t>
            </a:r>
            <a:r>
              <a:rPr lang="en-US" sz="2800" b="1" i="1" dirty="0">
                <a:latin typeface="Times New Roman "/>
              </a:rPr>
              <a:t> </a:t>
            </a:r>
            <a:r>
              <a:rPr lang="en-US" sz="2800" b="1" i="1" dirty="0" err="1">
                <a:latin typeface="Times New Roman "/>
              </a:rPr>
              <a:t>hoặc</a:t>
            </a:r>
            <a:r>
              <a:rPr lang="en-US" sz="2800" b="1" i="1" dirty="0">
                <a:latin typeface="Times New Roman "/>
              </a:rPr>
              <a:t> </a:t>
            </a:r>
            <a:r>
              <a:rPr lang="en-US" sz="2800" b="1" i="1" dirty="0" err="1">
                <a:latin typeface="Times New Roman "/>
              </a:rPr>
              <a:t>nhiều</a:t>
            </a:r>
            <a:r>
              <a:rPr lang="en-US" sz="2800" b="1" i="1" dirty="0">
                <a:latin typeface="Times New Roman "/>
              </a:rPr>
              <a:t> use case</a:t>
            </a:r>
            <a:r>
              <a:rPr lang="en-US" sz="2800" dirty="0">
                <a:latin typeface="Times New Roman "/>
              </a:rPr>
              <a:t>.</a:t>
            </a:r>
          </a:p>
          <a:p>
            <a:pPr marL="457200" indent="-457200" algn="l">
              <a:buFont typeface="Arial" panose="020B0604020202020204" pitchFamily="34" charset="0"/>
              <a:buChar char="•"/>
            </a:pPr>
            <a:endParaRPr lang="en-US" sz="2800" dirty="0">
              <a:latin typeface="Times New Roman "/>
              <a:cs typeface="Times New Roman" panose="02020603050405020304" pitchFamily="18" charset="0"/>
            </a:endParaRPr>
          </a:p>
          <a:p>
            <a:pPr marL="457200" indent="-457200" algn="l">
              <a:buFont typeface="Arial" panose="020B0604020202020204" pitchFamily="34" charset="0"/>
              <a:buChar char="•"/>
            </a:pPr>
            <a:endParaRPr lang="en-US" sz="2800" dirty="0">
              <a:latin typeface="Times New Roman "/>
              <a:cs typeface="Times New Roman" panose="02020603050405020304" pitchFamily="18" charset="0"/>
            </a:endParaRPr>
          </a:p>
          <a:p>
            <a:pPr algn="l"/>
            <a:r>
              <a:rPr lang="en-US" sz="2800" dirty="0">
                <a:latin typeface="Times New Roman "/>
                <a:cs typeface="Times New Roman" panose="02020603050405020304" pitchFamily="18" charset="0"/>
              </a:rPr>
              <a:t> </a:t>
            </a:r>
            <a:endParaRPr lang="vi-VN" sz="2800" dirty="0">
              <a:latin typeface="Times New Roman "/>
              <a:cs typeface="Times New Roman" panose="02020603050405020304" pitchFamily="18" charset="0"/>
            </a:endParaRPr>
          </a:p>
        </p:txBody>
      </p:sp>
      <p:pic>
        <p:nvPicPr>
          <p:cNvPr id="7" name="Picture 6">
            <a:extLst>
              <a:ext uri="{FF2B5EF4-FFF2-40B4-BE49-F238E27FC236}">
                <a16:creationId xmlns:a16="http://schemas.microsoft.com/office/drawing/2014/main" id="{584B08F0-FDBF-481A-95D0-39E263F59BC0}"/>
              </a:ext>
            </a:extLst>
          </p:cNvPr>
          <p:cNvPicPr>
            <a:picLocks noChangeAspect="1"/>
          </p:cNvPicPr>
          <p:nvPr/>
        </p:nvPicPr>
        <p:blipFill>
          <a:blip r:embed="rId4"/>
          <a:stretch>
            <a:fillRect/>
          </a:stretch>
        </p:blipFill>
        <p:spPr>
          <a:xfrm>
            <a:off x="3683000" y="3636346"/>
            <a:ext cx="4298406" cy="1524179"/>
          </a:xfrm>
          <a:prstGeom prst="rect">
            <a:avLst/>
          </a:prstGeom>
        </p:spPr>
      </p:pic>
    </p:spTree>
    <p:extLst>
      <p:ext uri="{BB962C8B-B14F-4D97-AF65-F5344CB8AC3E}">
        <p14:creationId xmlns:p14="http://schemas.microsoft.com/office/powerpoint/2010/main" val="40151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99198"/>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MỐI QUAN HỆ GIỮA ACTOR VÀ USECASE</a:t>
            </a:r>
          </a:p>
        </p:txBody>
      </p:sp>
      <p:sp>
        <p:nvSpPr>
          <p:cNvPr id="8" name="Rectangle 3">
            <a:extLst>
              <a:ext uri="{FF2B5EF4-FFF2-40B4-BE49-F238E27FC236}">
                <a16:creationId xmlns:a16="http://schemas.microsoft.com/office/drawing/2014/main" id="{B2C94FBA-E6D3-4EF5-AC73-27999EAB5316}"/>
              </a:ext>
            </a:extLst>
          </p:cNvPr>
          <p:cNvSpPr txBox="1">
            <a:spLocks noChangeArrowheads="1"/>
          </p:cNvSpPr>
          <p:nvPr/>
        </p:nvSpPr>
        <p:spPr>
          <a:xfrm>
            <a:off x="228600" y="1335087"/>
            <a:ext cx="116586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Arial" panose="020B0604020202020204" pitchFamily="34" charset="0"/>
              <a:buChar char="•"/>
            </a:pPr>
            <a:r>
              <a:rPr lang="en-US" sz="2800" b="1" dirty="0" err="1">
                <a:latin typeface="Times New Roman "/>
              </a:rPr>
              <a:t>Tính</a:t>
            </a:r>
            <a:r>
              <a:rPr lang="en-US" sz="2800" b="1" dirty="0">
                <a:latin typeface="Times New Roman "/>
              </a:rPr>
              <a:t> </a:t>
            </a:r>
            <a:r>
              <a:rPr lang="en-US" sz="2800" b="1" dirty="0" err="1">
                <a:latin typeface="Times New Roman "/>
              </a:rPr>
              <a:t>chất</a:t>
            </a:r>
            <a:r>
              <a:rPr lang="en-US" sz="2800" b="1" dirty="0">
                <a:latin typeface="Times New Roman "/>
              </a:rPr>
              <a:t>:</a:t>
            </a:r>
          </a:p>
          <a:p>
            <a:pPr marL="800100" lvl="1" indent="-342900" algn="l">
              <a:lnSpc>
                <a:spcPct val="100000"/>
              </a:lnSpc>
              <a:buFont typeface="Arial" panose="020B0604020202020204" pitchFamily="34" charset="0"/>
              <a:buChar char="•"/>
            </a:pPr>
            <a:r>
              <a:rPr lang="en-US" sz="2400" dirty="0" err="1">
                <a:latin typeface="Times New Roman "/>
              </a:rPr>
              <a:t>Có</a:t>
            </a:r>
            <a:r>
              <a:rPr lang="en-US" sz="2400" dirty="0">
                <a:latin typeface="Times New Roman "/>
              </a:rPr>
              <a:t> </a:t>
            </a:r>
            <a:r>
              <a:rPr lang="en-US" sz="2400" dirty="0" err="1">
                <a:latin typeface="Times New Roman "/>
              </a:rPr>
              <a:t>thể</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chiều</a:t>
            </a:r>
            <a:r>
              <a:rPr lang="en-US" sz="2400" dirty="0">
                <a:latin typeface="Times New Roman "/>
              </a:rPr>
              <a:t> </a:t>
            </a:r>
            <a:r>
              <a:rPr lang="en-US" sz="2400" dirty="0" err="1">
                <a:latin typeface="Times New Roman "/>
              </a:rPr>
              <a:t>hoặc</a:t>
            </a:r>
            <a:r>
              <a:rPr lang="en-US" sz="2400" dirty="0">
                <a:latin typeface="Times New Roman "/>
              </a:rPr>
              <a:t> 2 </a:t>
            </a:r>
            <a:r>
              <a:rPr lang="en-US" sz="2400" dirty="0" err="1">
                <a:latin typeface="Times New Roman "/>
              </a:rPr>
              <a:t>chiều</a:t>
            </a:r>
            <a:endParaRPr lang="en-US" sz="2400" dirty="0">
              <a:latin typeface="Times New Roman "/>
            </a:endParaRPr>
          </a:p>
          <a:p>
            <a:pPr marL="1257300" lvl="2" indent="-342900" algn="l">
              <a:lnSpc>
                <a:spcPct val="100000"/>
              </a:lnSpc>
              <a:buFont typeface="Arial" panose="020B0604020202020204" pitchFamily="34" charset="0"/>
              <a:buChar char="•"/>
            </a:pPr>
            <a:r>
              <a:rPr lang="en-US" sz="2000" dirty="0">
                <a:latin typeface="Times New Roman "/>
              </a:rPr>
              <a:t>Actor </a:t>
            </a:r>
            <a:r>
              <a:rPr lang="en-US" sz="2000" dirty="0" err="1">
                <a:latin typeface="Times New Roman "/>
              </a:rPr>
              <a:t>kích</a:t>
            </a:r>
            <a:r>
              <a:rPr lang="en-US" sz="2000" dirty="0">
                <a:latin typeface="Times New Roman "/>
              </a:rPr>
              <a:t>  </a:t>
            </a:r>
            <a:r>
              <a:rPr lang="en-US" sz="2000" dirty="0" err="1">
                <a:latin typeface="Times New Roman "/>
              </a:rPr>
              <a:t>hoạt</a:t>
            </a:r>
            <a:r>
              <a:rPr lang="en-US" sz="2000" dirty="0">
                <a:latin typeface="Times New Roman "/>
              </a:rPr>
              <a:t> use case </a:t>
            </a:r>
            <a:r>
              <a:rPr lang="en-US" sz="2000" dirty="0" err="1">
                <a:latin typeface="Times New Roman "/>
              </a:rPr>
              <a:t>và</a:t>
            </a:r>
            <a:r>
              <a:rPr lang="en-US" sz="2000" dirty="0">
                <a:latin typeface="Times New Roman "/>
              </a:rPr>
              <a:t> </a:t>
            </a:r>
            <a:r>
              <a:rPr lang="en-US" sz="2000" dirty="0" err="1">
                <a:latin typeface="Times New Roman "/>
              </a:rPr>
              <a:t>nhận</a:t>
            </a:r>
            <a:r>
              <a:rPr lang="en-US" sz="2000" dirty="0">
                <a:latin typeface="Times New Roman "/>
              </a:rPr>
              <a:t> </a:t>
            </a:r>
            <a:r>
              <a:rPr lang="en-US" sz="2000" dirty="0" err="1">
                <a:latin typeface="Times New Roman "/>
              </a:rPr>
              <a:t>kết</a:t>
            </a:r>
            <a:r>
              <a:rPr lang="en-US" sz="2000" dirty="0">
                <a:latin typeface="Times New Roman "/>
              </a:rPr>
              <a:t> </a:t>
            </a:r>
            <a:r>
              <a:rPr lang="en-US" sz="2000" dirty="0" err="1">
                <a:latin typeface="Times New Roman "/>
              </a:rPr>
              <a:t>quả</a:t>
            </a:r>
            <a:r>
              <a:rPr lang="en-US" sz="2000" dirty="0">
                <a:latin typeface="Times New Roman "/>
              </a:rPr>
              <a:t> </a:t>
            </a:r>
            <a:r>
              <a:rPr lang="en-US" sz="2000" dirty="0" err="1">
                <a:latin typeface="Times New Roman "/>
              </a:rPr>
              <a:t>trả</a:t>
            </a:r>
            <a:r>
              <a:rPr lang="en-US" sz="2000" dirty="0">
                <a:latin typeface="Times New Roman "/>
              </a:rPr>
              <a:t> </a:t>
            </a:r>
            <a:r>
              <a:rPr lang="en-US" sz="2000" dirty="0" err="1">
                <a:latin typeface="Times New Roman "/>
              </a:rPr>
              <a:t>về</a:t>
            </a:r>
            <a:r>
              <a:rPr lang="en-US" sz="2000" dirty="0">
                <a:latin typeface="Times New Roman "/>
              </a:rPr>
              <a:t>: 2 </a:t>
            </a:r>
            <a:r>
              <a:rPr lang="en-US" sz="2000" dirty="0" err="1">
                <a:latin typeface="Times New Roman "/>
              </a:rPr>
              <a:t>chiều</a:t>
            </a:r>
            <a:endParaRPr lang="en-US" sz="2000" dirty="0">
              <a:latin typeface="Times New Roman "/>
            </a:endParaRPr>
          </a:p>
          <a:p>
            <a:pPr marL="1257300" lvl="2" indent="-342900" algn="l">
              <a:lnSpc>
                <a:spcPct val="100000"/>
              </a:lnSpc>
              <a:buFont typeface="Arial" panose="020B0604020202020204" pitchFamily="34" charset="0"/>
              <a:buChar char="•"/>
            </a:pPr>
            <a:r>
              <a:rPr lang="en-US" sz="2000" dirty="0">
                <a:latin typeface="Times New Roman "/>
              </a:rPr>
              <a:t>Actor </a:t>
            </a:r>
            <a:r>
              <a:rPr lang="en-US" sz="2000" dirty="0" err="1">
                <a:latin typeface="Times New Roman "/>
              </a:rPr>
              <a:t>kích</a:t>
            </a:r>
            <a:r>
              <a:rPr lang="en-US" sz="2000" dirty="0">
                <a:latin typeface="Times New Roman "/>
              </a:rPr>
              <a:t> </a:t>
            </a:r>
            <a:r>
              <a:rPr lang="en-US" sz="2000" dirty="0" err="1">
                <a:latin typeface="Times New Roman "/>
              </a:rPr>
              <a:t>hoạt</a:t>
            </a:r>
            <a:r>
              <a:rPr lang="en-US" sz="2000" dirty="0">
                <a:latin typeface="Times New Roman "/>
              </a:rPr>
              <a:t> use case </a:t>
            </a:r>
            <a:r>
              <a:rPr lang="en-US" sz="2000" dirty="0" err="1">
                <a:latin typeface="Times New Roman "/>
              </a:rPr>
              <a:t>và</a:t>
            </a:r>
            <a:r>
              <a:rPr lang="en-US" sz="2000" dirty="0">
                <a:latin typeface="Times New Roman "/>
              </a:rPr>
              <a:t> </a:t>
            </a:r>
            <a:r>
              <a:rPr lang="en-US" sz="2000" dirty="0" err="1">
                <a:latin typeface="Times New Roman "/>
              </a:rPr>
              <a:t>không</a:t>
            </a:r>
            <a:r>
              <a:rPr lang="en-US" sz="2000" dirty="0">
                <a:latin typeface="Times New Roman "/>
              </a:rPr>
              <a:t> </a:t>
            </a:r>
            <a:r>
              <a:rPr lang="en-US" sz="2000" dirty="0" err="1">
                <a:latin typeface="Times New Roman "/>
              </a:rPr>
              <a:t>quan</a:t>
            </a:r>
            <a:r>
              <a:rPr lang="en-US" sz="2000" dirty="0">
                <a:latin typeface="Times New Roman "/>
              </a:rPr>
              <a:t> </a:t>
            </a:r>
            <a:r>
              <a:rPr lang="en-US" sz="2000" dirty="0" err="1">
                <a:latin typeface="Times New Roman "/>
              </a:rPr>
              <a:t>tâm</a:t>
            </a:r>
            <a:r>
              <a:rPr lang="en-US" sz="2000" dirty="0">
                <a:latin typeface="Times New Roman "/>
              </a:rPr>
              <a:t> </a:t>
            </a:r>
            <a:r>
              <a:rPr lang="en-US" sz="2000" dirty="0" err="1">
                <a:latin typeface="Times New Roman "/>
              </a:rPr>
              <a:t>kết</a:t>
            </a:r>
            <a:r>
              <a:rPr lang="en-US" sz="2000" dirty="0">
                <a:latin typeface="Times New Roman "/>
              </a:rPr>
              <a:t> </a:t>
            </a:r>
            <a:r>
              <a:rPr lang="en-US" sz="2000" dirty="0" err="1">
                <a:latin typeface="Times New Roman "/>
              </a:rPr>
              <a:t>quả</a:t>
            </a:r>
            <a:r>
              <a:rPr lang="en-US" sz="2000" dirty="0">
                <a:latin typeface="Times New Roman "/>
              </a:rPr>
              <a:t> </a:t>
            </a:r>
            <a:r>
              <a:rPr lang="en-US" sz="2000" dirty="0" err="1">
                <a:latin typeface="Times New Roman "/>
              </a:rPr>
              <a:t>trả</a:t>
            </a:r>
            <a:r>
              <a:rPr lang="en-US" sz="2000" dirty="0">
                <a:latin typeface="Times New Roman "/>
              </a:rPr>
              <a:t> </a:t>
            </a:r>
            <a:r>
              <a:rPr lang="en-US" sz="2000" dirty="0" err="1">
                <a:latin typeface="Times New Roman "/>
              </a:rPr>
              <a:t>về</a:t>
            </a:r>
            <a:r>
              <a:rPr lang="en-US" sz="2000" dirty="0">
                <a:latin typeface="Times New Roman "/>
              </a:rPr>
              <a:t>: 1 </a:t>
            </a:r>
            <a:r>
              <a:rPr lang="en-US" sz="2000" dirty="0" err="1">
                <a:latin typeface="Times New Roman "/>
              </a:rPr>
              <a:t>chiều</a:t>
            </a:r>
            <a:endParaRPr lang="en-US" sz="2000" dirty="0">
              <a:latin typeface="Times New Roman "/>
            </a:endParaRPr>
          </a:p>
          <a:p>
            <a:pPr marL="800100" lvl="1" indent="-342900" algn="l">
              <a:lnSpc>
                <a:spcPct val="100000"/>
              </a:lnSpc>
              <a:buFont typeface="Arial" panose="020B0604020202020204" pitchFamily="34" charset="0"/>
              <a:buChar char="•"/>
            </a:pPr>
            <a:r>
              <a:rPr lang="en-US" sz="2400" dirty="0" err="1">
                <a:latin typeface="Times New Roman "/>
              </a:rPr>
              <a:t>Bậc</a:t>
            </a:r>
            <a:r>
              <a:rPr lang="en-US" sz="2400" dirty="0">
                <a:latin typeface="Times New Roman "/>
              </a:rPr>
              <a:t>: </a:t>
            </a:r>
            <a:r>
              <a:rPr lang="en-US" sz="2400" dirty="0" err="1">
                <a:latin typeface="Times New Roman "/>
              </a:rPr>
              <a:t>số</a:t>
            </a:r>
            <a:r>
              <a:rPr lang="en-US" sz="2400" dirty="0">
                <a:latin typeface="Times New Roman "/>
              </a:rPr>
              <a:t> </a:t>
            </a:r>
            <a:r>
              <a:rPr lang="en-US" sz="2400" dirty="0" err="1">
                <a:latin typeface="Times New Roman "/>
              </a:rPr>
              <a:t>lượng</a:t>
            </a:r>
            <a:r>
              <a:rPr lang="en-US" sz="2400" dirty="0">
                <a:latin typeface="Times New Roman "/>
              </a:rPr>
              <a:t> </a:t>
            </a:r>
            <a:r>
              <a:rPr lang="en-US" sz="2400" dirty="0" err="1">
                <a:latin typeface="Times New Roman "/>
              </a:rPr>
              <a:t>thực</a:t>
            </a:r>
            <a:r>
              <a:rPr lang="en-US" sz="2400" dirty="0">
                <a:latin typeface="Times New Roman "/>
              </a:rPr>
              <a:t> </a:t>
            </a:r>
            <a:r>
              <a:rPr lang="en-US" sz="2400" dirty="0" err="1">
                <a:latin typeface="Times New Roman "/>
              </a:rPr>
              <a:t>thể</a:t>
            </a:r>
            <a:r>
              <a:rPr lang="en-US" sz="2400" dirty="0">
                <a:latin typeface="Times New Roman "/>
              </a:rPr>
              <a:t> </a:t>
            </a:r>
            <a:r>
              <a:rPr lang="en-US" sz="2400" dirty="0" err="1">
                <a:latin typeface="Times New Roman "/>
              </a:rPr>
              <a:t>tham</a:t>
            </a:r>
            <a:r>
              <a:rPr lang="en-US" sz="2400" dirty="0">
                <a:latin typeface="Times New Roman "/>
              </a:rPr>
              <a:t> </a:t>
            </a:r>
            <a:r>
              <a:rPr lang="en-US" sz="2400" dirty="0" err="1">
                <a:latin typeface="Times New Roman "/>
              </a:rPr>
              <a:t>gia</a:t>
            </a:r>
            <a:r>
              <a:rPr lang="en-US" sz="2400" dirty="0">
                <a:latin typeface="Times New Roman "/>
              </a:rPr>
              <a:t> </a:t>
            </a:r>
            <a:r>
              <a:rPr lang="en-US" sz="2400" dirty="0" err="1">
                <a:latin typeface="Times New Roman "/>
              </a:rPr>
              <a:t>vào</a:t>
            </a:r>
            <a:r>
              <a:rPr lang="en-US" sz="2400" dirty="0">
                <a:latin typeface="Times New Roman "/>
              </a:rPr>
              <a:t> </a:t>
            </a:r>
            <a:r>
              <a:rPr lang="en-US" sz="2400" dirty="0" err="1">
                <a:latin typeface="Times New Roman "/>
              </a:rPr>
              <a:t>liên</a:t>
            </a:r>
            <a:r>
              <a:rPr lang="en-US" sz="2400" dirty="0">
                <a:latin typeface="Times New Roman "/>
              </a:rPr>
              <a:t> </a:t>
            </a:r>
            <a:r>
              <a:rPr lang="en-US" sz="2400" dirty="0" err="1">
                <a:latin typeface="Times New Roman "/>
              </a:rPr>
              <a:t>kết</a:t>
            </a:r>
            <a:r>
              <a:rPr lang="en-US" sz="2400" dirty="0">
                <a:latin typeface="Times New Roman "/>
              </a:rPr>
              <a:t> </a:t>
            </a:r>
            <a:r>
              <a:rPr lang="en-US" sz="2400" dirty="0" err="1">
                <a:latin typeface="Times New Roman "/>
              </a:rPr>
              <a:t>mỗi</a:t>
            </a:r>
            <a:r>
              <a:rPr lang="en-US" sz="2400" dirty="0">
                <a:latin typeface="Times New Roman "/>
              </a:rPr>
              <a:t> </a:t>
            </a:r>
            <a:r>
              <a:rPr lang="en-US" sz="2400" dirty="0" err="1">
                <a:latin typeface="Times New Roman "/>
              </a:rPr>
              <a:t>bên</a:t>
            </a:r>
            <a:endParaRPr lang="en-US" sz="2400" dirty="0">
              <a:latin typeface="Times New Roman "/>
            </a:endParaRPr>
          </a:p>
          <a:p>
            <a:pPr marL="457200" indent="-457200" algn="l">
              <a:buFont typeface="Arial" panose="020B0604020202020204" pitchFamily="34" charset="0"/>
              <a:buChar char="•"/>
            </a:pPr>
            <a:endParaRPr lang="en-US" sz="2800" dirty="0">
              <a:latin typeface="Times New Roman "/>
              <a:cs typeface="Times New Roman" panose="02020603050405020304" pitchFamily="18" charset="0"/>
            </a:endParaRPr>
          </a:p>
          <a:p>
            <a:pPr algn="l"/>
            <a:r>
              <a:rPr lang="en-US" sz="2800" dirty="0">
                <a:latin typeface="Times New Roman "/>
                <a:cs typeface="Times New Roman" panose="02020603050405020304" pitchFamily="18" charset="0"/>
              </a:rPr>
              <a:t> </a:t>
            </a:r>
            <a:endParaRPr lang="vi-VN" sz="2800" dirty="0">
              <a:latin typeface="Times New Roman "/>
              <a:cs typeface="Times New Roman" panose="02020603050405020304" pitchFamily="18" charset="0"/>
            </a:endParaRPr>
          </a:p>
        </p:txBody>
      </p:sp>
      <p:pic>
        <p:nvPicPr>
          <p:cNvPr id="6" name="Picture 4">
            <a:extLst>
              <a:ext uri="{FF2B5EF4-FFF2-40B4-BE49-F238E27FC236}">
                <a16:creationId xmlns:a16="http://schemas.microsoft.com/office/drawing/2014/main" id="{86DB9C0C-7A18-4DF0-979B-AFF6A746D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973" y="4016521"/>
            <a:ext cx="444902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5087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7807" y="214986"/>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190546" y="0"/>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MỐI QUAN HỆ GIỮA ACTOR VÀ USECASE</a:t>
            </a:r>
          </a:p>
        </p:txBody>
      </p:sp>
      <p:grpSp>
        <p:nvGrpSpPr>
          <p:cNvPr id="7" name="Group 5">
            <a:extLst>
              <a:ext uri="{FF2B5EF4-FFF2-40B4-BE49-F238E27FC236}">
                <a16:creationId xmlns:a16="http://schemas.microsoft.com/office/drawing/2014/main" id="{03AFED2A-21ED-474F-9459-9C3BD8B667B3}"/>
              </a:ext>
            </a:extLst>
          </p:cNvPr>
          <p:cNvGrpSpPr>
            <a:grpSpLocks/>
          </p:cNvGrpSpPr>
          <p:nvPr/>
        </p:nvGrpSpPr>
        <p:grpSpPr bwMode="auto">
          <a:xfrm>
            <a:off x="1557338" y="3635928"/>
            <a:ext cx="5334000" cy="2117725"/>
            <a:chOff x="970" y="2059"/>
            <a:chExt cx="3661" cy="1910"/>
          </a:xfrm>
        </p:grpSpPr>
        <p:grpSp>
          <p:nvGrpSpPr>
            <p:cNvPr id="9" name="Group 6">
              <a:extLst>
                <a:ext uri="{FF2B5EF4-FFF2-40B4-BE49-F238E27FC236}">
                  <a16:creationId xmlns:a16="http://schemas.microsoft.com/office/drawing/2014/main" id="{94A74BB4-A114-45F7-8611-037AE9728E1D}"/>
                </a:ext>
              </a:extLst>
            </p:cNvPr>
            <p:cNvGrpSpPr>
              <a:grpSpLocks/>
            </p:cNvGrpSpPr>
            <p:nvPr/>
          </p:nvGrpSpPr>
          <p:grpSpPr bwMode="auto">
            <a:xfrm>
              <a:off x="3822" y="2177"/>
              <a:ext cx="809" cy="729"/>
              <a:chOff x="3822" y="1971"/>
              <a:chExt cx="809" cy="729"/>
            </a:xfrm>
          </p:grpSpPr>
          <p:sp>
            <p:nvSpPr>
              <p:cNvPr id="24" name="Oval 7">
                <a:extLst>
                  <a:ext uri="{FF2B5EF4-FFF2-40B4-BE49-F238E27FC236}">
                    <a16:creationId xmlns:a16="http://schemas.microsoft.com/office/drawing/2014/main" id="{0A3E5756-45AE-45FB-AFCB-674CA9F7CB6A}"/>
                  </a:ext>
                </a:extLst>
              </p:cNvPr>
              <p:cNvSpPr>
                <a:spLocks noChangeArrowheads="1"/>
              </p:cNvSpPr>
              <p:nvPr/>
            </p:nvSpPr>
            <p:spPr bwMode="auto">
              <a:xfrm>
                <a:off x="3822" y="1971"/>
                <a:ext cx="809" cy="427"/>
              </a:xfrm>
              <a:prstGeom prst="ellipse">
                <a:avLst/>
              </a:prstGeom>
              <a:solidFill>
                <a:srgbClr val="FFFFCC"/>
              </a:solidFill>
              <a:ln w="0">
                <a:solidFill>
                  <a:srgbClr val="990033"/>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solidFill>
                    <a:schemeClr val="bg2"/>
                  </a:solidFill>
                </a:endParaRPr>
              </a:p>
            </p:txBody>
          </p:sp>
          <p:sp>
            <p:nvSpPr>
              <p:cNvPr id="25" name="Rectangle 8">
                <a:extLst>
                  <a:ext uri="{FF2B5EF4-FFF2-40B4-BE49-F238E27FC236}">
                    <a16:creationId xmlns:a16="http://schemas.microsoft.com/office/drawing/2014/main" id="{99B166FA-7733-4FA1-9845-17BFF351D32A}"/>
                  </a:ext>
                </a:extLst>
              </p:cNvPr>
              <p:cNvSpPr>
                <a:spLocks noChangeArrowheads="1"/>
              </p:cNvSpPr>
              <p:nvPr/>
            </p:nvSpPr>
            <p:spPr bwMode="auto">
              <a:xfrm>
                <a:off x="3857" y="2479"/>
                <a:ext cx="76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300">
                    <a:solidFill>
                      <a:srgbClr val="000000"/>
                    </a:solidFill>
                  </a:rPr>
                  <a:t>Withdraw</a:t>
                </a:r>
                <a:endParaRPr lang="en-US"/>
              </a:p>
            </p:txBody>
          </p:sp>
        </p:grpSp>
        <p:grpSp>
          <p:nvGrpSpPr>
            <p:cNvPr id="10" name="Group 9">
              <a:extLst>
                <a:ext uri="{FF2B5EF4-FFF2-40B4-BE49-F238E27FC236}">
                  <a16:creationId xmlns:a16="http://schemas.microsoft.com/office/drawing/2014/main" id="{570A5035-3C3C-4AE9-8D51-D21786CE2303}"/>
                </a:ext>
              </a:extLst>
            </p:cNvPr>
            <p:cNvGrpSpPr>
              <a:grpSpLocks/>
            </p:cNvGrpSpPr>
            <p:nvPr/>
          </p:nvGrpSpPr>
          <p:grpSpPr bwMode="auto">
            <a:xfrm>
              <a:off x="970" y="2059"/>
              <a:ext cx="470" cy="917"/>
              <a:chOff x="2049" y="1989"/>
              <a:chExt cx="470" cy="917"/>
            </a:xfrm>
          </p:grpSpPr>
          <p:sp>
            <p:nvSpPr>
              <p:cNvPr id="19" name="Oval 10">
                <a:extLst>
                  <a:ext uri="{FF2B5EF4-FFF2-40B4-BE49-F238E27FC236}">
                    <a16:creationId xmlns:a16="http://schemas.microsoft.com/office/drawing/2014/main" id="{5BF48E60-88FD-4971-AE52-612324D7F633}"/>
                  </a:ext>
                </a:extLst>
              </p:cNvPr>
              <p:cNvSpPr>
                <a:spLocks noChangeArrowheads="1"/>
              </p:cNvSpPr>
              <p:nvPr/>
            </p:nvSpPr>
            <p:spPr bwMode="auto">
              <a:xfrm>
                <a:off x="2167" y="1989"/>
                <a:ext cx="208" cy="208"/>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0" name="Line 11">
                <a:extLst>
                  <a:ext uri="{FF2B5EF4-FFF2-40B4-BE49-F238E27FC236}">
                    <a16:creationId xmlns:a16="http://schemas.microsoft.com/office/drawing/2014/main" id="{D03D0235-29E9-4514-8F1F-9D04D1E57BAA}"/>
                  </a:ext>
                </a:extLst>
              </p:cNvPr>
              <p:cNvSpPr>
                <a:spLocks noChangeShapeType="1"/>
              </p:cNvSpPr>
              <p:nvPr/>
            </p:nvSpPr>
            <p:spPr bwMode="auto">
              <a:xfrm>
                <a:off x="2269" y="2200"/>
                <a:ext cx="1" cy="18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2">
                <a:extLst>
                  <a:ext uri="{FF2B5EF4-FFF2-40B4-BE49-F238E27FC236}">
                    <a16:creationId xmlns:a16="http://schemas.microsoft.com/office/drawing/2014/main" id="{88274904-16D0-489E-BEFD-16C3981C0DA0}"/>
                  </a:ext>
                </a:extLst>
              </p:cNvPr>
              <p:cNvSpPr>
                <a:spLocks noChangeShapeType="1"/>
              </p:cNvSpPr>
              <p:nvPr/>
            </p:nvSpPr>
            <p:spPr bwMode="auto">
              <a:xfrm>
                <a:off x="2118" y="2258"/>
                <a:ext cx="312" cy="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3">
                <a:extLst>
                  <a:ext uri="{FF2B5EF4-FFF2-40B4-BE49-F238E27FC236}">
                    <a16:creationId xmlns:a16="http://schemas.microsoft.com/office/drawing/2014/main" id="{43920BCE-5BA5-49C4-B5C4-E83E08620077}"/>
                  </a:ext>
                </a:extLst>
              </p:cNvPr>
              <p:cNvSpPr>
                <a:spLocks/>
              </p:cNvSpPr>
              <p:nvPr/>
            </p:nvSpPr>
            <p:spPr bwMode="auto">
              <a:xfrm>
                <a:off x="2061" y="2385"/>
                <a:ext cx="427" cy="208"/>
              </a:xfrm>
              <a:custGeom>
                <a:avLst/>
                <a:gdLst>
                  <a:gd name="T0" fmla="*/ 0 w 37"/>
                  <a:gd name="T1" fmla="*/ 3709483 h 18"/>
                  <a:gd name="T2" fmla="*/ 3688795 w 37"/>
                  <a:gd name="T3" fmla="*/ 0 h 18"/>
                  <a:gd name="T4" fmla="*/ 7574449 w 37"/>
                  <a:gd name="T5" fmla="*/ 3709483 h 18"/>
                  <a:gd name="T6" fmla="*/ 0 60000 65536"/>
                  <a:gd name="T7" fmla="*/ 0 60000 65536"/>
                  <a:gd name="T8" fmla="*/ 0 60000 65536"/>
                  <a:gd name="T9" fmla="*/ 0 w 37"/>
                  <a:gd name="T10" fmla="*/ 0 h 18"/>
                  <a:gd name="T11" fmla="*/ 37 w 37"/>
                  <a:gd name="T12" fmla="*/ 18 h 18"/>
                </a:gdLst>
                <a:ahLst/>
                <a:cxnLst>
                  <a:cxn ang="T6">
                    <a:pos x="T0" y="T1"/>
                  </a:cxn>
                  <a:cxn ang="T7">
                    <a:pos x="T2" y="T3"/>
                  </a:cxn>
                  <a:cxn ang="T8">
                    <a:pos x="T4" y="T5"/>
                  </a:cxn>
                </a:cxnLst>
                <a:rect l="T9" t="T10" r="T11" b="T12"/>
                <a:pathLst>
                  <a:path w="37" h="18">
                    <a:moveTo>
                      <a:pt x="0" y="18"/>
                    </a:moveTo>
                    <a:lnTo>
                      <a:pt x="18" y="0"/>
                    </a:lnTo>
                    <a:lnTo>
                      <a:pt x="37" y="18"/>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Rectangle 14">
                <a:extLst>
                  <a:ext uri="{FF2B5EF4-FFF2-40B4-BE49-F238E27FC236}">
                    <a16:creationId xmlns:a16="http://schemas.microsoft.com/office/drawing/2014/main" id="{2BB9EA58-4F63-40A0-AC74-A91EA139592E}"/>
                  </a:ext>
                </a:extLst>
              </p:cNvPr>
              <p:cNvSpPr>
                <a:spLocks noChangeArrowheads="1"/>
              </p:cNvSpPr>
              <p:nvPr/>
            </p:nvSpPr>
            <p:spPr bwMode="auto">
              <a:xfrm>
                <a:off x="2049" y="2685"/>
                <a:ext cx="47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300"/>
                  <a:t>Client</a:t>
                </a:r>
                <a:endParaRPr lang="en-US"/>
              </a:p>
            </p:txBody>
          </p:sp>
        </p:grpSp>
        <p:sp>
          <p:nvSpPr>
            <p:cNvPr id="11" name="Line 15">
              <a:extLst>
                <a:ext uri="{FF2B5EF4-FFF2-40B4-BE49-F238E27FC236}">
                  <a16:creationId xmlns:a16="http://schemas.microsoft.com/office/drawing/2014/main" id="{D403CDD6-595F-4AD6-8A24-0450F0647E04}"/>
                </a:ext>
              </a:extLst>
            </p:cNvPr>
            <p:cNvSpPr>
              <a:spLocks noChangeShapeType="1"/>
            </p:cNvSpPr>
            <p:nvPr/>
          </p:nvSpPr>
          <p:spPr bwMode="auto">
            <a:xfrm flipV="1">
              <a:off x="1488" y="2416"/>
              <a:ext cx="2245" cy="0"/>
            </a:xfrm>
            <a:prstGeom prst="line">
              <a:avLst/>
            </a:prstGeom>
            <a:noFill/>
            <a:ln w="12700">
              <a:solidFill>
                <a:schemeClr val="tx1"/>
              </a:solidFill>
              <a:round/>
              <a:headEnd/>
              <a:tailEnd type="arrow" w="lg" len="lg"/>
            </a:ln>
            <a:extLst>
              <a:ext uri="{909E8E84-426E-40DD-AFC4-6F175D3DCCD1}">
                <a14:hiddenFill xmlns:a14="http://schemas.microsoft.com/office/drawing/2010/main">
                  <a:noFill/>
                </a14:hiddenFill>
              </a:ext>
            </a:extLst>
          </p:spPr>
          <p:txBody>
            <a:bodyPr>
              <a:spAutoFit/>
            </a:bodyPr>
            <a:lstStyle/>
            <a:p>
              <a:endParaRPr lang="en-US"/>
            </a:p>
          </p:txBody>
        </p:sp>
        <p:grpSp>
          <p:nvGrpSpPr>
            <p:cNvPr id="12" name="Group 16">
              <a:extLst>
                <a:ext uri="{FF2B5EF4-FFF2-40B4-BE49-F238E27FC236}">
                  <a16:creationId xmlns:a16="http://schemas.microsoft.com/office/drawing/2014/main" id="{FE380ACC-A618-4CFA-8CE1-EE003327DC24}"/>
                </a:ext>
              </a:extLst>
            </p:cNvPr>
            <p:cNvGrpSpPr>
              <a:grpSpLocks/>
            </p:cNvGrpSpPr>
            <p:nvPr/>
          </p:nvGrpSpPr>
          <p:grpSpPr bwMode="auto">
            <a:xfrm>
              <a:off x="2160" y="3052"/>
              <a:ext cx="1083" cy="917"/>
              <a:chOff x="3042" y="2973"/>
              <a:chExt cx="1083" cy="917"/>
            </a:xfrm>
          </p:grpSpPr>
          <p:sp>
            <p:nvSpPr>
              <p:cNvPr id="14" name="Oval 17">
                <a:extLst>
                  <a:ext uri="{FF2B5EF4-FFF2-40B4-BE49-F238E27FC236}">
                    <a16:creationId xmlns:a16="http://schemas.microsoft.com/office/drawing/2014/main" id="{3FB8BB30-09A1-4B76-BD90-D171384EAB89}"/>
                  </a:ext>
                </a:extLst>
              </p:cNvPr>
              <p:cNvSpPr>
                <a:spLocks noChangeArrowheads="1"/>
              </p:cNvSpPr>
              <p:nvPr/>
            </p:nvSpPr>
            <p:spPr bwMode="auto">
              <a:xfrm>
                <a:off x="3448" y="2973"/>
                <a:ext cx="208" cy="208"/>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5" name="Line 18">
                <a:extLst>
                  <a:ext uri="{FF2B5EF4-FFF2-40B4-BE49-F238E27FC236}">
                    <a16:creationId xmlns:a16="http://schemas.microsoft.com/office/drawing/2014/main" id="{0CA24B53-22F0-4598-BF74-397CD1026091}"/>
                  </a:ext>
                </a:extLst>
              </p:cNvPr>
              <p:cNvSpPr>
                <a:spLocks noChangeShapeType="1"/>
              </p:cNvSpPr>
              <p:nvPr/>
            </p:nvSpPr>
            <p:spPr bwMode="auto">
              <a:xfrm>
                <a:off x="3550" y="3184"/>
                <a:ext cx="1" cy="18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9">
                <a:extLst>
                  <a:ext uri="{FF2B5EF4-FFF2-40B4-BE49-F238E27FC236}">
                    <a16:creationId xmlns:a16="http://schemas.microsoft.com/office/drawing/2014/main" id="{1A44C8F8-1DE6-491F-848C-0A8BFA4AC7BB}"/>
                  </a:ext>
                </a:extLst>
              </p:cNvPr>
              <p:cNvSpPr>
                <a:spLocks noChangeShapeType="1"/>
              </p:cNvSpPr>
              <p:nvPr/>
            </p:nvSpPr>
            <p:spPr bwMode="auto">
              <a:xfrm>
                <a:off x="3399" y="3242"/>
                <a:ext cx="312" cy="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20">
                <a:extLst>
                  <a:ext uri="{FF2B5EF4-FFF2-40B4-BE49-F238E27FC236}">
                    <a16:creationId xmlns:a16="http://schemas.microsoft.com/office/drawing/2014/main" id="{74B82B2B-1F81-4466-A484-6E2DA3E66672}"/>
                  </a:ext>
                </a:extLst>
              </p:cNvPr>
              <p:cNvSpPr>
                <a:spLocks/>
              </p:cNvSpPr>
              <p:nvPr/>
            </p:nvSpPr>
            <p:spPr bwMode="auto">
              <a:xfrm>
                <a:off x="3342" y="3369"/>
                <a:ext cx="427" cy="208"/>
              </a:xfrm>
              <a:custGeom>
                <a:avLst/>
                <a:gdLst>
                  <a:gd name="T0" fmla="*/ 0 w 37"/>
                  <a:gd name="T1" fmla="*/ 3709483 h 18"/>
                  <a:gd name="T2" fmla="*/ 3688795 w 37"/>
                  <a:gd name="T3" fmla="*/ 0 h 18"/>
                  <a:gd name="T4" fmla="*/ 7574449 w 37"/>
                  <a:gd name="T5" fmla="*/ 3709483 h 18"/>
                  <a:gd name="T6" fmla="*/ 0 60000 65536"/>
                  <a:gd name="T7" fmla="*/ 0 60000 65536"/>
                  <a:gd name="T8" fmla="*/ 0 60000 65536"/>
                  <a:gd name="T9" fmla="*/ 0 w 37"/>
                  <a:gd name="T10" fmla="*/ 0 h 18"/>
                  <a:gd name="T11" fmla="*/ 37 w 37"/>
                  <a:gd name="T12" fmla="*/ 18 h 18"/>
                </a:gdLst>
                <a:ahLst/>
                <a:cxnLst>
                  <a:cxn ang="T6">
                    <a:pos x="T0" y="T1"/>
                  </a:cxn>
                  <a:cxn ang="T7">
                    <a:pos x="T2" y="T3"/>
                  </a:cxn>
                  <a:cxn ang="T8">
                    <a:pos x="T4" y="T5"/>
                  </a:cxn>
                </a:cxnLst>
                <a:rect l="T9" t="T10" r="T11" b="T12"/>
                <a:pathLst>
                  <a:path w="37" h="18">
                    <a:moveTo>
                      <a:pt x="0" y="18"/>
                    </a:moveTo>
                    <a:lnTo>
                      <a:pt x="18" y="0"/>
                    </a:lnTo>
                    <a:lnTo>
                      <a:pt x="37" y="18"/>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21">
                <a:extLst>
                  <a:ext uri="{FF2B5EF4-FFF2-40B4-BE49-F238E27FC236}">
                    <a16:creationId xmlns:a16="http://schemas.microsoft.com/office/drawing/2014/main" id="{2B8B1B94-FE4A-434A-941F-6ED93FB1F191}"/>
                  </a:ext>
                </a:extLst>
              </p:cNvPr>
              <p:cNvSpPr>
                <a:spLocks noChangeArrowheads="1"/>
              </p:cNvSpPr>
              <p:nvPr/>
            </p:nvSpPr>
            <p:spPr bwMode="auto">
              <a:xfrm>
                <a:off x="3042" y="3669"/>
                <a:ext cx="108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300"/>
                  <a:t>Bank System</a:t>
                </a:r>
                <a:endParaRPr lang="en-US"/>
              </a:p>
            </p:txBody>
          </p:sp>
        </p:grpSp>
        <p:sp>
          <p:nvSpPr>
            <p:cNvPr id="13" name="Line 22">
              <a:extLst>
                <a:ext uri="{FF2B5EF4-FFF2-40B4-BE49-F238E27FC236}">
                  <a16:creationId xmlns:a16="http://schemas.microsoft.com/office/drawing/2014/main" id="{172B6B7A-E901-4708-904A-431BF6738DB6}"/>
                </a:ext>
              </a:extLst>
            </p:cNvPr>
            <p:cNvSpPr>
              <a:spLocks noChangeShapeType="1"/>
            </p:cNvSpPr>
            <p:nvPr/>
          </p:nvSpPr>
          <p:spPr bwMode="auto">
            <a:xfrm flipH="1">
              <a:off x="3013" y="2691"/>
              <a:ext cx="720" cy="562"/>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26" name="Text Box 23">
            <a:extLst>
              <a:ext uri="{FF2B5EF4-FFF2-40B4-BE49-F238E27FC236}">
                <a16:creationId xmlns:a16="http://schemas.microsoft.com/office/drawing/2014/main" id="{F1F04F07-7871-49F2-99E4-4D5E8269A8EE}"/>
              </a:ext>
            </a:extLst>
          </p:cNvPr>
          <p:cNvSpPr txBox="1">
            <a:spLocks noChangeArrowheads="1"/>
          </p:cNvSpPr>
          <p:nvPr/>
        </p:nvSpPr>
        <p:spPr bwMode="auto">
          <a:xfrm>
            <a:off x="2597620" y="3200400"/>
            <a:ext cx="28673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000"/>
              <a:t>Client kích hoạt use case Withdraw</a:t>
            </a:r>
          </a:p>
        </p:txBody>
      </p:sp>
      <p:sp>
        <p:nvSpPr>
          <p:cNvPr id="27" name="Text Box 24">
            <a:extLst>
              <a:ext uri="{FF2B5EF4-FFF2-40B4-BE49-F238E27FC236}">
                <a16:creationId xmlns:a16="http://schemas.microsoft.com/office/drawing/2014/main" id="{AC6E401A-F608-46A7-BCCF-6D830A7F52B5}"/>
              </a:ext>
            </a:extLst>
          </p:cNvPr>
          <p:cNvSpPr txBox="1">
            <a:spLocks noChangeArrowheads="1"/>
          </p:cNvSpPr>
          <p:nvPr/>
        </p:nvSpPr>
        <p:spPr bwMode="auto">
          <a:xfrm>
            <a:off x="4991100" y="4779045"/>
            <a:ext cx="4224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000"/>
              <a:t>Use case Withdraw truy cập thông tin tài khoản từ Bank System</a:t>
            </a:r>
          </a:p>
        </p:txBody>
      </p:sp>
      <p:sp>
        <p:nvSpPr>
          <p:cNvPr id="28" name="Rectangle 3">
            <a:extLst>
              <a:ext uri="{FF2B5EF4-FFF2-40B4-BE49-F238E27FC236}">
                <a16:creationId xmlns:a16="http://schemas.microsoft.com/office/drawing/2014/main" id="{B3DC51BB-D964-4DBC-8FDF-4962A5EC0000}"/>
              </a:ext>
            </a:extLst>
          </p:cNvPr>
          <p:cNvSpPr txBox="1">
            <a:spLocks noChangeArrowheads="1"/>
          </p:cNvSpPr>
          <p:nvPr/>
        </p:nvSpPr>
        <p:spPr bwMode="auto">
          <a:xfrm>
            <a:off x="457200" y="1054104"/>
            <a:ext cx="11582400" cy="2068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GB" sz="2200" kern="0" dirty="0">
                <a:solidFill>
                  <a:srgbClr val="FF0000"/>
                </a:solidFill>
                <a:latin typeface="Times New Roman "/>
              </a:rPr>
              <a:t>Communication</a:t>
            </a:r>
            <a:r>
              <a:rPr lang="en-GB" sz="2200" kern="0" dirty="0">
                <a:latin typeface="Times New Roman "/>
              </a:rPr>
              <a:t> </a:t>
            </a:r>
            <a:r>
              <a:rPr lang="en-US" sz="2200" kern="0" dirty="0">
                <a:solidFill>
                  <a:srgbClr val="FF0000"/>
                </a:solidFill>
                <a:latin typeface="Times New Roman "/>
              </a:rPr>
              <a:t>Association</a:t>
            </a:r>
            <a:r>
              <a:rPr lang="en-US" sz="2200" kern="0" dirty="0">
                <a:latin typeface="Times New Roman "/>
              </a:rPr>
              <a:t> : </a:t>
            </a:r>
          </a:p>
          <a:p>
            <a:pPr lvl="1" eaLnBrk="1" hangingPunct="1"/>
            <a:r>
              <a:rPr lang="en-US" sz="2200" kern="0" dirty="0" err="1">
                <a:latin typeface="Times New Roman "/>
              </a:rPr>
              <a:t>Biểu</a:t>
            </a:r>
            <a:r>
              <a:rPr lang="en-US" sz="2200" kern="0" dirty="0">
                <a:latin typeface="Times New Roman "/>
              </a:rPr>
              <a:t> </a:t>
            </a:r>
            <a:r>
              <a:rPr lang="en-US" sz="2200" kern="0" dirty="0" err="1">
                <a:latin typeface="Times New Roman "/>
              </a:rPr>
              <a:t>diễn</a:t>
            </a:r>
            <a:r>
              <a:rPr lang="en-US" sz="2200" kern="0" dirty="0">
                <a:latin typeface="Times New Roman "/>
              </a:rPr>
              <a:t> </a:t>
            </a:r>
            <a:r>
              <a:rPr lang="en-US" sz="2200" kern="0" dirty="0" err="1">
                <a:latin typeface="Times New Roman "/>
              </a:rPr>
              <a:t>sự</a:t>
            </a:r>
            <a:r>
              <a:rPr lang="en-US" sz="2200" kern="0" dirty="0">
                <a:latin typeface="Times New Roman "/>
              </a:rPr>
              <a:t> </a:t>
            </a:r>
            <a:r>
              <a:rPr lang="en-US" sz="2200" kern="0" dirty="0" err="1">
                <a:latin typeface="Times New Roman "/>
              </a:rPr>
              <a:t>truyền</a:t>
            </a:r>
            <a:r>
              <a:rPr lang="en-US" sz="2200" kern="0" dirty="0">
                <a:latin typeface="Times New Roman "/>
              </a:rPr>
              <a:t> </a:t>
            </a:r>
            <a:r>
              <a:rPr lang="en-US" sz="2200" kern="0" dirty="0" err="1">
                <a:latin typeface="Times New Roman "/>
              </a:rPr>
              <a:t>thông</a:t>
            </a:r>
            <a:r>
              <a:rPr lang="en-US" sz="2200" kern="0" dirty="0">
                <a:latin typeface="Times New Roman "/>
              </a:rPr>
              <a:t> </a:t>
            </a:r>
            <a:r>
              <a:rPr lang="en-US" sz="2200" kern="0" dirty="0" err="1">
                <a:latin typeface="Times New Roman "/>
              </a:rPr>
              <a:t>giữa</a:t>
            </a:r>
            <a:r>
              <a:rPr lang="en-US" sz="2200" kern="0" dirty="0">
                <a:latin typeface="Times New Roman "/>
              </a:rPr>
              <a:t> actor </a:t>
            </a:r>
            <a:r>
              <a:rPr lang="en-US" sz="2200" kern="0" dirty="0" err="1">
                <a:latin typeface="Times New Roman "/>
              </a:rPr>
              <a:t>và</a:t>
            </a:r>
            <a:r>
              <a:rPr lang="en-US" sz="2200" kern="0" dirty="0">
                <a:latin typeface="Times New Roman "/>
              </a:rPr>
              <a:t> use case</a:t>
            </a:r>
          </a:p>
          <a:p>
            <a:pPr lvl="1"/>
            <a:r>
              <a:rPr lang="en-US" sz="2200" dirty="0" err="1">
                <a:latin typeface="Times New Roman "/>
              </a:rPr>
              <a:t>Là</a:t>
            </a:r>
            <a:r>
              <a:rPr lang="en-US" sz="2200" dirty="0">
                <a:latin typeface="Times New Roman "/>
              </a:rPr>
              <a:t> </a:t>
            </a:r>
            <a:r>
              <a:rPr lang="en-US" sz="2200" dirty="0" err="1">
                <a:latin typeface="Times New Roman "/>
              </a:rPr>
              <a:t>dạng</a:t>
            </a:r>
            <a:r>
              <a:rPr lang="en-US" sz="2200" dirty="0">
                <a:latin typeface="Times New Roman "/>
              </a:rPr>
              <a:t> Association </a:t>
            </a:r>
            <a:r>
              <a:rPr lang="en-US" sz="2200" dirty="0" err="1">
                <a:latin typeface="Times New Roman "/>
              </a:rPr>
              <a:t>mà</a:t>
            </a:r>
            <a:r>
              <a:rPr lang="en-US" sz="2200" dirty="0">
                <a:latin typeface="Times New Roman "/>
              </a:rPr>
              <a:t> </a:t>
            </a:r>
            <a:r>
              <a:rPr lang="en-US" sz="2200" dirty="0" err="1">
                <a:latin typeface="Times New Roman "/>
              </a:rPr>
              <a:t>có</a:t>
            </a:r>
            <a:r>
              <a:rPr lang="en-US" sz="2200" dirty="0">
                <a:latin typeface="Times New Roman "/>
              </a:rPr>
              <a:t> stereotype </a:t>
            </a:r>
            <a:r>
              <a:rPr lang="en-US" sz="2200" dirty="0" err="1">
                <a:latin typeface="Times New Roman "/>
              </a:rPr>
              <a:t>là</a:t>
            </a:r>
            <a:r>
              <a:rPr lang="en-US" sz="2200" dirty="0">
                <a:latin typeface="Times New Roman "/>
              </a:rPr>
              <a:t> &lt;&lt;communicate&gt;&gt;</a:t>
            </a:r>
          </a:p>
          <a:p>
            <a:pPr lvl="1"/>
            <a:r>
              <a:rPr lang="en-US" sz="2200" dirty="0" err="1">
                <a:latin typeface="Times New Roman "/>
              </a:rPr>
              <a:t>Dùng</a:t>
            </a:r>
            <a:r>
              <a:rPr lang="en-US" sz="2200" dirty="0">
                <a:latin typeface="Times New Roman "/>
              </a:rPr>
              <a:t> </a:t>
            </a:r>
            <a:r>
              <a:rPr lang="en-US" sz="2200" dirty="0" err="1">
                <a:latin typeface="Times New Roman "/>
              </a:rPr>
              <a:t>để</a:t>
            </a:r>
            <a:r>
              <a:rPr lang="en-US" sz="2200" dirty="0">
                <a:latin typeface="Times New Roman "/>
              </a:rPr>
              <a:t> </a:t>
            </a:r>
            <a:r>
              <a:rPr lang="en-US" sz="2200" dirty="0" err="1">
                <a:latin typeface="Times New Roman "/>
              </a:rPr>
              <a:t>liên</a:t>
            </a:r>
            <a:r>
              <a:rPr lang="en-US" sz="2200" dirty="0">
                <a:latin typeface="Times New Roman "/>
              </a:rPr>
              <a:t> </a:t>
            </a:r>
            <a:r>
              <a:rPr lang="en-US" sz="2200" dirty="0" err="1">
                <a:latin typeface="Times New Roman "/>
              </a:rPr>
              <a:t>kết</a:t>
            </a:r>
            <a:r>
              <a:rPr lang="en-US" sz="2200" dirty="0">
                <a:latin typeface="Times New Roman "/>
              </a:rPr>
              <a:t> </a:t>
            </a:r>
            <a:r>
              <a:rPr lang="en-US" sz="2200" dirty="0" err="1">
                <a:latin typeface="Times New Roman "/>
              </a:rPr>
              <a:t>giữa</a:t>
            </a:r>
            <a:r>
              <a:rPr lang="en-US" sz="2200" dirty="0">
                <a:latin typeface="Times New Roman "/>
              </a:rPr>
              <a:t> use case </a:t>
            </a:r>
            <a:r>
              <a:rPr lang="en-US" sz="2200" dirty="0" err="1">
                <a:latin typeface="Times New Roman "/>
              </a:rPr>
              <a:t>và</a:t>
            </a:r>
            <a:r>
              <a:rPr lang="en-US" sz="2200" dirty="0">
                <a:latin typeface="Times New Roman "/>
              </a:rPr>
              <a:t> actor </a:t>
            </a:r>
            <a:r>
              <a:rPr lang="en-US" sz="2200" dirty="0" err="1">
                <a:latin typeface="Times New Roman "/>
              </a:rPr>
              <a:t>mà</a:t>
            </a:r>
            <a:r>
              <a:rPr lang="en-US" sz="2200" dirty="0">
                <a:latin typeface="Times New Roman "/>
              </a:rPr>
              <a:t> </a:t>
            </a:r>
            <a:r>
              <a:rPr lang="en-US" sz="2200" dirty="0" err="1">
                <a:latin typeface="Times New Roman "/>
              </a:rPr>
              <a:t>nó</a:t>
            </a:r>
            <a:r>
              <a:rPr lang="en-US" sz="2200" dirty="0">
                <a:latin typeface="Times New Roman "/>
              </a:rPr>
              <a:t> </a:t>
            </a:r>
            <a:r>
              <a:rPr lang="en-US" sz="2200" dirty="0" err="1">
                <a:latin typeface="Times New Roman "/>
              </a:rPr>
              <a:t>kích</a:t>
            </a:r>
            <a:r>
              <a:rPr lang="en-US" sz="2200" dirty="0">
                <a:latin typeface="Times New Roman "/>
              </a:rPr>
              <a:t> </a:t>
            </a:r>
            <a:r>
              <a:rPr lang="en-US" sz="2200" dirty="0" err="1">
                <a:latin typeface="Times New Roman "/>
              </a:rPr>
              <a:t>hoạt</a:t>
            </a:r>
            <a:endParaRPr lang="en-US" sz="2200" dirty="0">
              <a:latin typeface="Times New Roman "/>
            </a:endParaRPr>
          </a:p>
          <a:p>
            <a:pPr lvl="1" eaLnBrk="1" hangingPunct="1"/>
            <a:r>
              <a:rPr lang="en-US" sz="2200" kern="0" dirty="0" err="1">
                <a:latin typeface="Times New Roman "/>
              </a:rPr>
              <a:t>Hướng</a:t>
            </a:r>
            <a:r>
              <a:rPr lang="en-US" sz="2200" kern="0" dirty="0">
                <a:latin typeface="Times New Roman "/>
              </a:rPr>
              <a:t> </a:t>
            </a:r>
            <a:r>
              <a:rPr lang="en-US" sz="2200" kern="0" dirty="0" err="1">
                <a:latin typeface="Times New Roman "/>
              </a:rPr>
              <a:t>mũi</a:t>
            </a:r>
            <a:r>
              <a:rPr lang="en-US" sz="2200" kern="0" dirty="0">
                <a:latin typeface="Times New Roman "/>
              </a:rPr>
              <a:t> </a:t>
            </a:r>
            <a:r>
              <a:rPr lang="en-US" sz="2200" kern="0" dirty="0" err="1">
                <a:latin typeface="Times New Roman "/>
              </a:rPr>
              <a:t>tên</a:t>
            </a:r>
            <a:r>
              <a:rPr lang="en-US" sz="2200" kern="0" dirty="0">
                <a:latin typeface="Times New Roman "/>
              </a:rPr>
              <a:t> </a:t>
            </a:r>
            <a:r>
              <a:rPr lang="en-US" sz="2200" kern="0" dirty="0" err="1">
                <a:latin typeface="Times New Roman "/>
              </a:rPr>
              <a:t>biểu</a:t>
            </a:r>
            <a:r>
              <a:rPr lang="en-US" sz="2200" kern="0" dirty="0">
                <a:latin typeface="Times New Roman "/>
              </a:rPr>
              <a:t> </a:t>
            </a:r>
            <a:r>
              <a:rPr lang="en-US" sz="2200" kern="0" dirty="0" err="1">
                <a:latin typeface="Times New Roman "/>
              </a:rPr>
              <a:t>diễn</a:t>
            </a:r>
            <a:r>
              <a:rPr lang="en-US" sz="2200" kern="0" dirty="0">
                <a:latin typeface="Times New Roman "/>
              </a:rPr>
              <a:t> ai </a:t>
            </a:r>
            <a:r>
              <a:rPr lang="en-US" sz="2200" kern="0" dirty="0" err="1">
                <a:latin typeface="Times New Roman "/>
              </a:rPr>
              <a:t>kích</a:t>
            </a:r>
            <a:r>
              <a:rPr lang="en-US" sz="2200" kern="0" dirty="0">
                <a:latin typeface="Times New Roman "/>
              </a:rPr>
              <a:t> </a:t>
            </a:r>
            <a:r>
              <a:rPr lang="en-US" sz="2200" kern="0" dirty="0" err="1">
                <a:latin typeface="Times New Roman "/>
              </a:rPr>
              <a:t>hoạt</a:t>
            </a:r>
            <a:r>
              <a:rPr lang="en-US" sz="2200" kern="0" dirty="0">
                <a:latin typeface="Times New Roman "/>
              </a:rPr>
              <a:t> </a:t>
            </a:r>
            <a:r>
              <a:rPr lang="en-US" sz="2200" kern="0" dirty="0" err="1">
                <a:latin typeface="Times New Roman "/>
              </a:rPr>
              <a:t>việc</a:t>
            </a:r>
            <a:r>
              <a:rPr lang="en-US" sz="2200" kern="0" dirty="0">
                <a:latin typeface="Times New Roman "/>
              </a:rPr>
              <a:t> </a:t>
            </a:r>
            <a:r>
              <a:rPr lang="en-US" sz="2200" kern="0" dirty="0" err="1">
                <a:latin typeface="Times New Roman "/>
              </a:rPr>
              <a:t>truyền</a:t>
            </a:r>
            <a:r>
              <a:rPr lang="en-US" sz="2200" kern="0" dirty="0">
                <a:latin typeface="Times New Roman "/>
              </a:rPr>
              <a:t> </a:t>
            </a:r>
            <a:r>
              <a:rPr lang="en-US" sz="2200" kern="0" dirty="0" err="1">
                <a:latin typeface="Times New Roman "/>
              </a:rPr>
              <a:t>thông</a:t>
            </a:r>
            <a:r>
              <a:rPr lang="en-US" sz="2200" kern="0" dirty="0">
                <a:latin typeface="Times New Roman "/>
              </a:rPr>
              <a:t>.</a:t>
            </a:r>
          </a:p>
          <a:p>
            <a:pPr eaLnBrk="1" hangingPunct="1"/>
            <a:endParaRPr lang="en-US" sz="2200" kern="0" dirty="0">
              <a:latin typeface="Times New Roman "/>
            </a:endParaRPr>
          </a:p>
        </p:txBody>
      </p:sp>
    </p:spTree>
    <p:extLst>
      <p:ext uri="{BB962C8B-B14F-4D97-AF65-F5344CB8AC3E}">
        <p14:creationId xmlns:p14="http://schemas.microsoft.com/office/powerpoint/2010/main" val="81109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199198"/>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QUAN HỆ GIỮA USECASE VÀ USECASE</a:t>
            </a:r>
          </a:p>
        </p:txBody>
      </p:sp>
      <p:sp>
        <p:nvSpPr>
          <p:cNvPr id="8" name="Rectangle 3">
            <a:extLst>
              <a:ext uri="{FF2B5EF4-FFF2-40B4-BE49-F238E27FC236}">
                <a16:creationId xmlns:a16="http://schemas.microsoft.com/office/drawing/2014/main" id="{B2C94FBA-E6D3-4EF5-AC73-27999EAB5316}"/>
              </a:ext>
            </a:extLst>
          </p:cNvPr>
          <p:cNvSpPr txBox="1">
            <a:spLocks noChangeArrowheads="1"/>
          </p:cNvSpPr>
          <p:nvPr/>
        </p:nvSpPr>
        <p:spPr>
          <a:xfrm>
            <a:off x="452625" y="1335087"/>
            <a:ext cx="11600829"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3200" dirty="0" err="1">
                <a:latin typeface="Times New Roman "/>
              </a:rPr>
              <a:t>Các</a:t>
            </a:r>
            <a:r>
              <a:rPr lang="en-US" sz="3200" dirty="0">
                <a:latin typeface="Times New Roman "/>
              </a:rPr>
              <a:t> </a:t>
            </a:r>
            <a:r>
              <a:rPr lang="en-US" sz="3200" dirty="0" err="1">
                <a:latin typeface="Times New Roman "/>
              </a:rPr>
              <a:t>mối</a:t>
            </a:r>
            <a:r>
              <a:rPr lang="en-US" sz="3200" dirty="0">
                <a:latin typeface="Times New Roman "/>
              </a:rPr>
              <a:t> </a:t>
            </a:r>
            <a:r>
              <a:rPr lang="en-US" sz="3200" dirty="0" err="1">
                <a:latin typeface="Times New Roman "/>
              </a:rPr>
              <a:t>quan</a:t>
            </a:r>
            <a:r>
              <a:rPr lang="en-US" sz="3200" dirty="0">
                <a:latin typeface="Times New Roman "/>
              </a:rPr>
              <a:t> </a:t>
            </a:r>
            <a:r>
              <a:rPr lang="en-US" sz="3200" dirty="0" err="1">
                <a:latin typeface="Times New Roman "/>
              </a:rPr>
              <a:t>hệ</a:t>
            </a:r>
            <a:r>
              <a:rPr lang="en-US" sz="3200" dirty="0">
                <a:latin typeface="Times New Roman "/>
              </a:rPr>
              <a:t> </a:t>
            </a:r>
            <a:r>
              <a:rPr lang="en-US" sz="3200" dirty="0" err="1">
                <a:latin typeface="Times New Roman "/>
              </a:rPr>
              <a:t>giữa</a:t>
            </a:r>
            <a:r>
              <a:rPr lang="en-US" sz="3200" dirty="0">
                <a:latin typeface="Times New Roman "/>
              </a:rPr>
              <a:t> use case </a:t>
            </a:r>
            <a:r>
              <a:rPr lang="en-US" sz="3200" dirty="0" err="1">
                <a:latin typeface="Times New Roman "/>
              </a:rPr>
              <a:t>và</a:t>
            </a:r>
            <a:r>
              <a:rPr lang="en-US" sz="3200" dirty="0">
                <a:latin typeface="Times New Roman "/>
              </a:rPr>
              <a:t> use case</a:t>
            </a:r>
          </a:p>
          <a:p>
            <a:pPr marL="800100" lvl="1" indent="-342900" algn="l">
              <a:lnSpc>
                <a:spcPct val="100000"/>
              </a:lnSpc>
              <a:buFont typeface="Arial" panose="020B0604020202020204" pitchFamily="34" charset="0"/>
              <a:buChar char="•"/>
            </a:pPr>
            <a:r>
              <a:rPr lang="en-US" sz="2800" dirty="0">
                <a:latin typeface="Times New Roman "/>
              </a:rPr>
              <a:t>Quan </a:t>
            </a:r>
            <a:r>
              <a:rPr lang="en-US" sz="2800" dirty="0" err="1">
                <a:latin typeface="Times New Roman "/>
              </a:rPr>
              <a:t>hệ</a:t>
            </a:r>
            <a:r>
              <a:rPr lang="en-US" sz="2800" dirty="0">
                <a:latin typeface="Times New Roman "/>
              </a:rPr>
              <a:t> &lt;&lt;Include&gt;&gt;</a:t>
            </a:r>
            <a:endParaRPr lang="vi-VN" sz="2800" dirty="0">
              <a:latin typeface="Times New Roman "/>
            </a:endParaRPr>
          </a:p>
          <a:p>
            <a:pPr marL="800100" lvl="1" indent="-342900" algn="l">
              <a:lnSpc>
                <a:spcPct val="100000"/>
              </a:lnSpc>
              <a:buFont typeface="Arial" panose="020B0604020202020204" pitchFamily="34" charset="0"/>
              <a:buChar char="•"/>
            </a:pPr>
            <a:r>
              <a:rPr lang="en-US" sz="2800" dirty="0">
                <a:latin typeface="Times New Roman "/>
              </a:rPr>
              <a:t>Quan </a:t>
            </a:r>
            <a:r>
              <a:rPr lang="en-US" sz="2800" dirty="0" err="1">
                <a:latin typeface="Times New Roman "/>
              </a:rPr>
              <a:t>hệ</a:t>
            </a:r>
            <a:r>
              <a:rPr lang="en-US" sz="2800" dirty="0">
                <a:latin typeface="Times New Roman "/>
              </a:rPr>
              <a:t> &lt;&lt;Extend&gt;&gt;</a:t>
            </a:r>
            <a:endParaRPr lang="vi-VN" sz="2800" dirty="0">
              <a:latin typeface="Times New Roman "/>
            </a:endParaRPr>
          </a:p>
          <a:p>
            <a:pPr marL="800100" lvl="1" indent="-342900" algn="l">
              <a:lnSpc>
                <a:spcPct val="100000"/>
              </a:lnSpc>
              <a:buFont typeface="Arial" panose="020B0604020202020204" pitchFamily="34" charset="0"/>
              <a:buChar char="•"/>
            </a:pPr>
            <a:r>
              <a:rPr lang="en-US" sz="2800" dirty="0">
                <a:latin typeface="Times New Roman "/>
              </a:rPr>
              <a:t>Quan </a:t>
            </a:r>
            <a:r>
              <a:rPr lang="en-US" sz="2800" dirty="0" err="1">
                <a:latin typeface="Times New Roman "/>
              </a:rPr>
              <a:t>hệ</a:t>
            </a:r>
            <a:r>
              <a:rPr lang="en-US" sz="2800" dirty="0">
                <a:latin typeface="Times New Roman "/>
              </a:rPr>
              <a:t> Generalization</a:t>
            </a:r>
            <a:endParaRPr lang="vi-VN" sz="2800" dirty="0">
              <a:latin typeface="Times New Roman "/>
            </a:endParaRPr>
          </a:p>
          <a:p>
            <a:pPr marL="342900" indent="-342900" algn="l">
              <a:lnSpc>
                <a:spcPct val="100000"/>
              </a:lnSpc>
              <a:buFont typeface="Arial" panose="020B0604020202020204" pitchFamily="34" charset="0"/>
              <a:buChar char="•"/>
            </a:pPr>
            <a:endParaRPr lang="en-US" sz="3200" dirty="0">
              <a:latin typeface="Times New Roman "/>
              <a:cs typeface="Times New Roman" panose="02020603050405020304" pitchFamily="18" charset="0"/>
            </a:endParaRPr>
          </a:p>
          <a:p>
            <a:pPr marL="342900" indent="-342900" algn="l">
              <a:lnSpc>
                <a:spcPct val="100000"/>
              </a:lnSpc>
              <a:buFont typeface="Arial" panose="020B0604020202020204" pitchFamily="34" charset="0"/>
              <a:buChar char="•"/>
            </a:pPr>
            <a:endParaRPr lang="en-US" sz="3200" dirty="0">
              <a:latin typeface="Times New Roman "/>
              <a:cs typeface="Times New Roman" panose="02020603050405020304" pitchFamily="18" charset="0"/>
            </a:endParaRPr>
          </a:p>
          <a:p>
            <a:pPr algn="l">
              <a:lnSpc>
                <a:spcPct val="100000"/>
              </a:lnSpc>
            </a:pPr>
            <a:r>
              <a:rPr lang="en-US" sz="3200" dirty="0">
                <a:latin typeface="Times New Roman "/>
                <a:cs typeface="Times New Roman" panose="02020603050405020304" pitchFamily="18" charset="0"/>
              </a:rPr>
              <a:t> </a:t>
            </a:r>
            <a:endParaRPr lang="vi-VN" sz="3200" dirty="0">
              <a:latin typeface="Times New Roman "/>
              <a:cs typeface="Times New Roman" panose="02020603050405020304" pitchFamily="18" charset="0"/>
            </a:endParaRPr>
          </a:p>
        </p:txBody>
      </p:sp>
    </p:spTree>
    <p:extLst>
      <p:ext uri="{BB962C8B-B14F-4D97-AF65-F5344CB8AC3E}">
        <p14:creationId xmlns:p14="http://schemas.microsoft.com/office/powerpoint/2010/main" val="33728105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36410"/>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0070C0"/>
                </a:solidFill>
              </a:rPr>
              <a:t>QUAN HỆ GIỮA BAO GỘP - INCLUDE</a:t>
            </a:r>
          </a:p>
        </p:txBody>
      </p:sp>
      <p:sp>
        <p:nvSpPr>
          <p:cNvPr id="6" name="Rectangle 3">
            <a:extLst>
              <a:ext uri="{FF2B5EF4-FFF2-40B4-BE49-F238E27FC236}">
                <a16:creationId xmlns:a16="http://schemas.microsoft.com/office/drawing/2014/main" id="{D62A5C8D-391D-4BF9-A913-E390A816FE46}"/>
              </a:ext>
            </a:extLst>
          </p:cNvPr>
          <p:cNvSpPr txBox="1">
            <a:spLocks noChangeArrowheads="1"/>
          </p:cNvSpPr>
          <p:nvPr/>
        </p:nvSpPr>
        <p:spPr>
          <a:xfrm>
            <a:off x="381000" y="1066800"/>
            <a:ext cx="11811000"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latin typeface="Times New Roman "/>
              </a:rPr>
              <a:t>Là</a:t>
            </a:r>
            <a:r>
              <a:rPr lang="en-US" sz="2400" dirty="0">
                <a:latin typeface="Times New Roman "/>
              </a:rPr>
              <a:t> </a:t>
            </a:r>
            <a:r>
              <a:rPr lang="en-US" sz="2400" dirty="0" err="1">
                <a:latin typeface="Times New Roman "/>
              </a:rPr>
              <a:t>dạng</a:t>
            </a:r>
            <a:r>
              <a:rPr lang="en-US" sz="2400" dirty="0">
                <a:latin typeface="Times New Roman "/>
              </a:rPr>
              <a:t> association </a:t>
            </a:r>
            <a:r>
              <a:rPr lang="en-US" sz="2400" dirty="0" err="1">
                <a:latin typeface="Times New Roman "/>
              </a:rPr>
              <a:t>có</a:t>
            </a:r>
            <a:r>
              <a:rPr lang="en-US" sz="2400" dirty="0">
                <a:latin typeface="Times New Roman "/>
              </a:rPr>
              <a:t> stereotype </a:t>
            </a:r>
            <a:r>
              <a:rPr lang="en-US" sz="2400" dirty="0" err="1">
                <a:latin typeface="Times New Roman "/>
              </a:rPr>
              <a:t>là</a:t>
            </a:r>
            <a:r>
              <a:rPr lang="en-US" sz="2400" dirty="0">
                <a:latin typeface="Times New Roman "/>
              </a:rPr>
              <a:t> &lt;&lt;include&gt;&gt;</a:t>
            </a:r>
          </a:p>
          <a:p>
            <a:r>
              <a:rPr lang="en-US" sz="2400" dirty="0" err="1">
                <a:latin typeface="Times New Roman "/>
              </a:rPr>
              <a:t>Dùng</a:t>
            </a:r>
            <a:r>
              <a:rPr lang="en-US" sz="2400" dirty="0">
                <a:latin typeface="Times New Roman "/>
              </a:rPr>
              <a:t> </a:t>
            </a:r>
            <a:r>
              <a:rPr lang="en-US" sz="2400" dirty="0" err="1">
                <a:latin typeface="Times New Roman "/>
              </a:rPr>
              <a:t>để</a:t>
            </a:r>
            <a:r>
              <a:rPr lang="en-US" sz="2400" dirty="0">
                <a:latin typeface="Times New Roman "/>
              </a:rPr>
              <a:t> </a:t>
            </a:r>
            <a:r>
              <a:rPr lang="en-US" sz="2400" dirty="0" err="1">
                <a:latin typeface="Times New Roman "/>
              </a:rPr>
              <a:t>liên</a:t>
            </a:r>
            <a:r>
              <a:rPr lang="en-US" sz="2400" dirty="0">
                <a:latin typeface="Times New Roman "/>
              </a:rPr>
              <a:t> </a:t>
            </a:r>
            <a:r>
              <a:rPr lang="en-US" sz="2400" dirty="0" err="1">
                <a:latin typeface="Times New Roman "/>
              </a:rPr>
              <a:t>kết</a:t>
            </a:r>
            <a:r>
              <a:rPr lang="en-US" sz="2400" dirty="0">
                <a:latin typeface="Times New Roman "/>
              </a:rPr>
              <a:t> </a:t>
            </a:r>
            <a:r>
              <a:rPr lang="en-US" sz="2400" dirty="0" err="1">
                <a:latin typeface="Times New Roman "/>
              </a:rPr>
              <a:t>giữa</a:t>
            </a:r>
            <a:r>
              <a:rPr lang="en-US" sz="2400" dirty="0">
                <a:latin typeface="Times New Roman "/>
              </a:rPr>
              <a:t> 2 use cases</a:t>
            </a:r>
          </a:p>
          <a:p>
            <a:r>
              <a:rPr lang="en-US" sz="2400" dirty="0" err="1">
                <a:latin typeface="Times New Roman "/>
              </a:rPr>
              <a:t>Trong</a:t>
            </a:r>
            <a:r>
              <a:rPr lang="en-US" sz="2400" dirty="0">
                <a:latin typeface="Times New Roman "/>
              </a:rPr>
              <a:t> use case </a:t>
            </a:r>
            <a:r>
              <a:rPr lang="en-US" sz="2400" dirty="0" err="1">
                <a:latin typeface="Times New Roman "/>
              </a:rPr>
              <a:t>nguồn</a:t>
            </a:r>
            <a:r>
              <a:rPr lang="en-US" sz="2400" dirty="0">
                <a:latin typeface="Times New Roman "/>
              </a:rPr>
              <a:t> </a:t>
            </a:r>
            <a:r>
              <a:rPr lang="en-US" sz="2400" dirty="0" err="1">
                <a:latin typeface="Times New Roman "/>
              </a:rPr>
              <a:t>có</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điểm</a:t>
            </a:r>
            <a:r>
              <a:rPr lang="en-US" sz="2400" dirty="0">
                <a:latin typeface="Times New Roman "/>
              </a:rPr>
              <a:t> </a:t>
            </a:r>
            <a:r>
              <a:rPr lang="en-US" sz="2400" dirty="0" err="1">
                <a:latin typeface="Times New Roman "/>
              </a:rPr>
              <a:t>mở</a:t>
            </a:r>
            <a:r>
              <a:rPr lang="en-US" sz="2400" dirty="0">
                <a:latin typeface="Times New Roman "/>
              </a:rPr>
              <a:t> </a:t>
            </a:r>
            <a:r>
              <a:rPr lang="en-US" sz="2400" dirty="0" err="1">
                <a:latin typeface="Times New Roman "/>
              </a:rPr>
              <a:t>rộng</a:t>
            </a:r>
            <a:r>
              <a:rPr lang="en-US" sz="2400" dirty="0">
                <a:latin typeface="Times New Roman "/>
              </a:rPr>
              <a:t> </a:t>
            </a:r>
            <a:r>
              <a:rPr lang="en-US" sz="2400" dirty="0" err="1">
                <a:latin typeface="Times New Roman "/>
              </a:rPr>
              <a:t>mà</a:t>
            </a:r>
            <a:r>
              <a:rPr lang="en-US" sz="2400" dirty="0">
                <a:latin typeface="Times New Roman "/>
              </a:rPr>
              <a:t> </a:t>
            </a:r>
            <a:r>
              <a:rPr lang="en-US" sz="2400" dirty="0" err="1">
                <a:latin typeface="Times New Roman "/>
              </a:rPr>
              <a:t>tại</a:t>
            </a:r>
            <a:r>
              <a:rPr lang="en-US" sz="2400" dirty="0">
                <a:latin typeface="Times New Roman "/>
              </a:rPr>
              <a:t> </a:t>
            </a:r>
            <a:r>
              <a:rPr lang="en-US" sz="2400" dirty="0" err="1">
                <a:latin typeface="Times New Roman "/>
              </a:rPr>
              <a:t>đó</a:t>
            </a:r>
            <a:r>
              <a:rPr lang="en-US" sz="2400" dirty="0">
                <a:latin typeface="Times New Roman "/>
              </a:rPr>
              <a:t> </a:t>
            </a:r>
            <a:r>
              <a:rPr lang="en-US" sz="2400" dirty="0" err="1">
                <a:latin typeface="Times New Roman "/>
              </a:rPr>
              <a:t>bắt</a:t>
            </a:r>
            <a:r>
              <a:rPr lang="en-US" sz="2400" dirty="0">
                <a:latin typeface="Times New Roman "/>
              </a:rPr>
              <a:t> </a:t>
            </a:r>
            <a:r>
              <a:rPr lang="en-US" sz="2400" dirty="0" err="1">
                <a:latin typeface="Times New Roman "/>
              </a:rPr>
              <a:t>buộc</a:t>
            </a:r>
            <a:r>
              <a:rPr lang="en-US" sz="2400" dirty="0">
                <a:latin typeface="Times New Roman "/>
              </a:rPr>
              <a:t> </a:t>
            </a:r>
            <a:r>
              <a:rPr lang="en-US" sz="2400" dirty="0" err="1">
                <a:latin typeface="Times New Roman "/>
              </a:rPr>
              <a:t>phải</a:t>
            </a:r>
            <a:r>
              <a:rPr lang="en-US" sz="2400" dirty="0">
                <a:latin typeface="Times New Roman "/>
              </a:rPr>
              <a:t> </a:t>
            </a:r>
            <a:r>
              <a:rPr lang="en-US" sz="2400" dirty="0" err="1">
                <a:latin typeface="Times New Roman "/>
              </a:rPr>
              <a:t>chèn</a:t>
            </a:r>
            <a:r>
              <a:rPr lang="en-US" sz="2400" dirty="0">
                <a:latin typeface="Times New Roman "/>
              </a:rPr>
              <a:t> use case </a:t>
            </a:r>
            <a:r>
              <a:rPr lang="en-US" sz="2400" dirty="0" err="1">
                <a:latin typeface="Times New Roman "/>
              </a:rPr>
              <a:t>đích</a:t>
            </a:r>
            <a:r>
              <a:rPr lang="en-US" sz="2400" dirty="0">
                <a:latin typeface="Times New Roman "/>
              </a:rPr>
              <a:t> </a:t>
            </a:r>
            <a:r>
              <a:rPr lang="en-US" sz="2400" dirty="0" err="1">
                <a:latin typeface="Times New Roman "/>
              </a:rPr>
              <a:t>vào</a:t>
            </a:r>
            <a:endParaRPr lang="en-US" sz="2400" dirty="0">
              <a:latin typeface="Times New Roman "/>
            </a:endParaRPr>
          </a:p>
          <a:p>
            <a:r>
              <a:rPr lang="en-US" sz="2400" dirty="0" err="1">
                <a:latin typeface="Times New Roman "/>
              </a:rPr>
              <a:t>Tại</a:t>
            </a:r>
            <a:r>
              <a:rPr lang="en-US" sz="2400" dirty="0">
                <a:latin typeface="Times New Roman "/>
              </a:rPr>
              <a:t> </a:t>
            </a:r>
            <a:r>
              <a:rPr lang="en-US" sz="2400" dirty="0" err="1">
                <a:latin typeface="Times New Roman "/>
              </a:rPr>
              <a:t>điểm</a:t>
            </a:r>
            <a:r>
              <a:rPr lang="en-US" sz="2400" dirty="0">
                <a:latin typeface="Times New Roman "/>
              </a:rPr>
              <a:t> </a:t>
            </a:r>
            <a:r>
              <a:rPr lang="en-US" sz="2400" dirty="0" err="1">
                <a:latin typeface="Times New Roman "/>
              </a:rPr>
              <a:t>mở</a:t>
            </a:r>
            <a:r>
              <a:rPr lang="en-US" sz="2400" dirty="0">
                <a:latin typeface="Times New Roman "/>
              </a:rPr>
              <a:t> </a:t>
            </a:r>
            <a:r>
              <a:rPr lang="en-US" sz="2400" dirty="0" err="1">
                <a:latin typeface="Times New Roman "/>
              </a:rPr>
              <a:t>rộng</a:t>
            </a:r>
            <a:r>
              <a:rPr lang="en-US" sz="2400" dirty="0">
                <a:latin typeface="Times New Roman "/>
              </a:rPr>
              <a:t>: </a:t>
            </a:r>
            <a:r>
              <a:rPr lang="en-US" sz="2400" dirty="0" err="1">
                <a:latin typeface="Times New Roman "/>
              </a:rPr>
              <a:t>diễn</a:t>
            </a:r>
            <a:r>
              <a:rPr lang="en-US" sz="2400" dirty="0">
                <a:latin typeface="Times New Roman "/>
              </a:rPr>
              <a:t> </a:t>
            </a:r>
            <a:r>
              <a:rPr lang="en-US" sz="2400" dirty="0" err="1">
                <a:latin typeface="Times New Roman "/>
              </a:rPr>
              <a:t>tiến</a:t>
            </a:r>
            <a:r>
              <a:rPr lang="en-US" sz="2400" dirty="0">
                <a:latin typeface="Times New Roman "/>
              </a:rPr>
              <a:t> </a:t>
            </a:r>
            <a:r>
              <a:rPr lang="en-US" sz="2400" dirty="0" err="1">
                <a:latin typeface="Times New Roman "/>
              </a:rPr>
              <a:t>của</a:t>
            </a:r>
            <a:r>
              <a:rPr lang="en-US" sz="2400" dirty="0">
                <a:latin typeface="Times New Roman "/>
              </a:rPr>
              <a:t> use case </a:t>
            </a:r>
            <a:r>
              <a:rPr lang="en-US" sz="2400" dirty="0" err="1">
                <a:latin typeface="Times New Roman "/>
              </a:rPr>
              <a:t>nguồn</a:t>
            </a:r>
            <a:r>
              <a:rPr lang="en-US" sz="2400" dirty="0">
                <a:latin typeface="Times New Roman "/>
              </a:rPr>
              <a:t> </a:t>
            </a:r>
            <a:r>
              <a:rPr lang="en-US" sz="2400" dirty="0" err="1">
                <a:latin typeface="Times New Roman "/>
              </a:rPr>
              <a:t>tạm</a:t>
            </a:r>
            <a:r>
              <a:rPr lang="en-US" sz="2400" dirty="0">
                <a:latin typeface="Times New Roman "/>
              </a:rPr>
              <a:t> </a:t>
            </a:r>
            <a:r>
              <a:rPr lang="en-US" sz="2400" dirty="0" err="1">
                <a:latin typeface="Times New Roman "/>
              </a:rPr>
              <a:t>thời</a:t>
            </a:r>
            <a:r>
              <a:rPr lang="en-US" sz="2400" dirty="0">
                <a:latin typeface="Times New Roman "/>
              </a:rPr>
              <a:t> </a:t>
            </a:r>
            <a:r>
              <a:rPr lang="en-US" sz="2400" dirty="0" err="1">
                <a:latin typeface="Times New Roman "/>
              </a:rPr>
              <a:t>ngừng</a:t>
            </a:r>
            <a:r>
              <a:rPr lang="en-US" sz="2400" dirty="0">
                <a:latin typeface="Times New Roman "/>
              </a:rPr>
              <a:t> </a:t>
            </a:r>
            <a:r>
              <a:rPr lang="en-US" sz="2400" dirty="0" err="1">
                <a:latin typeface="Times New Roman "/>
              </a:rPr>
              <a:t>lại</a:t>
            </a:r>
            <a:r>
              <a:rPr lang="en-US" sz="2400" dirty="0">
                <a:latin typeface="Times New Roman "/>
              </a:rPr>
              <a:t> </a:t>
            </a:r>
            <a:r>
              <a:rPr lang="en-US" sz="2400" dirty="0" err="1">
                <a:latin typeface="Times New Roman "/>
              </a:rPr>
              <a:t>để</a:t>
            </a:r>
            <a:r>
              <a:rPr lang="en-US" sz="2400" dirty="0">
                <a:latin typeface="Times New Roman "/>
              </a:rPr>
              <a:t> </a:t>
            </a:r>
            <a:r>
              <a:rPr lang="en-US" sz="2400" dirty="0" err="1">
                <a:latin typeface="Times New Roman "/>
              </a:rPr>
              <a:t>chuyển</a:t>
            </a:r>
            <a:r>
              <a:rPr lang="en-US" sz="2400" dirty="0">
                <a:latin typeface="Times New Roman "/>
              </a:rPr>
              <a:t> sang </a:t>
            </a:r>
            <a:r>
              <a:rPr lang="en-US" sz="2400" dirty="0" err="1">
                <a:latin typeface="Times New Roman "/>
              </a:rPr>
              <a:t>diễn</a:t>
            </a:r>
            <a:r>
              <a:rPr lang="en-US" sz="2400" dirty="0">
                <a:latin typeface="Times New Roman "/>
              </a:rPr>
              <a:t> </a:t>
            </a:r>
            <a:r>
              <a:rPr lang="en-US" sz="2400" dirty="0" err="1">
                <a:latin typeface="Times New Roman "/>
              </a:rPr>
              <a:t>tiến</a:t>
            </a:r>
            <a:r>
              <a:rPr lang="en-US" sz="2400" dirty="0">
                <a:latin typeface="Times New Roman "/>
              </a:rPr>
              <a:t> </a:t>
            </a:r>
            <a:r>
              <a:rPr lang="en-US" sz="2400" dirty="0" err="1">
                <a:latin typeface="Times New Roman "/>
              </a:rPr>
              <a:t>của</a:t>
            </a:r>
            <a:r>
              <a:rPr lang="en-US" sz="2400" dirty="0">
                <a:latin typeface="Times New Roman "/>
              </a:rPr>
              <a:t> use case </a:t>
            </a:r>
            <a:r>
              <a:rPr lang="en-US" sz="2400" dirty="0" err="1">
                <a:latin typeface="Times New Roman "/>
              </a:rPr>
              <a:t>đích</a:t>
            </a:r>
            <a:endParaRPr lang="en-US" sz="2400" dirty="0">
              <a:latin typeface="Times New Roman "/>
            </a:endParaRPr>
          </a:p>
          <a:p>
            <a:r>
              <a:rPr lang="en-US" sz="2400" dirty="0" err="1">
                <a:latin typeface="Times New Roman "/>
              </a:rPr>
              <a:t>Khi</a:t>
            </a:r>
            <a:r>
              <a:rPr lang="en-US" sz="2400" dirty="0">
                <a:latin typeface="Times New Roman "/>
              </a:rPr>
              <a:t> </a:t>
            </a:r>
            <a:r>
              <a:rPr lang="en-US" sz="2400" dirty="0" err="1">
                <a:latin typeface="Times New Roman "/>
              </a:rPr>
              <a:t>kết</a:t>
            </a:r>
            <a:r>
              <a:rPr lang="en-US" sz="2400" dirty="0">
                <a:latin typeface="Times New Roman "/>
              </a:rPr>
              <a:t> </a:t>
            </a:r>
            <a:r>
              <a:rPr lang="en-US" sz="2400" dirty="0" err="1">
                <a:latin typeface="Times New Roman "/>
              </a:rPr>
              <a:t>thúc</a:t>
            </a:r>
            <a:r>
              <a:rPr lang="en-US" sz="2400" dirty="0">
                <a:latin typeface="Times New Roman "/>
              </a:rPr>
              <a:t> use case </a:t>
            </a:r>
            <a:r>
              <a:rPr lang="en-US" sz="2400" dirty="0" err="1">
                <a:latin typeface="Times New Roman "/>
              </a:rPr>
              <a:t>đích</a:t>
            </a:r>
            <a:r>
              <a:rPr lang="en-US" sz="2400" dirty="0">
                <a:latin typeface="Times New Roman "/>
              </a:rPr>
              <a:t>, </a:t>
            </a:r>
            <a:r>
              <a:rPr lang="en-US" sz="2400" dirty="0" err="1">
                <a:latin typeface="Times New Roman "/>
              </a:rPr>
              <a:t>diễn</a:t>
            </a:r>
            <a:r>
              <a:rPr lang="en-US" sz="2400" dirty="0">
                <a:latin typeface="Times New Roman "/>
              </a:rPr>
              <a:t> </a:t>
            </a:r>
            <a:r>
              <a:rPr lang="en-US" sz="2400" dirty="0" err="1">
                <a:latin typeface="Times New Roman "/>
              </a:rPr>
              <a:t>tiến</a:t>
            </a:r>
            <a:r>
              <a:rPr lang="en-US" sz="2400" dirty="0">
                <a:latin typeface="Times New Roman "/>
              </a:rPr>
              <a:t> </a:t>
            </a:r>
            <a:r>
              <a:rPr lang="en-US" sz="2400" dirty="0" err="1">
                <a:latin typeface="Times New Roman "/>
              </a:rPr>
              <a:t>của</a:t>
            </a:r>
            <a:r>
              <a:rPr lang="en-US" sz="2400" dirty="0">
                <a:latin typeface="Times New Roman "/>
              </a:rPr>
              <a:t> use </a:t>
            </a:r>
            <a:r>
              <a:rPr lang="en-US" sz="2400" dirty="0" err="1">
                <a:latin typeface="Times New Roman "/>
              </a:rPr>
              <a:t>nguồn</a:t>
            </a:r>
            <a:r>
              <a:rPr lang="en-US" sz="2400" dirty="0">
                <a:latin typeface="Times New Roman "/>
              </a:rPr>
              <a:t> </a:t>
            </a:r>
            <a:r>
              <a:rPr lang="en-US" sz="2400" dirty="0" err="1">
                <a:latin typeface="Times New Roman "/>
              </a:rPr>
              <a:t>lại</a:t>
            </a:r>
            <a:r>
              <a:rPr lang="en-US" sz="2400" dirty="0">
                <a:latin typeface="Times New Roman "/>
              </a:rPr>
              <a:t> </a:t>
            </a:r>
            <a:r>
              <a:rPr lang="en-US" sz="2400" dirty="0" err="1">
                <a:latin typeface="Times New Roman "/>
              </a:rPr>
              <a:t>tiếp</a:t>
            </a:r>
            <a:r>
              <a:rPr lang="en-US" sz="2400" dirty="0">
                <a:latin typeface="Times New Roman "/>
              </a:rPr>
              <a:t> </a:t>
            </a:r>
            <a:r>
              <a:rPr lang="en-US" sz="2400" dirty="0" err="1">
                <a:latin typeface="Times New Roman "/>
              </a:rPr>
              <a:t>tục</a:t>
            </a:r>
            <a:r>
              <a:rPr lang="en-US" sz="2400" dirty="0">
                <a:latin typeface="Times New Roman "/>
              </a:rPr>
              <a:t>.</a:t>
            </a:r>
          </a:p>
          <a:p>
            <a:r>
              <a:rPr lang="en-US" sz="2400" dirty="0" err="1">
                <a:latin typeface="Times New Roman "/>
              </a:rPr>
              <a:t>Ví</a:t>
            </a:r>
            <a:r>
              <a:rPr lang="en-US" sz="2400" dirty="0">
                <a:latin typeface="Times New Roman "/>
              </a:rPr>
              <a:t> </a:t>
            </a:r>
            <a:r>
              <a:rPr lang="en-US" sz="2400" dirty="0" err="1">
                <a:latin typeface="Times New Roman "/>
              </a:rPr>
              <a:t>dụ</a:t>
            </a:r>
            <a:endParaRPr lang="en-US" sz="2400" dirty="0">
              <a:latin typeface="Times New Roman "/>
            </a:endParaRPr>
          </a:p>
        </p:txBody>
      </p:sp>
      <p:pic>
        <p:nvPicPr>
          <p:cNvPr id="7" name="Picture 2">
            <a:extLst>
              <a:ext uri="{FF2B5EF4-FFF2-40B4-BE49-F238E27FC236}">
                <a16:creationId xmlns:a16="http://schemas.microsoft.com/office/drawing/2014/main" id="{D5CAC6FA-191B-4787-B3CB-27B5B8075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5389" y="4067175"/>
            <a:ext cx="30003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A8602ED7-D081-44E3-8758-09E975A71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4749" y="4227513"/>
            <a:ext cx="30575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Footer Placeholder 1">
            <a:extLst>
              <a:ext uri="{FF2B5EF4-FFF2-40B4-BE49-F238E27FC236}">
                <a16:creationId xmlns:a16="http://schemas.microsoft.com/office/drawing/2014/main" id="{85167032-8729-4A1C-89AC-9FE170CF3EB3}"/>
              </a:ext>
            </a:extLst>
          </p:cNvPr>
          <p:cNvSpPr>
            <a:spLocks noGrp="1"/>
          </p:cNvSpPr>
          <p:nvPr>
            <p:ph type="ftr" sz="quarter" idx="11"/>
          </p:nvPr>
        </p:nvSpPr>
        <p:spPr>
          <a:xfrm>
            <a:off x="3124200" y="6248400"/>
            <a:ext cx="2895600" cy="457200"/>
          </a:xfrm>
        </p:spPr>
        <p:txBody>
          <a:bodyPr/>
          <a:lstStyle/>
          <a:p>
            <a:pPr>
              <a:defRPr/>
            </a:pPr>
            <a:r>
              <a:rPr lang="en-US" altLang="en-US"/>
              <a:t>Trần Thị Kim Chi</a:t>
            </a:r>
          </a:p>
        </p:txBody>
      </p:sp>
      <p:sp>
        <p:nvSpPr>
          <p:cNvPr id="29" name="Slide Number Placeholder 2">
            <a:extLst>
              <a:ext uri="{FF2B5EF4-FFF2-40B4-BE49-F238E27FC236}">
                <a16:creationId xmlns:a16="http://schemas.microsoft.com/office/drawing/2014/main" id="{00D02DC5-502F-482C-A36A-F13B9390D72D}"/>
              </a:ext>
            </a:extLst>
          </p:cNvPr>
          <p:cNvSpPr>
            <a:spLocks noGrp="1"/>
          </p:cNvSpPr>
          <p:nvPr>
            <p:ph type="sldNum" sz="quarter" idx="12"/>
          </p:nvPr>
        </p:nvSpPr>
        <p:spPr>
          <a:xfrm>
            <a:off x="6553200" y="6248400"/>
            <a:ext cx="1905000" cy="457200"/>
          </a:xfrm>
        </p:spPr>
        <p:txBody>
          <a:bodyPr/>
          <a:lstStyle/>
          <a:p>
            <a:pPr>
              <a:defRPr/>
            </a:pPr>
            <a:fld id="{D5CCD2EA-0E2F-4021-8273-D95CF16B383E}" type="slidenum">
              <a:rPr lang="en-US" altLang="en-US" smtClean="0"/>
              <a:pPr>
                <a:defRPr/>
              </a:pPr>
              <a:t>104</a:t>
            </a:fld>
            <a:endParaRPr lang="en-US" altLang="en-US"/>
          </a:p>
        </p:txBody>
      </p:sp>
      <p:sp>
        <p:nvSpPr>
          <p:cNvPr id="30" name="Oval 29">
            <a:extLst>
              <a:ext uri="{FF2B5EF4-FFF2-40B4-BE49-F238E27FC236}">
                <a16:creationId xmlns:a16="http://schemas.microsoft.com/office/drawing/2014/main" id="{D78F161C-4681-4FFD-95DA-C4B13B8BBDCE}"/>
              </a:ext>
            </a:extLst>
          </p:cNvPr>
          <p:cNvSpPr/>
          <p:nvPr/>
        </p:nvSpPr>
        <p:spPr>
          <a:xfrm>
            <a:off x="98964" y="4632326"/>
            <a:ext cx="1914525" cy="8905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Nguồn</a:t>
            </a:r>
            <a:endParaRPr lang="en-US" dirty="0"/>
          </a:p>
        </p:txBody>
      </p:sp>
      <p:sp>
        <p:nvSpPr>
          <p:cNvPr id="31" name="Oval 30">
            <a:extLst>
              <a:ext uri="{FF2B5EF4-FFF2-40B4-BE49-F238E27FC236}">
                <a16:creationId xmlns:a16="http://schemas.microsoft.com/office/drawing/2014/main" id="{161B6D40-E4AD-4373-9D8B-ED86FFFF49F0}"/>
              </a:ext>
            </a:extLst>
          </p:cNvPr>
          <p:cNvSpPr/>
          <p:nvPr/>
        </p:nvSpPr>
        <p:spPr>
          <a:xfrm>
            <a:off x="3918489" y="4592638"/>
            <a:ext cx="1914525" cy="8905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Đích</a:t>
            </a:r>
            <a:endParaRPr lang="en-US" dirty="0"/>
          </a:p>
        </p:txBody>
      </p:sp>
      <p:sp>
        <p:nvSpPr>
          <p:cNvPr id="32" name="TextBox 31">
            <a:extLst>
              <a:ext uri="{FF2B5EF4-FFF2-40B4-BE49-F238E27FC236}">
                <a16:creationId xmlns:a16="http://schemas.microsoft.com/office/drawing/2014/main" id="{16C990F8-E514-4615-B2FB-234BB7AAD0A9}"/>
              </a:ext>
            </a:extLst>
          </p:cNvPr>
          <p:cNvSpPr txBox="1"/>
          <p:nvPr/>
        </p:nvSpPr>
        <p:spPr>
          <a:xfrm>
            <a:off x="2319632" y="5254625"/>
            <a:ext cx="1330814" cy="369332"/>
          </a:xfrm>
          <a:prstGeom prst="rect">
            <a:avLst/>
          </a:prstGeom>
          <a:noFill/>
        </p:spPr>
        <p:txBody>
          <a:bodyPr wrap="none" rtlCol="0">
            <a:spAutoFit/>
          </a:bodyPr>
          <a:lstStyle/>
          <a:p>
            <a:r>
              <a:rPr lang="en-US" dirty="0"/>
              <a:t>&lt;&lt;include&gt;&gt;</a:t>
            </a:r>
          </a:p>
        </p:txBody>
      </p:sp>
      <p:cxnSp>
        <p:nvCxnSpPr>
          <p:cNvPr id="4" name="Straight Arrow Connector 3">
            <a:extLst>
              <a:ext uri="{FF2B5EF4-FFF2-40B4-BE49-F238E27FC236}">
                <a16:creationId xmlns:a16="http://schemas.microsoft.com/office/drawing/2014/main" id="{33C689E5-8678-4A7F-BF3A-9AF1AB101CCF}"/>
              </a:ext>
            </a:extLst>
          </p:cNvPr>
          <p:cNvCxnSpPr>
            <a:stCxn id="30" idx="6"/>
            <a:endCxn id="31" idx="2"/>
          </p:cNvCxnSpPr>
          <p:nvPr/>
        </p:nvCxnSpPr>
        <p:spPr>
          <a:xfrm flipV="1">
            <a:off x="2013489" y="5037932"/>
            <a:ext cx="1905000" cy="39688"/>
          </a:xfrm>
          <a:prstGeom prst="straightConnector1">
            <a:avLst/>
          </a:prstGeom>
          <a:ln>
            <a:solidFill>
              <a:srgbClr val="00206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93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902" y="98987"/>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0070C0"/>
                </a:solidFill>
              </a:rPr>
              <a:t>QUAN HỆ GỘP - INCLUDE</a:t>
            </a:r>
          </a:p>
        </p:txBody>
      </p:sp>
      <p:sp>
        <p:nvSpPr>
          <p:cNvPr id="28" name="Footer Placeholder 1">
            <a:extLst>
              <a:ext uri="{FF2B5EF4-FFF2-40B4-BE49-F238E27FC236}">
                <a16:creationId xmlns:a16="http://schemas.microsoft.com/office/drawing/2014/main" id="{85167032-8729-4A1C-89AC-9FE170CF3EB3}"/>
              </a:ext>
            </a:extLst>
          </p:cNvPr>
          <p:cNvSpPr>
            <a:spLocks noGrp="1"/>
          </p:cNvSpPr>
          <p:nvPr>
            <p:ph type="ftr" sz="quarter" idx="11"/>
          </p:nvPr>
        </p:nvSpPr>
        <p:spPr>
          <a:xfrm>
            <a:off x="3124200" y="6248400"/>
            <a:ext cx="2895600" cy="457200"/>
          </a:xfrm>
        </p:spPr>
        <p:txBody>
          <a:bodyPr/>
          <a:lstStyle/>
          <a:p>
            <a:pPr>
              <a:defRPr/>
            </a:pPr>
            <a:r>
              <a:rPr lang="en-US" altLang="en-US"/>
              <a:t>Trần Thị Kim Chi</a:t>
            </a:r>
          </a:p>
        </p:txBody>
      </p:sp>
      <p:sp>
        <p:nvSpPr>
          <p:cNvPr id="29" name="Slide Number Placeholder 2">
            <a:extLst>
              <a:ext uri="{FF2B5EF4-FFF2-40B4-BE49-F238E27FC236}">
                <a16:creationId xmlns:a16="http://schemas.microsoft.com/office/drawing/2014/main" id="{00D02DC5-502F-482C-A36A-F13B9390D72D}"/>
              </a:ext>
            </a:extLst>
          </p:cNvPr>
          <p:cNvSpPr>
            <a:spLocks noGrp="1"/>
          </p:cNvSpPr>
          <p:nvPr>
            <p:ph type="sldNum" sz="quarter" idx="12"/>
          </p:nvPr>
        </p:nvSpPr>
        <p:spPr>
          <a:xfrm>
            <a:off x="6553200" y="6248400"/>
            <a:ext cx="1905000" cy="457200"/>
          </a:xfrm>
        </p:spPr>
        <p:txBody>
          <a:bodyPr/>
          <a:lstStyle/>
          <a:p>
            <a:pPr>
              <a:defRPr/>
            </a:pPr>
            <a:fld id="{D5CCD2EA-0E2F-4021-8273-D95CF16B383E}" type="slidenum">
              <a:rPr lang="en-US" altLang="en-US" smtClean="0"/>
              <a:pPr>
                <a:defRPr/>
              </a:pPr>
              <a:t>105</a:t>
            </a:fld>
            <a:endParaRPr lang="en-US" altLang="en-US"/>
          </a:p>
        </p:txBody>
      </p:sp>
      <p:sp>
        <p:nvSpPr>
          <p:cNvPr id="10" name="Content Placeholder 4">
            <a:extLst>
              <a:ext uri="{FF2B5EF4-FFF2-40B4-BE49-F238E27FC236}">
                <a16:creationId xmlns:a16="http://schemas.microsoft.com/office/drawing/2014/main" id="{88244B81-9841-4751-9D42-EA48E61E90BC}"/>
              </a:ext>
            </a:extLst>
          </p:cNvPr>
          <p:cNvSpPr txBox="1">
            <a:spLocks/>
          </p:cNvSpPr>
          <p:nvPr/>
        </p:nvSpPr>
        <p:spPr>
          <a:xfrm>
            <a:off x="361950" y="1296556"/>
            <a:ext cx="11696700" cy="46049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b="1" dirty="0">
                <a:solidFill>
                  <a:srgbClr val="FF0000"/>
                </a:solidFill>
              </a:rPr>
              <a:t>Quan </a:t>
            </a:r>
            <a:r>
              <a:rPr lang="en-US" sz="2800" b="1" dirty="0" err="1">
                <a:solidFill>
                  <a:srgbClr val="FF0000"/>
                </a:solidFill>
              </a:rPr>
              <a:t>hệ</a:t>
            </a:r>
            <a:r>
              <a:rPr lang="en-US" sz="2800" b="1" dirty="0">
                <a:solidFill>
                  <a:srgbClr val="FF0000"/>
                </a:solidFill>
              </a:rPr>
              <a:t> &lt;&lt;Include&gt;&gt;</a:t>
            </a:r>
          </a:p>
          <a:p>
            <a:pPr marL="365760" lvl="1" algn="l"/>
            <a:r>
              <a:rPr lang="vi-VN" sz="2400" dirty="0"/>
              <a:t>Ví dụ: Sinh viên thực hiện việc </a:t>
            </a:r>
            <a:r>
              <a:rPr lang="vi-VN" sz="2400" b="1" i="1" dirty="0"/>
              <a:t>xem điểm </a:t>
            </a:r>
            <a:r>
              <a:rPr lang="vi-VN" sz="2400" dirty="0"/>
              <a:t>tuỳ thuộc vào kết quả của hoạt động </a:t>
            </a:r>
            <a:r>
              <a:rPr lang="vi-VN" sz="2400" b="1" i="1" dirty="0"/>
              <a:t>đăng nhập</a:t>
            </a:r>
            <a:endParaRPr lang="en-US" sz="2400" b="1" i="1" dirty="0"/>
          </a:p>
        </p:txBody>
      </p:sp>
      <p:pic>
        <p:nvPicPr>
          <p:cNvPr id="11" name="Picture 10">
            <a:extLst>
              <a:ext uri="{FF2B5EF4-FFF2-40B4-BE49-F238E27FC236}">
                <a16:creationId xmlns:a16="http://schemas.microsoft.com/office/drawing/2014/main" id="{1CCAD2FB-E018-4745-A374-11BB959402DA}"/>
              </a:ext>
            </a:extLst>
          </p:cNvPr>
          <p:cNvPicPr>
            <a:picLocks noChangeAspect="1"/>
          </p:cNvPicPr>
          <p:nvPr/>
        </p:nvPicPr>
        <p:blipFill>
          <a:blip r:embed="rId4"/>
          <a:stretch>
            <a:fillRect/>
          </a:stretch>
        </p:blipFill>
        <p:spPr>
          <a:xfrm>
            <a:off x="1437791" y="3055485"/>
            <a:ext cx="9545017" cy="1808994"/>
          </a:xfrm>
          <a:prstGeom prst="rect">
            <a:avLst/>
          </a:prstGeom>
        </p:spPr>
      </p:pic>
    </p:spTree>
    <p:extLst>
      <p:ext uri="{BB962C8B-B14F-4D97-AF65-F5344CB8AC3E}">
        <p14:creationId xmlns:p14="http://schemas.microsoft.com/office/powerpoint/2010/main" val="9921006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242760"/>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0070C0"/>
                </a:solidFill>
              </a:rPr>
              <a:t>QUAN HỆ MỞ RỘNG - EXTEND</a:t>
            </a:r>
          </a:p>
        </p:txBody>
      </p:sp>
      <p:sp>
        <p:nvSpPr>
          <p:cNvPr id="6" name="Rectangle 3">
            <a:extLst>
              <a:ext uri="{FF2B5EF4-FFF2-40B4-BE49-F238E27FC236}">
                <a16:creationId xmlns:a16="http://schemas.microsoft.com/office/drawing/2014/main" id="{D62A5C8D-391D-4BF9-A913-E390A816FE46}"/>
              </a:ext>
            </a:extLst>
          </p:cNvPr>
          <p:cNvSpPr txBox="1">
            <a:spLocks noChangeArrowheads="1"/>
          </p:cNvSpPr>
          <p:nvPr/>
        </p:nvSpPr>
        <p:spPr>
          <a:xfrm>
            <a:off x="381000" y="1066800"/>
            <a:ext cx="11811000"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err="1">
                <a:latin typeface="Times New Roman "/>
              </a:rPr>
              <a:t>Là</a:t>
            </a:r>
            <a:r>
              <a:rPr lang="en-US" sz="2400" dirty="0">
                <a:latin typeface="Times New Roman "/>
              </a:rPr>
              <a:t> </a:t>
            </a:r>
            <a:r>
              <a:rPr lang="en-US" sz="2400" dirty="0" err="1">
                <a:latin typeface="Times New Roman "/>
              </a:rPr>
              <a:t>dạng</a:t>
            </a:r>
            <a:r>
              <a:rPr lang="en-US" sz="2400" dirty="0">
                <a:latin typeface="Times New Roman "/>
              </a:rPr>
              <a:t> association </a:t>
            </a:r>
            <a:r>
              <a:rPr lang="en-US" sz="2400" dirty="0" err="1">
                <a:latin typeface="Times New Roman "/>
              </a:rPr>
              <a:t>có</a:t>
            </a:r>
            <a:r>
              <a:rPr lang="en-US" sz="2400" dirty="0">
                <a:latin typeface="Times New Roman "/>
              </a:rPr>
              <a:t> stereotype </a:t>
            </a:r>
            <a:r>
              <a:rPr lang="en-US" sz="2400" dirty="0" err="1">
                <a:latin typeface="Times New Roman "/>
              </a:rPr>
              <a:t>là</a:t>
            </a:r>
            <a:r>
              <a:rPr lang="en-US" sz="2400" dirty="0">
                <a:latin typeface="Times New Roman "/>
              </a:rPr>
              <a:t> &lt;&lt;extend&gt;&gt;</a:t>
            </a:r>
          </a:p>
          <a:p>
            <a:pPr algn="just"/>
            <a:r>
              <a:rPr lang="en-US" sz="2400" dirty="0" err="1">
                <a:latin typeface="Times New Roman "/>
              </a:rPr>
              <a:t>Dùng</a:t>
            </a:r>
            <a:r>
              <a:rPr lang="en-US" sz="2400" dirty="0">
                <a:latin typeface="Times New Roman "/>
              </a:rPr>
              <a:t> </a:t>
            </a:r>
            <a:r>
              <a:rPr lang="en-US" sz="2400" dirty="0" err="1">
                <a:latin typeface="Times New Roman "/>
              </a:rPr>
              <a:t>để</a:t>
            </a:r>
            <a:r>
              <a:rPr lang="en-US" sz="2400" dirty="0">
                <a:latin typeface="Times New Roman "/>
              </a:rPr>
              <a:t> </a:t>
            </a:r>
            <a:r>
              <a:rPr lang="en-US" sz="2400" dirty="0" err="1">
                <a:latin typeface="Times New Roman "/>
              </a:rPr>
              <a:t>liên</a:t>
            </a:r>
            <a:r>
              <a:rPr lang="en-US" sz="2400" dirty="0">
                <a:latin typeface="Times New Roman "/>
              </a:rPr>
              <a:t> </a:t>
            </a:r>
            <a:r>
              <a:rPr lang="en-US" sz="2400" dirty="0" err="1">
                <a:latin typeface="Times New Roman "/>
              </a:rPr>
              <a:t>kết</a:t>
            </a:r>
            <a:r>
              <a:rPr lang="en-US" sz="2400" dirty="0">
                <a:latin typeface="Times New Roman "/>
              </a:rPr>
              <a:t> </a:t>
            </a:r>
            <a:r>
              <a:rPr lang="en-US" sz="2400" dirty="0" err="1">
                <a:latin typeface="Times New Roman "/>
              </a:rPr>
              <a:t>giữa</a:t>
            </a:r>
            <a:r>
              <a:rPr lang="en-US" sz="2400" dirty="0">
                <a:latin typeface="Times New Roman "/>
              </a:rPr>
              <a:t> 2 use cases</a:t>
            </a:r>
          </a:p>
          <a:p>
            <a:pPr algn="just"/>
            <a:r>
              <a:rPr lang="en-US" sz="2400" dirty="0" err="1">
                <a:latin typeface="Times New Roman "/>
              </a:rPr>
              <a:t>Trong</a:t>
            </a:r>
            <a:r>
              <a:rPr lang="en-US" sz="2400" dirty="0">
                <a:latin typeface="Times New Roman "/>
              </a:rPr>
              <a:t> use case </a:t>
            </a:r>
            <a:r>
              <a:rPr lang="en-US" sz="2400" dirty="0" err="1">
                <a:latin typeface="Times New Roman "/>
              </a:rPr>
              <a:t>nguồn</a:t>
            </a:r>
            <a:r>
              <a:rPr lang="en-US" sz="2400" dirty="0">
                <a:latin typeface="Times New Roman "/>
              </a:rPr>
              <a:t> </a:t>
            </a:r>
            <a:r>
              <a:rPr lang="en-US" sz="2400" dirty="0" err="1">
                <a:latin typeface="Times New Roman "/>
              </a:rPr>
              <a:t>có</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điểm</a:t>
            </a:r>
            <a:r>
              <a:rPr lang="en-US" sz="2400" dirty="0">
                <a:latin typeface="Times New Roman "/>
              </a:rPr>
              <a:t> </a:t>
            </a:r>
            <a:r>
              <a:rPr lang="en-US" sz="2400" dirty="0" err="1">
                <a:latin typeface="Times New Roman "/>
              </a:rPr>
              <a:t>mở</a:t>
            </a:r>
            <a:r>
              <a:rPr lang="en-US" sz="2400" dirty="0">
                <a:latin typeface="Times New Roman "/>
              </a:rPr>
              <a:t> </a:t>
            </a:r>
            <a:r>
              <a:rPr lang="en-US" sz="2400" dirty="0" err="1">
                <a:latin typeface="Times New Roman "/>
              </a:rPr>
              <a:t>rộng</a:t>
            </a:r>
            <a:r>
              <a:rPr lang="en-US" sz="2400" dirty="0">
                <a:latin typeface="Times New Roman "/>
              </a:rPr>
              <a:t> </a:t>
            </a:r>
            <a:r>
              <a:rPr lang="en-US" sz="2400" dirty="0" err="1">
                <a:latin typeface="Times New Roman "/>
              </a:rPr>
              <a:t>mà</a:t>
            </a:r>
            <a:r>
              <a:rPr lang="en-US" sz="2400" dirty="0">
                <a:latin typeface="Times New Roman "/>
              </a:rPr>
              <a:t> </a:t>
            </a:r>
            <a:r>
              <a:rPr lang="en-US" sz="2400" dirty="0" err="1">
                <a:latin typeface="Times New Roman "/>
              </a:rPr>
              <a:t>tại</a:t>
            </a:r>
            <a:r>
              <a:rPr lang="en-US" sz="2400" dirty="0">
                <a:latin typeface="Times New Roman "/>
              </a:rPr>
              <a:t> </a:t>
            </a:r>
            <a:r>
              <a:rPr lang="en-US" sz="2400" dirty="0" err="1">
                <a:latin typeface="Times New Roman "/>
              </a:rPr>
              <a:t>đó</a:t>
            </a:r>
            <a:r>
              <a:rPr lang="en-US" sz="2400" dirty="0">
                <a:latin typeface="Times New Roman "/>
              </a:rPr>
              <a:t> </a:t>
            </a:r>
            <a:r>
              <a:rPr lang="en-US" sz="2400" dirty="0" err="1">
                <a:latin typeface="Times New Roman "/>
              </a:rPr>
              <a:t>có</a:t>
            </a:r>
            <a:r>
              <a:rPr lang="en-US" sz="2400" dirty="0">
                <a:latin typeface="Times New Roman "/>
              </a:rPr>
              <a:t> </a:t>
            </a:r>
            <a:r>
              <a:rPr lang="en-US" sz="2400" dirty="0" err="1">
                <a:latin typeface="Times New Roman "/>
              </a:rPr>
              <a:t>thể</a:t>
            </a:r>
            <a:r>
              <a:rPr lang="en-US" sz="2400" dirty="0">
                <a:latin typeface="Times New Roman "/>
              </a:rPr>
              <a:t> (</a:t>
            </a:r>
            <a:r>
              <a:rPr lang="en-US" sz="2400" dirty="0" err="1">
                <a:latin typeface="Times New Roman "/>
              </a:rPr>
              <a:t>hoặc</a:t>
            </a:r>
            <a:r>
              <a:rPr lang="en-US" sz="2400" dirty="0">
                <a:latin typeface="Times New Roman "/>
              </a:rPr>
              <a:t> </a:t>
            </a:r>
            <a:r>
              <a:rPr lang="en-US" sz="2400" dirty="0" err="1">
                <a:latin typeface="Times New Roman "/>
              </a:rPr>
              <a:t>không</a:t>
            </a:r>
            <a:r>
              <a:rPr lang="en-US" sz="2400" dirty="0">
                <a:latin typeface="Times New Roman "/>
              </a:rPr>
              <a:t>) </a:t>
            </a:r>
            <a:r>
              <a:rPr lang="en-US" sz="2400" dirty="0" err="1">
                <a:latin typeface="Times New Roman "/>
              </a:rPr>
              <a:t>chèn</a:t>
            </a:r>
            <a:r>
              <a:rPr lang="en-US" sz="2400" dirty="0">
                <a:latin typeface="Times New Roman "/>
              </a:rPr>
              <a:t> use case </a:t>
            </a:r>
            <a:r>
              <a:rPr lang="en-US" sz="2400" dirty="0" err="1">
                <a:latin typeface="Times New Roman "/>
              </a:rPr>
              <a:t>đích</a:t>
            </a:r>
            <a:r>
              <a:rPr lang="en-US" sz="2400" dirty="0">
                <a:latin typeface="Times New Roman "/>
              </a:rPr>
              <a:t> </a:t>
            </a:r>
            <a:r>
              <a:rPr lang="en-US" sz="2400" dirty="0" err="1">
                <a:latin typeface="Times New Roman "/>
              </a:rPr>
              <a:t>vào</a:t>
            </a:r>
            <a:endParaRPr lang="en-US" sz="2400" dirty="0">
              <a:latin typeface="Times New Roman "/>
            </a:endParaRPr>
          </a:p>
          <a:p>
            <a:pPr algn="just"/>
            <a:r>
              <a:rPr lang="en-US" sz="2400" dirty="0" err="1">
                <a:latin typeface="Times New Roman "/>
              </a:rPr>
              <a:t>Chèn</a:t>
            </a:r>
            <a:r>
              <a:rPr lang="en-US" sz="2400" dirty="0">
                <a:latin typeface="Times New Roman "/>
              </a:rPr>
              <a:t> </a:t>
            </a:r>
            <a:r>
              <a:rPr lang="en-US" sz="2400" dirty="0" err="1">
                <a:latin typeface="Times New Roman "/>
              </a:rPr>
              <a:t>thêm</a:t>
            </a:r>
            <a:r>
              <a:rPr lang="en-US" sz="2400" dirty="0">
                <a:latin typeface="Times New Roman "/>
              </a:rPr>
              <a:t> use case hay </a:t>
            </a:r>
            <a:r>
              <a:rPr lang="en-US" sz="2400" dirty="0" err="1">
                <a:latin typeface="Times New Roman "/>
              </a:rPr>
              <a:t>không</a:t>
            </a:r>
            <a:r>
              <a:rPr lang="en-US" sz="2400" dirty="0">
                <a:latin typeface="Times New Roman "/>
              </a:rPr>
              <a:t> </a:t>
            </a:r>
            <a:r>
              <a:rPr lang="en-US" sz="2400" dirty="0" err="1">
                <a:latin typeface="Times New Roman "/>
              </a:rPr>
              <a:t>phụ</a:t>
            </a:r>
            <a:r>
              <a:rPr lang="en-US" sz="2400" dirty="0">
                <a:latin typeface="Times New Roman "/>
              </a:rPr>
              <a:t> </a:t>
            </a:r>
            <a:r>
              <a:rPr lang="en-US" sz="2400" dirty="0" err="1">
                <a:latin typeface="Times New Roman "/>
              </a:rPr>
              <a:t>thuộc</a:t>
            </a:r>
            <a:r>
              <a:rPr lang="en-US" sz="2400" dirty="0">
                <a:latin typeface="Times New Roman "/>
              </a:rPr>
              <a:t> </a:t>
            </a:r>
            <a:r>
              <a:rPr lang="en-US" sz="2400" dirty="0" err="1">
                <a:latin typeface="Times New Roman "/>
              </a:rPr>
              <a:t>vào</a:t>
            </a:r>
            <a:r>
              <a:rPr lang="en-US" sz="2400" dirty="0">
                <a:latin typeface="Times New Roman "/>
              </a:rPr>
              <a:t> </a:t>
            </a:r>
            <a:r>
              <a:rPr lang="en-US" sz="2400" dirty="0" err="1">
                <a:latin typeface="Times New Roman "/>
              </a:rPr>
              <a:t>điều</a:t>
            </a:r>
            <a:r>
              <a:rPr lang="en-US" sz="2400" dirty="0">
                <a:latin typeface="Times New Roman "/>
              </a:rPr>
              <a:t> </a:t>
            </a:r>
            <a:r>
              <a:rPr lang="en-US" sz="2400" dirty="0" err="1">
                <a:latin typeface="Times New Roman "/>
              </a:rPr>
              <a:t>kiện</a:t>
            </a:r>
            <a:r>
              <a:rPr lang="en-US" sz="2400" dirty="0">
                <a:latin typeface="Times New Roman "/>
              </a:rPr>
              <a:t> </a:t>
            </a:r>
            <a:r>
              <a:rPr lang="en-US" sz="2400" dirty="0" err="1">
                <a:latin typeface="Times New Roman "/>
              </a:rPr>
              <a:t>rẽ</a:t>
            </a:r>
            <a:r>
              <a:rPr lang="en-US" sz="2400" dirty="0">
                <a:latin typeface="Times New Roman "/>
              </a:rPr>
              <a:t> </a:t>
            </a:r>
            <a:r>
              <a:rPr lang="en-US" sz="2400" dirty="0" err="1">
                <a:latin typeface="Times New Roman "/>
              </a:rPr>
              <a:t>nhánh</a:t>
            </a:r>
            <a:r>
              <a:rPr lang="en-US" sz="2400" dirty="0">
                <a:latin typeface="Times New Roman "/>
              </a:rPr>
              <a:t> </a:t>
            </a:r>
            <a:r>
              <a:rPr lang="en-US" sz="2400" dirty="0" err="1">
                <a:latin typeface="Times New Roman "/>
              </a:rPr>
              <a:t>hoặc</a:t>
            </a:r>
            <a:r>
              <a:rPr lang="en-US" sz="2400" dirty="0">
                <a:latin typeface="Times New Roman "/>
              </a:rPr>
              <a:t> </a:t>
            </a:r>
            <a:r>
              <a:rPr lang="en-US" sz="2400" dirty="0" err="1">
                <a:latin typeface="Times New Roman "/>
              </a:rPr>
              <a:t>tương</a:t>
            </a:r>
            <a:r>
              <a:rPr lang="en-US" sz="2400" dirty="0">
                <a:latin typeface="Times New Roman "/>
              </a:rPr>
              <a:t> </a:t>
            </a:r>
            <a:r>
              <a:rPr lang="en-US" sz="2400" dirty="0" err="1">
                <a:latin typeface="Times New Roman "/>
              </a:rPr>
              <a:t>tác</a:t>
            </a:r>
            <a:r>
              <a:rPr lang="en-US" sz="2400" dirty="0">
                <a:latin typeface="Times New Roman "/>
              </a:rPr>
              <a:t> </a:t>
            </a:r>
            <a:r>
              <a:rPr lang="en-US" sz="2400" dirty="0" err="1">
                <a:latin typeface="Times New Roman "/>
              </a:rPr>
              <a:t>từ</a:t>
            </a:r>
            <a:r>
              <a:rPr lang="en-US" sz="2400" dirty="0">
                <a:latin typeface="Times New Roman "/>
              </a:rPr>
              <a:t> actor.</a:t>
            </a:r>
          </a:p>
          <a:p>
            <a:pPr algn="just"/>
            <a:r>
              <a:rPr lang="en-US" sz="2400" dirty="0" err="1">
                <a:latin typeface="Times New Roman "/>
              </a:rPr>
              <a:t>Tại</a:t>
            </a:r>
            <a:r>
              <a:rPr lang="en-US" sz="2400" dirty="0">
                <a:latin typeface="Times New Roman "/>
              </a:rPr>
              <a:t> </a:t>
            </a:r>
            <a:r>
              <a:rPr lang="en-US" sz="2400" dirty="0" err="1">
                <a:latin typeface="Times New Roman "/>
              </a:rPr>
              <a:t>điểm</a:t>
            </a:r>
            <a:r>
              <a:rPr lang="en-US" sz="2400" dirty="0">
                <a:latin typeface="Times New Roman "/>
              </a:rPr>
              <a:t> </a:t>
            </a:r>
            <a:r>
              <a:rPr lang="en-US" sz="2400" dirty="0" err="1">
                <a:latin typeface="Times New Roman "/>
              </a:rPr>
              <a:t>mở</a:t>
            </a:r>
            <a:r>
              <a:rPr lang="en-US" sz="2400" dirty="0">
                <a:latin typeface="Times New Roman "/>
              </a:rPr>
              <a:t> </a:t>
            </a:r>
            <a:r>
              <a:rPr lang="en-US" sz="2400" dirty="0" err="1">
                <a:latin typeface="Times New Roman "/>
              </a:rPr>
              <a:t>rộng</a:t>
            </a:r>
            <a:r>
              <a:rPr lang="en-US" sz="2400" dirty="0">
                <a:latin typeface="Times New Roman "/>
              </a:rPr>
              <a:t>, </a:t>
            </a:r>
            <a:r>
              <a:rPr lang="en-US" sz="2400" dirty="0" err="1">
                <a:latin typeface="Times New Roman "/>
              </a:rPr>
              <a:t>nếu</a:t>
            </a:r>
            <a:r>
              <a:rPr lang="en-US" sz="2400" dirty="0">
                <a:latin typeface="Times New Roman "/>
              </a:rPr>
              <a:t> </a:t>
            </a:r>
            <a:r>
              <a:rPr lang="en-US" sz="2400" dirty="0" err="1">
                <a:latin typeface="Times New Roman "/>
              </a:rPr>
              <a:t>được</a:t>
            </a:r>
            <a:r>
              <a:rPr lang="en-US" sz="2400" dirty="0">
                <a:latin typeface="Times New Roman "/>
              </a:rPr>
              <a:t> </a:t>
            </a:r>
            <a:r>
              <a:rPr lang="en-US" sz="2400" dirty="0" err="1">
                <a:latin typeface="Times New Roman "/>
              </a:rPr>
              <a:t>mở</a:t>
            </a:r>
            <a:r>
              <a:rPr lang="en-US" sz="2400" dirty="0">
                <a:latin typeface="Times New Roman "/>
              </a:rPr>
              <a:t> </a:t>
            </a:r>
            <a:r>
              <a:rPr lang="en-US" sz="2400" dirty="0" err="1">
                <a:latin typeface="Times New Roman "/>
              </a:rPr>
              <a:t>rộng</a:t>
            </a:r>
            <a:r>
              <a:rPr lang="en-US" sz="2400" dirty="0">
                <a:latin typeface="Times New Roman "/>
              </a:rPr>
              <a:t> </a:t>
            </a:r>
            <a:r>
              <a:rPr lang="en-US" sz="2400" dirty="0" err="1">
                <a:latin typeface="Times New Roman "/>
              </a:rPr>
              <a:t>thì</a:t>
            </a:r>
            <a:r>
              <a:rPr lang="en-US" sz="2400" dirty="0">
                <a:latin typeface="Times New Roman "/>
              </a:rPr>
              <a:t> </a:t>
            </a:r>
            <a:r>
              <a:rPr lang="en-US" sz="2400" dirty="0" err="1">
                <a:latin typeface="Times New Roman "/>
              </a:rPr>
              <a:t>diễn</a:t>
            </a:r>
            <a:r>
              <a:rPr lang="en-US" sz="2400" dirty="0">
                <a:latin typeface="Times New Roman "/>
              </a:rPr>
              <a:t> </a:t>
            </a:r>
            <a:r>
              <a:rPr lang="en-US" sz="2400" dirty="0" err="1">
                <a:latin typeface="Times New Roman "/>
              </a:rPr>
              <a:t>tiến</a:t>
            </a:r>
            <a:r>
              <a:rPr lang="en-US" sz="2400" dirty="0">
                <a:latin typeface="Times New Roman "/>
              </a:rPr>
              <a:t> </a:t>
            </a:r>
            <a:r>
              <a:rPr lang="en-US" sz="2400" dirty="0" err="1">
                <a:latin typeface="Times New Roman "/>
              </a:rPr>
              <a:t>của</a:t>
            </a:r>
            <a:r>
              <a:rPr lang="en-US" sz="2400" dirty="0">
                <a:latin typeface="Times New Roman "/>
              </a:rPr>
              <a:t> use case </a:t>
            </a:r>
            <a:r>
              <a:rPr lang="en-US" sz="2400" dirty="0" err="1">
                <a:latin typeface="Times New Roman "/>
              </a:rPr>
              <a:t>nguồn</a:t>
            </a:r>
            <a:r>
              <a:rPr lang="en-US" sz="2400" dirty="0">
                <a:latin typeface="Times New Roman "/>
              </a:rPr>
              <a:t> </a:t>
            </a:r>
            <a:r>
              <a:rPr lang="en-US" sz="2400" dirty="0" err="1">
                <a:latin typeface="Times New Roman "/>
              </a:rPr>
              <a:t>tạm</a:t>
            </a:r>
            <a:r>
              <a:rPr lang="en-US" sz="2400" dirty="0">
                <a:latin typeface="Times New Roman "/>
              </a:rPr>
              <a:t> </a:t>
            </a:r>
            <a:r>
              <a:rPr lang="en-US" sz="2400" dirty="0" err="1">
                <a:latin typeface="Times New Roman "/>
              </a:rPr>
              <a:t>thời</a:t>
            </a:r>
            <a:r>
              <a:rPr lang="en-US" sz="2400" dirty="0">
                <a:latin typeface="Times New Roman "/>
              </a:rPr>
              <a:t> </a:t>
            </a:r>
            <a:r>
              <a:rPr lang="en-US" sz="2400" dirty="0" err="1">
                <a:latin typeface="Times New Roman "/>
              </a:rPr>
              <a:t>dừng</a:t>
            </a:r>
            <a:r>
              <a:rPr lang="en-US" sz="2400" dirty="0">
                <a:latin typeface="Times New Roman "/>
              </a:rPr>
              <a:t> </a:t>
            </a:r>
            <a:r>
              <a:rPr lang="en-US" sz="2400" dirty="0" err="1">
                <a:latin typeface="Times New Roman "/>
              </a:rPr>
              <a:t>lại</a:t>
            </a:r>
            <a:r>
              <a:rPr lang="en-US" sz="2400" dirty="0">
                <a:latin typeface="Times New Roman "/>
              </a:rPr>
              <a:t> </a:t>
            </a:r>
            <a:r>
              <a:rPr lang="en-US" sz="2400" dirty="0" err="1">
                <a:latin typeface="Times New Roman "/>
              </a:rPr>
              <a:t>để</a:t>
            </a:r>
            <a:r>
              <a:rPr lang="en-US" sz="2400" dirty="0">
                <a:latin typeface="Times New Roman "/>
              </a:rPr>
              <a:t> </a:t>
            </a:r>
            <a:r>
              <a:rPr lang="en-US" sz="2400" dirty="0" err="1">
                <a:latin typeface="Times New Roman "/>
              </a:rPr>
              <a:t>chuyển</a:t>
            </a:r>
            <a:r>
              <a:rPr lang="en-US" sz="2400" dirty="0">
                <a:latin typeface="Times New Roman "/>
              </a:rPr>
              <a:t> sang </a:t>
            </a:r>
            <a:r>
              <a:rPr lang="en-US" sz="2400" dirty="0" err="1">
                <a:latin typeface="Times New Roman "/>
              </a:rPr>
              <a:t>diễn</a:t>
            </a:r>
            <a:r>
              <a:rPr lang="en-US" sz="2400" dirty="0">
                <a:latin typeface="Times New Roman "/>
              </a:rPr>
              <a:t> </a:t>
            </a:r>
            <a:r>
              <a:rPr lang="en-US" sz="2400" dirty="0" err="1">
                <a:latin typeface="Times New Roman "/>
              </a:rPr>
              <a:t>tiến</a:t>
            </a:r>
            <a:r>
              <a:rPr lang="en-US" sz="2400" dirty="0">
                <a:latin typeface="Times New Roman "/>
              </a:rPr>
              <a:t> </a:t>
            </a:r>
            <a:r>
              <a:rPr lang="en-US" sz="2400" dirty="0" err="1">
                <a:latin typeface="Times New Roman "/>
              </a:rPr>
              <a:t>của</a:t>
            </a:r>
            <a:r>
              <a:rPr lang="en-US" sz="2400" dirty="0">
                <a:latin typeface="Times New Roman "/>
              </a:rPr>
              <a:t> use case </a:t>
            </a:r>
            <a:r>
              <a:rPr lang="en-US" sz="2400" dirty="0" err="1">
                <a:latin typeface="Times New Roman "/>
              </a:rPr>
              <a:t>đích</a:t>
            </a:r>
            <a:endParaRPr lang="en-US" sz="2400" dirty="0">
              <a:latin typeface="Times New Roman "/>
            </a:endParaRPr>
          </a:p>
          <a:p>
            <a:pPr algn="just"/>
            <a:r>
              <a:rPr lang="en-US" sz="2400" dirty="0" err="1">
                <a:latin typeface="Times New Roman "/>
              </a:rPr>
              <a:t>Khi</a:t>
            </a:r>
            <a:r>
              <a:rPr lang="en-US" sz="2400" dirty="0">
                <a:latin typeface="Times New Roman "/>
              </a:rPr>
              <a:t> </a:t>
            </a:r>
            <a:r>
              <a:rPr lang="en-US" sz="2400" dirty="0" err="1">
                <a:latin typeface="Times New Roman "/>
              </a:rPr>
              <a:t>kết</a:t>
            </a:r>
            <a:r>
              <a:rPr lang="en-US" sz="2400" dirty="0">
                <a:latin typeface="Times New Roman "/>
              </a:rPr>
              <a:t> </a:t>
            </a:r>
            <a:r>
              <a:rPr lang="en-US" sz="2400" dirty="0" err="1">
                <a:latin typeface="Times New Roman "/>
              </a:rPr>
              <a:t>thúc</a:t>
            </a:r>
            <a:r>
              <a:rPr lang="en-US" sz="2400" dirty="0">
                <a:latin typeface="Times New Roman "/>
              </a:rPr>
              <a:t> use case </a:t>
            </a:r>
            <a:r>
              <a:rPr lang="en-US" sz="2400" dirty="0" err="1">
                <a:latin typeface="Times New Roman "/>
              </a:rPr>
              <a:t>đích</a:t>
            </a:r>
            <a:r>
              <a:rPr lang="en-US" sz="2400" dirty="0">
                <a:latin typeface="Times New Roman "/>
              </a:rPr>
              <a:t>, </a:t>
            </a:r>
            <a:r>
              <a:rPr lang="en-US" sz="2400" dirty="0" err="1">
                <a:latin typeface="Times New Roman "/>
              </a:rPr>
              <a:t>diễn</a:t>
            </a:r>
            <a:r>
              <a:rPr lang="en-US" sz="2400" dirty="0">
                <a:latin typeface="Times New Roman "/>
              </a:rPr>
              <a:t> </a:t>
            </a:r>
            <a:r>
              <a:rPr lang="en-US" sz="2400" dirty="0" err="1">
                <a:latin typeface="Times New Roman "/>
              </a:rPr>
              <a:t>tiến</a:t>
            </a:r>
            <a:r>
              <a:rPr lang="en-US" sz="2400" dirty="0">
                <a:latin typeface="Times New Roman "/>
              </a:rPr>
              <a:t> </a:t>
            </a:r>
            <a:r>
              <a:rPr lang="en-US" sz="2400" dirty="0" err="1">
                <a:latin typeface="Times New Roman "/>
              </a:rPr>
              <a:t>của</a:t>
            </a:r>
            <a:r>
              <a:rPr lang="en-US" sz="2400" dirty="0">
                <a:latin typeface="Times New Roman "/>
              </a:rPr>
              <a:t> use case </a:t>
            </a:r>
            <a:r>
              <a:rPr lang="en-US" sz="2400" dirty="0" err="1">
                <a:latin typeface="Times New Roman "/>
              </a:rPr>
              <a:t>nguồn</a:t>
            </a:r>
            <a:r>
              <a:rPr lang="en-US" sz="2400" dirty="0">
                <a:latin typeface="Times New Roman "/>
              </a:rPr>
              <a:t> </a:t>
            </a:r>
            <a:r>
              <a:rPr lang="en-US" sz="2400" dirty="0" err="1">
                <a:latin typeface="Times New Roman "/>
              </a:rPr>
              <a:t>lại</a:t>
            </a:r>
            <a:r>
              <a:rPr lang="en-US" sz="2400" dirty="0">
                <a:latin typeface="Times New Roman "/>
              </a:rPr>
              <a:t> </a:t>
            </a:r>
            <a:r>
              <a:rPr lang="en-US" sz="2400" dirty="0" err="1">
                <a:latin typeface="Times New Roman "/>
              </a:rPr>
              <a:t>tiếp</a:t>
            </a:r>
            <a:r>
              <a:rPr lang="en-US" sz="2400" dirty="0">
                <a:latin typeface="Times New Roman "/>
              </a:rPr>
              <a:t> </a:t>
            </a:r>
            <a:r>
              <a:rPr lang="en-US" sz="2400" dirty="0" err="1">
                <a:latin typeface="Times New Roman "/>
              </a:rPr>
              <a:t>tục</a:t>
            </a:r>
            <a:endParaRPr lang="en-US" sz="2400" dirty="0">
              <a:latin typeface="Times New Roman "/>
            </a:endParaRPr>
          </a:p>
          <a:p>
            <a:pPr algn="just"/>
            <a:r>
              <a:rPr lang="en-US" sz="2400" dirty="0">
                <a:latin typeface="Times New Roman "/>
              </a:rPr>
              <a:t>VD:</a:t>
            </a:r>
          </a:p>
        </p:txBody>
      </p:sp>
      <p:sp>
        <p:nvSpPr>
          <p:cNvPr id="28" name="Footer Placeholder 1">
            <a:extLst>
              <a:ext uri="{FF2B5EF4-FFF2-40B4-BE49-F238E27FC236}">
                <a16:creationId xmlns:a16="http://schemas.microsoft.com/office/drawing/2014/main" id="{85167032-8729-4A1C-89AC-9FE170CF3EB3}"/>
              </a:ext>
            </a:extLst>
          </p:cNvPr>
          <p:cNvSpPr>
            <a:spLocks noGrp="1"/>
          </p:cNvSpPr>
          <p:nvPr>
            <p:ph type="ftr" sz="quarter" idx="11"/>
          </p:nvPr>
        </p:nvSpPr>
        <p:spPr>
          <a:xfrm>
            <a:off x="3124200" y="6248400"/>
            <a:ext cx="2895600" cy="457200"/>
          </a:xfrm>
        </p:spPr>
        <p:txBody>
          <a:bodyPr/>
          <a:lstStyle/>
          <a:p>
            <a:pPr>
              <a:defRPr/>
            </a:pPr>
            <a:r>
              <a:rPr lang="en-US" altLang="en-US"/>
              <a:t>Trần Thị Kim Chi</a:t>
            </a:r>
          </a:p>
        </p:txBody>
      </p:sp>
      <p:sp>
        <p:nvSpPr>
          <p:cNvPr id="29" name="Slide Number Placeholder 2">
            <a:extLst>
              <a:ext uri="{FF2B5EF4-FFF2-40B4-BE49-F238E27FC236}">
                <a16:creationId xmlns:a16="http://schemas.microsoft.com/office/drawing/2014/main" id="{00D02DC5-502F-482C-A36A-F13B9390D72D}"/>
              </a:ext>
            </a:extLst>
          </p:cNvPr>
          <p:cNvSpPr>
            <a:spLocks noGrp="1"/>
          </p:cNvSpPr>
          <p:nvPr>
            <p:ph type="sldNum" sz="quarter" idx="12"/>
          </p:nvPr>
        </p:nvSpPr>
        <p:spPr>
          <a:xfrm>
            <a:off x="6553200" y="6248400"/>
            <a:ext cx="1905000" cy="457200"/>
          </a:xfrm>
        </p:spPr>
        <p:txBody>
          <a:bodyPr/>
          <a:lstStyle/>
          <a:p>
            <a:pPr>
              <a:defRPr/>
            </a:pPr>
            <a:fld id="{D5CCD2EA-0E2F-4021-8273-D95CF16B383E}" type="slidenum">
              <a:rPr lang="en-US" altLang="en-US" smtClean="0"/>
              <a:pPr>
                <a:defRPr/>
              </a:pPr>
              <a:t>106</a:t>
            </a:fld>
            <a:endParaRPr lang="en-US" altLang="en-US"/>
          </a:p>
        </p:txBody>
      </p:sp>
      <p:pic>
        <p:nvPicPr>
          <p:cNvPr id="10" name="Picture 2">
            <a:extLst>
              <a:ext uri="{FF2B5EF4-FFF2-40B4-BE49-F238E27FC236}">
                <a16:creationId xmlns:a16="http://schemas.microsoft.com/office/drawing/2014/main" id="{C1093AEB-79AA-4947-9AAA-75CE44A21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9027" y="4773498"/>
            <a:ext cx="3505200" cy="91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a:extLst>
              <a:ext uri="{FF2B5EF4-FFF2-40B4-BE49-F238E27FC236}">
                <a16:creationId xmlns:a16="http://schemas.microsoft.com/office/drawing/2014/main" id="{DDBFDCD7-DCC2-462B-90A0-CCF91EE2939A}"/>
              </a:ext>
            </a:extLst>
          </p:cNvPr>
          <p:cNvSpPr/>
          <p:nvPr/>
        </p:nvSpPr>
        <p:spPr>
          <a:xfrm>
            <a:off x="1771650" y="4900613"/>
            <a:ext cx="1914525" cy="8905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Nguồn</a:t>
            </a:r>
            <a:endParaRPr lang="en-US" dirty="0"/>
          </a:p>
        </p:txBody>
      </p:sp>
      <p:sp>
        <p:nvSpPr>
          <p:cNvPr id="12" name="Oval 11">
            <a:extLst>
              <a:ext uri="{FF2B5EF4-FFF2-40B4-BE49-F238E27FC236}">
                <a16:creationId xmlns:a16="http://schemas.microsoft.com/office/drawing/2014/main" id="{5668E8E5-DF99-4FF6-A221-D112A69BBA55}"/>
              </a:ext>
            </a:extLst>
          </p:cNvPr>
          <p:cNvSpPr/>
          <p:nvPr/>
        </p:nvSpPr>
        <p:spPr>
          <a:xfrm>
            <a:off x="5591175" y="4860925"/>
            <a:ext cx="1914525" cy="8905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Đích</a:t>
            </a:r>
            <a:endParaRPr lang="en-US" dirty="0"/>
          </a:p>
        </p:txBody>
      </p:sp>
      <p:cxnSp>
        <p:nvCxnSpPr>
          <p:cNvPr id="8" name="Straight Arrow Connector 7">
            <a:extLst>
              <a:ext uri="{FF2B5EF4-FFF2-40B4-BE49-F238E27FC236}">
                <a16:creationId xmlns:a16="http://schemas.microsoft.com/office/drawing/2014/main" id="{E83DFA20-3CA1-4A06-BE8F-050960C1659B}"/>
              </a:ext>
            </a:extLst>
          </p:cNvPr>
          <p:cNvCxnSpPr>
            <a:stCxn id="12" idx="2"/>
            <a:endCxn id="2" idx="6"/>
          </p:cNvCxnSpPr>
          <p:nvPr/>
        </p:nvCxnSpPr>
        <p:spPr>
          <a:xfrm flipH="1">
            <a:off x="3686175" y="5306219"/>
            <a:ext cx="1905000" cy="39688"/>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32E9BB7-F726-49DB-9B4F-1567C94CD4FA}"/>
              </a:ext>
            </a:extLst>
          </p:cNvPr>
          <p:cNvSpPr txBox="1"/>
          <p:nvPr/>
        </p:nvSpPr>
        <p:spPr>
          <a:xfrm>
            <a:off x="3986213" y="5254625"/>
            <a:ext cx="1297150" cy="369332"/>
          </a:xfrm>
          <a:prstGeom prst="rect">
            <a:avLst/>
          </a:prstGeom>
          <a:noFill/>
        </p:spPr>
        <p:txBody>
          <a:bodyPr wrap="none" rtlCol="0">
            <a:spAutoFit/>
          </a:bodyPr>
          <a:lstStyle/>
          <a:p>
            <a:r>
              <a:rPr lang="en-US" dirty="0"/>
              <a:t>&lt;&lt;extend&gt;&gt;</a:t>
            </a:r>
          </a:p>
        </p:txBody>
      </p:sp>
    </p:spTree>
    <p:extLst>
      <p:ext uri="{BB962C8B-B14F-4D97-AF65-F5344CB8AC3E}">
        <p14:creationId xmlns:p14="http://schemas.microsoft.com/office/powerpoint/2010/main" val="252247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8750" y="170027"/>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0070C0"/>
                </a:solidFill>
              </a:rPr>
              <a:t>QUAN HỆ MỞ RỘNG - EXTEND</a:t>
            </a:r>
          </a:p>
        </p:txBody>
      </p:sp>
      <p:sp>
        <p:nvSpPr>
          <p:cNvPr id="28" name="Footer Placeholder 1">
            <a:extLst>
              <a:ext uri="{FF2B5EF4-FFF2-40B4-BE49-F238E27FC236}">
                <a16:creationId xmlns:a16="http://schemas.microsoft.com/office/drawing/2014/main" id="{85167032-8729-4A1C-89AC-9FE170CF3EB3}"/>
              </a:ext>
            </a:extLst>
          </p:cNvPr>
          <p:cNvSpPr>
            <a:spLocks noGrp="1"/>
          </p:cNvSpPr>
          <p:nvPr>
            <p:ph type="ftr" sz="quarter" idx="11"/>
          </p:nvPr>
        </p:nvSpPr>
        <p:spPr>
          <a:xfrm>
            <a:off x="3124200" y="6248400"/>
            <a:ext cx="2895600" cy="457200"/>
          </a:xfrm>
        </p:spPr>
        <p:txBody>
          <a:bodyPr/>
          <a:lstStyle/>
          <a:p>
            <a:pPr>
              <a:defRPr/>
            </a:pPr>
            <a:r>
              <a:rPr lang="en-US" altLang="en-US"/>
              <a:t>Trần Thị Kim Chi</a:t>
            </a:r>
          </a:p>
        </p:txBody>
      </p:sp>
      <p:sp>
        <p:nvSpPr>
          <p:cNvPr id="29" name="Slide Number Placeholder 2">
            <a:extLst>
              <a:ext uri="{FF2B5EF4-FFF2-40B4-BE49-F238E27FC236}">
                <a16:creationId xmlns:a16="http://schemas.microsoft.com/office/drawing/2014/main" id="{00D02DC5-502F-482C-A36A-F13B9390D72D}"/>
              </a:ext>
            </a:extLst>
          </p:cNvPr>
          <p:cNvSpPr>
            <a:spLocks noGrp="1"/>
          </p:cNvSpPr>
          <p:nvPr>
            <p:ph type="sldNum" sz="quarter" idx="12"/>
          </p:nvPr>
        </p:nvSpPr>
        <p:spPr>
          <a:xfrm>
            <a:off x="6553200" y="6248400"/>
            <a:ext cx="1905000" cy="457200"/>
          </a:xfrm>
        </p:spPr>
        <p:txBody>
          <a:bodyPr/>
          <a:lstStyle/>
          <a:p>
            <a:pPr>
              <a:defRPr/>
            </a:pPr>
            <a:fld id="{D5CCD2EA-0E2F-4021-8273-D95CF16B383E}" type="slidenum">
              <a:rPr lang="en-US" altLang="en-US" smtClean="0"/>
              <a:pPr>
                <a:defRPr/>
              </a:pPr>
              <a:t>107</a:t>
            </a:fld>
            <a:endParaRPr lang="en-US" altLang="en-US"/>
          </a:p>
        </p:txBody>
      </p:sp>
      <p:sp>
        <p:nvSpPr>
          <p:cNvPr id="13" name="Content Placeholder 2">
            <a:extLst>
              <a:ext uri="{FF2B5EF4-FFF2-40B4-BE49-F238E27FC236}">
                <a16:creationId xmlns:a16="http://schemas.microsoft.com/office/drawing/2014/main" id="{A831DAC2-DE43-4094-A88F-D6C369B4745F}"/>
              </a:ext>
            </a:extLst>
          </p:cNvPr>
          <p:cNvSpPr txBox="1">
            <a:spLocks/>
          </p:cNvSpPr>
          <p:nvPr/>
        </p:nvSpPr>
        <p:spPr>
          <a:xfrm>
            <a:off x="762000" y="1414609"/>
            <a:ext cx="10515600"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a:latin typeface="Times New Roman "/>
              </a:rPr>
              <a:t>Ví dụ: sau khi </a:t>
            </a:r>
            <a:r>
              <a:rPr lang="en-GB" b="1">
                <a:latin typeface="Times New Roman "/>
              </a:rPr>
              <a:t>Đăng ký học phần </a:t>
            </a:r>
            <a:r>
              <a:rPr lang="en-GB">
                <a:latin typeface="Times New Roman "/>
              </a:rPr>
              <a:t>thì sinh viên có thể </a:t>
            </a:r>
            <a:r>
              <a:rPr lang="en-GB" b="1">
                <a:latin typeface="Times New Roman "/>
              </a:rPr>
              <a:t>Xem lịch học</a:t>
            </a:r>
            <a:r>
              <a:rPr lang="en-GB">
                <a:latin typeface="Times New Roman "/>
              </a:rPr>
              <a:t> (</a:t>
            </a:r>
            <a:r>
              <a:rPr lang="en-GB" i="1">
                <a:latin typeface="Times New Roman "/>
              </a:rPr>
              <a:t>hành vi </a:t>
            </a:r>
            <a:r>
              <a:rPr lang="en-GB" b="1" i="1">
                <a:latin typeface="Times New Roman "/>
              </a:rPr>
              <a:t>Xem lịch học </a:t>
            </a:r>
            <a:r>
              <a:rPr lang="en-GB" i="1">
                <a:latin typeface="Times New Roman "/>
              </a:rPr>
              <a:t>là tùy chọn</a:t>
            </a:r>
            <a:r>
              <a:rPr lang="en-GB">
                <a:latin typeface="Times New Roman "/>
              </a:rPr>
              <a:t>)</a:t>
            </a:r>
            <a:endParaRPr lang="en-GB" dirty="0">
              <a:latin typeface="Times New Roman "/>
            </a:endParaRPr>
          </a:p>
        </p:txBody>
      </p:sp>
      <p:pic>
        <p:nvPicPr>
          <p:cNvPr id="14" name="Picture 13">
            <a:extLst>
              <a:ext uri="{FF2B5EF4-FFF2-40B4-BE49-F238E27FC236}">
                <a16:creationId xmlns:a16="http://schemas.microsoft.com/office/drawing/2014/main" id="{89174729-A21B-4772-AB01-121F3EC5B432}"/>
              </a:ext>
            </a:extLst>
          </p:cNvPr>
          <p:cNvPicPr>
            <a:picLocks noChangeAspect="1"/>
          </p:cNvPicPr>
          <p:nvPr/>
        </p:nvPicPr>
        <p:blipFill>
          <a:blip r:embed="rId4"/>
          <a:stretch>
            <a:fillRect/>
          </a:stretch>
        </p:blipFill>
        <p:spPr>
          <a:xfrm>
            <a:off x="3125591" y="2779385"/>
            <a:ext cx="5788417" cy="2334039"/>
          </a:xfrm>
          <a:prstGeom prst="rect">
            <a:avLst/>
          </a:prstGeom>
        </p:spPr>
      </p:pic>
      <p:grpSp>
        <p:nvGrpSpPr>
          <p:cNvPr id="15" name="Group 14">
            <a:extLst>
              <a:ext uri="{FF2B5EF4-FFF2-40B4-BE49-F238E27FC236}">
                <a16:creationId xmlns:a16="http://schemas.microsoft.com/office/drawing/2014/main" id="{3048A450-E3DD-4F9E-A2E9-EB4796DA0639}"/>
              </a:ext>
            </a:extLst>
          </p:cNvPr>
          <p:cNvGrpSpPr/>
          <p:nvPr/>
        </p:nvGrpSpPr>
        <p:grpSpPr>
          <a:xfrm>
            <a:off x="1283628" y="2397967"/>
            <a:ext cx="2059233" cy="2014912"/>
            <a:chOff x="829741" y="2837205"/>
            <a:chExt cx="2059233" cy="2014912"/>
          </a:xfrm>
        </p:grpSpPr>
        <p:grpSp>
          <p:nvGrpSpPr>
            <p:cNvPr id="16" name="Group 15">
              <a:extLst>
                <a:ext uri="{FF2B5EF4-FFF2-40B4-BE49-F238E27FC236}">
                  <a16:creationId xmlns:a16="http://schemas.microsoft.com/office/drawing/2014/main" id="{2B7D5A04-E0AF-41C6-88CD-35FD355662DE}"/>
                </a:ext>
              </a:extLst>
            </p:cNvPr>
            <p:cNvGrpSpPr/>
            <p:nvPr/>
          </p:nvGrpSpPr>
          <p:grpSpPr>
            <a:xfrm>
              <a:off x="829741" y="2837205"/>
              <a:ext cx="2059233" cy="1723893"/>
              <a:chOff x="829741" y="2837205"/>
              <a:chExt cx="2059233" cy="1723893"/>
            </a:xfrm>
          </p:grpSpPr>
          <p:pic>
            <p:nvPicPr>
              <p:cNvPr id="18" name="Picture 17" descr="Screen Clipping">
                <a:extLst>
                  <a:ext uri="{FF2B5EF4-FFF2-40B4-BE49-F238E27FC236}">
                    <a16:creationId xmlns:a16="http://schemas.microsoft.com/office/drawing/2014/main" id="{12D60AFF-7DD5-48C7-8CC2-FF751FB50A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741" y="2837205"/>
                <a:ext cx="993956" cy="1723893"/>
              </a:xfrm>
              <a:prstGeom prst="rect">
                <a:avLst/>
              </a:prstGeom>
            </p:spPr>
          </p:pic>
          <p:cxnSp>
            <p:nvCxnSpPr>
              <p:cNvPr id="19" name="Straight Connector 18">
                <a:extLst>
                  <a:ext uri="{FF2B5EF4-FFF2-40B4-BE49-F238E27FC236}">
                    <a16:creationId xmlns:a16="http://schemas.microsoft.com/office/drawing/2014/main" id="{C8E68880-6D5D-4AA0-A9E7-9EE3222FCEA8}"/>
                  </a:ext>
                </a:extLst>
              </p:cNvPr>
              <p:cNvCxnSpPr/>
              <p:nvPr/>
            </p:nvCxnSpPr>
            <p:spPr>
              <a:xfrm>
                <a:off x="1470992" y="3699151"/>
                <a:ext cx="1417982" cy="150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3259E4ED-6E92-4754-8E3E-BBBE56DFB64A}"/>
                </a:ext>
              </a:extLst>
            </p:cNvPr>
            <p:cNvSpPr txBox="1"/>
            <p:nvPr/>
          </p:nvSpPr>
          <p:spPr>
            <a:xfrm>
              <a:off x="829741" y="4482785"/>
              <a:ext cx="1736242" cy="369332"/>
            </a:xfrm>
            <a:prstGeom prst="rect">
              <a:avLst/>
            </a:prstGeom>
            <a:noFill/>
          </p:spPr>
          <p:txBody>
            <a:bodyPr wrap="square" rtlCol="0">
              <a:spAutoFit/>
            </a:bodyPr>
            <a:lstStyle/>
            <a:p>
              <a:r>
                <a:rPr lang="en-GB" dirty="0" err="1">
                  <a:latin typeface="Times New Roman "/>
                </a:rPr>
                <a:t>Sinhvien</a:t>
              </a:r>
              <a:endParaRPr lang="en-GB" dirty="0">
                <a:latin typeface="Times New Roman "/>
              </a:endParaRPr>
            </a:p>
          </p:txBody>
        </p:sp>
      </p:grpSp>
    </p:spTree>
    <p:extLst>
      <p:ext uri="{BB962C8B-B14F-4D97-AF65-F5344CB8AC3E}">
        <p14:creationId xmlns:p14="http://schemas.microsoft.com/office/powerpoint/2010/main" val="15694041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5624" y="-4002"/>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C00000"/>
                </a:solidFill>
              </a:rPr>
              <a:t>QUAN HỆ TỔNG QUÁT HÓA </a:t>
            </a:r>
            <a:r>
              <a:rPr lang="en-US" sz="3200" b="1" dirty="0">
                <a:solidFill>
                  <a:srgbClr val="C00000"/>
                </a:solidFill>
              </a:rPr>
              <a:t>(GENERALIZATION)</a:t>
            </a:r>
            <a:endParaRPr lang="en-US" altLang="en-US" sz="4000" b="1" dirty="0">
              <a:solidFill>
                <a:srgbClr val="C00000"/>
              </a:solidFill>
            </a:endParaRPr>
          </a:p>
        </p:txBody>
      </p:sp>
      <p:sp>
        <p:nvSpPr>
          <p:cNvPr id="28" name="Footer Placeholder 1">
            <a:extLst>
              <a:ext uri="{FF2B5EF4-FFF2-40B4-BE49-F238E27FC236}">
                <a16:creationId xmlns:a16="http://schemas.microsoft.com/office/drawing/2014/main" id="{85167032-8729-4A1C-89AC-9FE170CF3EB3}"/>
              </a:ext>
            </a:extLst>
          </p:cNvPr>
          <p:cNvSpPr>
            <a:spLocks noGrp="1"/>
          </p:cNvSpPr>
          <p:nvPr>
            <p:ph type="ftr" sz="quarter" idx="11"/>
          </p:nvPr>
        </p:nvSpPr>
        <p:spPr>
          <a:xfrm>
            <a:off x="3124200" y="6248400"/>
            <a:ext cx="2895600" cy="457200"/>
          </a:xfrm>
        </p:spPr>
        <p:txBody>
          <a:bodyPr/>
          <a:lstStyle/>
          <a:p>
            <a:pPr>
              <a:defRPr/>
            </a:pPr>
            <a:r>
              <a:rPr lang="en-US" altLang="en-US"/>
              <a:t>Trần Thị Kim Chi</a:t>
            </a:r>
          </a:p>
        </p:txBody>
      </p:sp>
      <p:sp>
        <p:nvSpPr>
          <p:cNvPr id="29" name="Slide Number Placeholder 2">
            <a:extLst>
              <a:ext uri="{FF2B5EF4-FFF2-40B4-BE49-F238E27FC236}">
                <a16:creationId xmlns:a16="http://schemas.microsoft.com/office/drawing/2014/main" id="{00D02DC5-502F-482C-A36A-F13B9390D72D}"/>
              </a:ext>
            </a:extLst>
          </p:cNvPr>
          <p:cNvSpPr>
            <a:spLocks noGrp="1"/>
          </p:cNvSpPr>
          <p:nvPr>
            <p:ph type="sldNum" sz="quarter" idx="12"/>
          </p:nvPr>
        </p:nvSpPr>
        <p:spPr>
          <a:xfrm>
            <a:off x="6553200" y="6248400"/>
            <a:ext cx="1905000" cy="457200"/>
          </a:xfrm>
        </p:spPr>
        <p:txBody>
          <a:bodyPr/>
          <a:lstStyle/>
          <a:p>
            <a:pPr>
              <a:defRPr/>
            </a:pPr>
            <a:fld id="{D5CCD2EA-0E2F-4021-8273-D95CF16B383E}" type="slidenum">
              <a:rPr lang="en-US" altLang="en-US" smtClean="0"/>
              <a:pPr>
                <a:defRPr/>
              </a:pPr>
              <a:t>108</a:t>
            </a:fld>
            <a:endParaRPr lang="en-US" altLang="en-US"/>
          </a:p>
        </p:txBody>
      </p:sp>
      <p:sp>
        <p:nvSpPr>
          <p:cNvPr id="13" name="Rectangle 3">
            <a:extLst>
              <a:ext uri="{FF2B5EF4-FFF2-40B4-BE49-F238E27FC236}">
                <a16:creationId xmlns:a16="http://schemas.microsoft.com/office/drawing/2014/main" id="{0675357A-A101-4D0F-B345-480F011CC988}"/>
              </a:ext>
            </a:extLst>
          </p:cNvPr>
          <p:cNvSpPr txBox="1">
            <a:spLocks noChangeArrowheads="1"/>
          </p:cNvSpPr>
          <p:nvPr/>
        </p:nvSpPr>
        <p:spPr>
          <a:xfrm>
            <a:off x="380999" y="1066800"/>
            <a:ext cx="11377373"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Times New Roman "/>
              </a:rPr>
              <a:t>Đ</a:t>
            </a:r>
            <a:r>
              <a:rPr lang="vi-VN" sz="2400" dirty="0">
                <a:latin typeface="Times New Roman "/>
              </a:rPr>
              <a:t>ược sử dụng để thể hiện quan hệ thừa kế giữa các</a:t>
            </a:r>
            <a:r>
              <a:rPr lang="en-US" sz="2400" dirty="0">
                <a:latin typeface="Times New Roman "/>
              </a:rPr>
              <a:t> Actor </a:t>
            </a:r>
            <a:r>
              <a:rPr lang="en-US" sz="2400" dirty="0" err="1">
                <a:latin typeface="Times New Roman "/>
              </a:rPr>
              <a:t>hoặc</a:t>
            </a:r>
            <a:r>
              <a:rPr lang="en-US" sz="2400" dirty="0">
                <a:latin typeface="Times New Roman "/>
              </a:rPr>
              <a:t> </a:t>
            </a:r>
            <a:r>
              <a:rPr lang="en-US" sz="2400" dirty="0" err="1">
                <a:latin typeface="Times New Roman "/>
              </a:rPr>
              <a:t>giữa</a:t>
            </a:r>
            <a:r>
              <a:rPr lang="en-US" sz="2400" dirty="0">
                <a:latin typeface="Times New Roman "/>
              </a:rPr>
              <a:t> </a:t>
            </a:r>
            <a:r>
              <a:rPr lang="en-US" sz="2400" dirty="0" err="1">
                <a:latin typeface="Times New Roman "/>
              </a:rPr>
              <a:t>các</a:t>
            </a:r>
            <a:r>
              <a:rPr lang="en-US" sz="2400" dirty="0">
                <a:latin typeface="Times New Roman "/>
              </a:rPr>
              <a:t> Use Case </a:t>
            </a:r>
            <a:r>
              <a:rPr lang="en-US" sz="2400" dirty="0" err="1">
                <a:latin typeface="Times New Roman "/>
              </a:rPr>
              <a:t>với</a:t>
            </a:r>
            <a:r>
              <a:rPr lang="en-US" sz="2400" dirty="0">
                <a:latin typeface="Times New Roman "/>
              </a:rPr>
              <a:t> </a:t>
            </a:r>
            <a:r>
              <a:rPr lang="en-US" sz="2400" dirty="0" err="1">
                <a:latin typeface="Times New Roman "/>
              </a:rPr>
              <a:t>nhau</a:t>
            </a:r>
            <a:r>
              <a:rPr lang="en-US" sz="2400" dirty="0">
                <a:latin typeface="Times New Roman "/>
              </a:rPr>
              <a:t>. </a:t>
            </a:r>
            <a:r>
              <a:rPr lang="en-US" altLang="en-US" sz="2400" dirty="0" err="1">
                <a:latin typeface="Times New Roman "/>
              </a:rPr>
              <a:t>Khi</a:t>
            </a:r>
            <a:r>
              <a:rPr lang="en-US" altLang="en-US" sz="2400" dirty="0">
                <a:latin typeface="Times New Roman "/>
              </a:rPr>
              <a:t> </a:t>
            </a:r>
            <a:r>
              <a:rPr lang="en-US" altLang="en-US" sz="2400" dirty="0" err="1">
                <a:latin typeface="Times New Roman "/>
              </a:rPr>
              <a:t>một</a:t>
            </a:r>
            <a:r>
              <a:rPr lang="en-US" altLang="en-US" sz="2400" dirty="0">
                <a:latin typeface="Times New Roman "/>
              </a:rPr>
              <a:t> </a:t>
            </a:r>
            <a:r>
              <a:rPr lang="en-US" altLang="en-US" sz="2400" dirty="0" err="1">
                <a:latin typeface="Times New Roman "/>
              </a:rPr>
              <a:t>số</a:t>
            </a:r>
            <a:r>
              <a:rPr lang="en-US" altLang="en-US" sz="2400" dirty="0">
                <a:latin typeface="Times New Roman "/>
              </a:rPr>
              <a:t> </a:t>
            </a:r>
            <a:r>
              <a:rPr lang="en-US" altLang="en-US" sz="2400" dirty="0" err="1">
                <a:latin typeface="Times New Roman "/>
              </a:rPr>
              <a:t>các</a:t>
            </a:r>
            <a:r>
              <a:rPr lang="en-US" altLang="en-US" sz="2400" dirty="0">
                <a:latin typeface="Times New Roman "/>
              </a:rPr>
              <a:t> Use Case </a:t>
            </a:r>
            <a:r>
              <a:rPr lang="en-US" altLang="en-US" sz="2400" dirty="0" err="1">
                <a:latin typeface="Times New Roman "/>
              </a:rPr>
              <a:t>cùng</a:t>
            </a:r>
            <a:r>
              <a:rPr lang="en-US" altLang="en-US" sz="2400" dirty="0">
                <a:latin typeface="Times New Roman "/>
              </a:rPr>
              <a:t> </a:t>
            </a:r>
            <a:r>
              <a:rPr lang="en-US" altLang="en-US" sz="2400" dirty="0" err="1">
                <a:latin typeface="Times New Roman "/>
              </a:rPr>
              <a:t>xử</a:t>
            </a:r>
            <a:r>
              <a:rPr lang="en-US" altLang="en-US" sz="2400" dirty="0">
                <a:latin typeface="Times New Roman "/>
              </a:rPr>
              <a:t> </a:t>
            </a:r>
            <a:r>
              <a:rPr lang="en-US" altLang="en-US" sz="2400" dirty="0" err="1">
                <a:latin typeface="Times New Roman "/>
              </a:rPr>
              <a:t>lý</a:t>
            </a:r>
            <a:r>
              <a:rPr lang="en-US" altLang="en-US" sz="2400" dirty="0">
                <a:latin typeface="Times New Roman "/>
              </a:rPr>
              <a:t> </a:t>
            </a:r>
            <a:r>
              <a:rPr lang="en-US" altLang="en-US" sz="2400" dirty="0" err="1">
                <a:latin typeface="Times New Roman "/>
              </a:rPr>
              <a:t>các</a:t>
            </a:r>
            <a:r>
              <a:rPr lang="en-US" altLang="en-US" sz="2400" dirty="0">
                <a:latin typeface="Times New Roman "/>
              </a:rPr>
              <a:t> </a:t>
            </a:r>
            <a:r>
              <a:rPr lang="en-US" altLang="en-US" sz="2400" dirty="0" err="1">
                <a:latin typeface="Times New Roman "/>
              </a:rPr>
              <a:t>chức</a:t>
            </a:r>
            <a:r>
              <a:rPr lang="en-US" altLang="en-US" sz="2400" dirty="0">
                <a:latin typeface="Times New Roman "/>
              </a:rPr>
              <a:t> </a:t>
            </a:r>
            <a:r>
              <a:rPr lang="en-US" altLang="en-US" sz="2400" dirty="0" err="1">
                <a:latin typeface="Times New Roman "/>
              </a:rPr>
              <a:t>năng</a:t>
            </a:r>
            <a:r>
              <a:rPr lang="en-US" altLang="en-US" sz="2400" dirty="0">
                <a:latin typeface="Times New Roman "/>
              </a:rPr>
              <a:t> </a:t>
            </a:r>
            <a:r>
              <a:rPr lang="en-US" altLang="en-US" sz="2400" dirty="0" err="1">
                <a:latin typeface="Times New Roman "/>
              </a:rPr>
              <a:t>tương</a:t>
            </a:r>
            <a:r>
              <a:rPr lang="en-US" altLang="en-US" sz="2400" dirty="0">
                <a:latin typeface="Times New Roman "/>
              </a:rPr>
              <a:t> </a:t>
            </a:r>
            <a:r>
              <a:rPr lang="en-US" altLang="en-US" sz="2400" dirty="0" err="1">
                <a:latin typeface="Times New Roman "/>
              </a:rPr>
              <a:t>tự</a:t>
            </a:r>
            <a:r>
              <a:rPr lang="en-US" altLang="en-US" sz="2400" dirty="0">
                <a:latin typeface="Times New Roman "/>
              </a:rPr>
              <a:t> </a:t>
            </a:r>
            <a:r>
              <a:rPr lang="en-US" altLang="en-US" sz="2400" dirty="0" err="1">
                <a:latin typeface="Times New Roman "/>
              </a:rPr>
              <a:t>hoặc</a:t>
            </a:r>
            <a:r>
              <a:rPr lang="en-US" altLang="en-US" sz="2400" dirty="0">
                <a:latin typeface="Times New Roman "/>
              </a:rPr>
              <a:t> </a:t>
            </a:r>
            <a:r>
              <a:rPr lang="en-US" altLang="en-US" sz="2400" dirty="0" err="1">
                <a:latin typeface="Times New Roman "/>
              </a:rPr>
              <a:t>có</a:t>
            </a:r>
            <a:r>
              <a:rPr lang="en-US" altLang="en-US" sz="2400" dirty="0">
                <a:latin typeface="Times New Roman "/>
              </a:rPr>
              <a:t> </a:t>
            </a:r>
            <a:r>
              <a:rPr lang="en-US" altLang="en-US" sz="2400" dirty="0" err="1">
                <a:latin typeface="Times New Roman "/>
              </a:rPr>
              <a:t>thể</a:t>
            </a:r>
            <a:r>
              <a:rPr lang="en-US" altLang="en-US" sz="2400" dirty="0">
                <a:latin typeface="Times New Roman "/>
              </a:rPr>
              <a:t> </a:t>
            </a:r>
            <a:r>
              <a:rPr lang="en-US" altLang="en-US" sz="2400" dirty="0" err="1">
                <a:latin typeface="Times New Roman "/>
              </a:rPr>
              <a:t>liên</a:t>
            </a:r>
            <a:r>
              <a:rPr lang="en-US" altLang="en-US" sz="2400" dirty="0">
                <a:latin typeface="Times New Roman "/>
              </a:rPr>
              <a:t> </a:t>
            </a:r>
            <a:r>
              <a:rPr lang="en-US" altLang="en-US" sz="2400" dirty="0" err="1">
                <a:latin typeface="Times New Roman "/>
              </a:rPr>
              <a:t>quan</a:t>
            </a:r>
            <a:r>
              <a:rPr lang="en-US" altLang="en-US" sz="2400" dirty="0">
                <a:latin typeface="Times New Roman "/>
              </a:rPr>
              <a:t> </a:t>
            </a:r>
            <a:r>
              <a:rPr lang="en-US" altLang="en-US" sz="2400" dirty="0" err="1">
                <a:latin typeface="Times New Roman "/>
              </a:rPr>
              <a:t>đến</a:t>
            </a:r>
            <a:r>
              <a:rPr lang="en-US" altLang="en-US" sz="2400" dirty="0">
                <a:latin typeface="Times New Roman "/>
              </a:rPr>
              <a:t> </a:t>
            </a:r>
            <a:r>
              <a:rPr lang="en-US" altLang="en-US" sz="2400" dirty="0" err="1">
                <a:latin typeface="Times New Roman "/>
              </a:rPr>
              <a:t>nhau</a:t>
            </a:r>
            <a:r>
              <a:rPr lang="en-US" altLang="en-US" sz="2400" dirty="0">
                <a:latin typeface="Times New Roman "/>
              </a:rPr>
              <a:t> </a:t>
            </a:r>
            <a:r>
              <a:rPr lang="en-US" altLang="en-US" sz="2400" dirty="0" err="1">
                <a:latin typeface="Times New Roman "/>
              </a:rPr>
              <a:t>theo</a:t>
            </a:r>
            <a:r>
              <a:rPr lang="en-US" altLang="en-US" sz="2400" dirty="0">
                <a:latin typeface="Times New Roman "/>
              </a:rPr>
              <a:t> </a:t>
            </a:r>
            <a:r>
              <a:rPr lang="en-US" altLang="en-US" sz="2400" dirty="0" err="1">
                <a:latin typeface="Times New Roman "/>
              </a:rPr>
              <a:t>một</a:t>
            </a:r>
            <a:r>
              <a:rPr lang="en-US" altLang="en-US" sz="2400" dirty="0">
                <a:latin typeface="Times New Roman "/>
              </a:rPr>
              <a:t> </a:t>
            </a:r>
            <a:r>
              <a:rPr lang="en-US" altLang="en-US" sz="2400" dirty="0" err="1">
                <a:latin typeface="Times New Roman "/>
              </a:rPr>
              <a:t>phương</a:t>
            </a:r>
            <a:r>
              <a:rPr lang="en-US" altLang="en-US" sz="2400" dirty="0">
                <a:latin typeface="Times New Roman "/>
              </a:rPr>
              <a:t> </a:t>
            </a:r>
            <a:r>
              <a:rPr lang="en-US" altLang="en-US" sz="2400" dirty="0" err="1">
                <a:latin typeface="Times New Roman "/>
              </a:rPr>
              <a:t>thức</a:t>
            </a:r>
            <a:r>
              <a:rPr lang="en-US" altLang="en-US" sz="2400" dirty="0">
                <a:latin typeface="Times New Roman "/>
              </a:rPr>
              <a:t> </a:t>
            </a:r>
            <a:r>
              <a:rPr lang="en-US" altLang="en-US" sz="2400" dirty="0" err="1">
                <a:latin typeface="Times New Roman "/>
              </a:rPr>
              <a:t>nào</a:t>
            </a:r>
            <a:r>
              <a:rPr lang="en-US" altLang="en-US" sz="2400" dirty="0">
                <a:latin typeface="Times New Roman "/>
              </a:rPr>
              <a:t> </a:t>
            </a:r>
            <a:r>
              <a:rPr lang="en-US" altLang="en-US" sz="2400" dirty="0" err="1">
                <a:latin typeface="Times New Roman "/>
              </a:rPr>
              <a:t>đó</a:t>
            </a:r>
            <a:r>
              <a:rPr lang="en-US" altLang="en-US" sz="2400" dirty="0">
                <a:latin typeface="Times New Roman "/>
              </a:rPr>
              <a:t>.</a:t>
            </a:r>
          </a:p>
          <a:p>
            <a:pPr>
              <a:lnSpc>
                <a:spcPct val="100000"/>
              </a:lnSpc>
            </a:pPr>
            <a:r>
              <a:rPr lang="en-US" sz="2400" dirty="0" err="1">
                <a:latin typeface="Times New Roman "/>
              </a:rPr>
              <a:t>Cùng</a:t>
            </a:r>
            <a:r>
              <a:rPr lang="en-US" sz="2400" dirty="0">
                <a:latin typeface="Times New Roman "/>
              </a:rPr>
              <a:t> </a:t>
            </a:r>
            <a:r>
              <a:rPr lang="en-US" sz="2400" dirty="0" err="1">
                <a:latin typeface="Times New Roman "/>
              </a:rPr>
              <a:t>một</a:t>
            </a:r>
            <a:r>
              <a:rPr lang="en-US" sz="2400" dirty="0">
                <a:latin typeface="Times New Roman "/>
              </a:rPr>
              <a:t> Use Case </a:t>
            </a:r>
            <a:r>
              <a:rPr lang="en-US" sz="2400" dirty="0" err="1">
                <a:latin typeface="Times New Roman "/>
              </a:rPr>
              <a:t>lại</a:t>
            </a:r>
            <a:r>
              <a:rPr lang="en-US" sz="2400" dirty="0">
                <a:latin typeface="Times New Roman "/>
              </a:rPr>
              <a:t> </a:t>
            </a:r>
            <a:r>
              <a:rPr lang="en-US" sz="2400" dirty="0" err="1">
                <a:latin typeface="Times New Roman "/>
              </a:rPr>
              <a:t>có</a:t>
            </a:r>
            <a:r>
              <a:rPr lang="en-US" sz="2400" dirty="0">
                <a:latin typeface="Times New Roman "/>
              </a:rPr>
              <a:t> </a:t>
            </a:r>
            <a:r>
              <a:rPr lang="en-US" sz="2400" dirty="0" err="1">
                <a:latin typeface="Times New Roman "/>
              </a:rPr>
              <a:t>nhiều</a:t>
            </a:r>
            <a:r>
              <a:rPr lang="en-US" sz="2400" dirty="0">
                <a:latin typeface="Times New Roman "/>
              </a:rPr>
              <a:t> </a:t>
            </a:r>
            <a:r>
              <a:rPr lang="en-US" sz="2400" dirty="0" err="1">
                <a:latin typeface="Times New Roman "/>
              </a:rPr>
              <a:t>phiên</a:t>
            </a:r>
            <a:r>
              <a:rPr lang="en-US" sz="2400" dirty="0">
                <a:latin typeface="Times New Roman "/>
              </a:rPr>
              <a:t> </a:t>
            </a:r>
            <a:r>
              <a:rPr lang="en-US" sz="2400" dirty="0" err="1">
                <a:latin typeface="Times New Roman "/>
              </a:rPr>
              <a:t>bản</a:t>
            </a:r>
            <a:r>
              <a:rPr lang="en-US" sz="2400" dirty="0">
                <a:latin typeface="Times New Roman "/>
              </a:rPr>
              <a:t> </a:t>
            </a:r>
            <a:r>
              <a:rPr lang="en-US" sz="2400" dirty="0" err="1">
                <a:latin typeface="Times New Roman "/>
              </a:rPr>
              <a:t>khác</a:t>
            </a:r>
            <a:r>
              <a:rPr lang="en-US" sz="2400" dirty="0">
                <a:latin typeface="Times New Roman "/>
              </a:rPr>
              <a:t> </a:t>
            </a:r>
            <a:r>
              <a:rPr lang="en-US" sz="2400" dirty="0" err="1">
                <a:latin typeface="Times New Roman "/>
              </a:rPr>
              <a:t>nhau</a:t>
            </a:r>
            <a:r>
              <a:rPr lang="en-US" sz="2400" dirty="0">
                <a:latin typeface="Times New Roman "/>
              </a:rPr>
              <a:t>, </a:t>
            </a:r>
            <a:r>
              <a:rPr lang="en-US" sz="2400" dirty="0" err="1">
                <a:latin typeface="Times New Roman "/>
              </a:rPr>
              <a:t>các</a:t>
            </a:r>
            <a:r>
              <a:rPr lang="en-US" sz="2400" dirty="0">
                <a:latin typeface="Times New Roman "/>
              </a:rPr>
              <a:t> </a:t>
            </a:r>
            <a:r>
              <a:rPr lang="en-US" sz="2400" dirty="0" err="1">
                <a:latin typeface="Times New Roman "/>
              </a:rPr>
              <a:t>phiên</a:t>
            </a:r>
            <a:r>
              <a:rPr lang="en-US" sz="2400" dirty="0">
                <a:latin typeface="Times New Roman "/>
              </a:rPr>
              <a:t> </a:t>
            </a:r>
            <a:r>
              <a:rPr lang="en-US" sz="2400" dirty="0" err="1">
                <a:latin typeface="Times New Roman "/>
              </a:rPr>
              <a:t>bản</a:t>
            </a:r>
            <a:r>
              <a:rPr lang="en-US" sz="2400" dirty="0">
                <a:latin typeface="Times New Roman "/>
              </a:rPr>
              <a:t> </a:t>
            </a:r>
            <a:r>
              <a:rPr lang="en-US" sz="2400" dirty="0" err="1">
                <a:latin typeface="Times New Roman "/>
              </a:rPr>
              <a:t>này</a:t>
            </a:r>
            <a:r>
              <a:rPr lang="en-US" sz="2400" dirty="0">
                <a:latin typeface="Times New Roman "/>
              </a:rPr>
              <a:t> </a:t>
            </a:r>
            <a:r>
              <a:rPr lang="en-US" sz="2400" dirty="0" err="1">
                <a:latin typeface="Times New Roman "/>
              </a:rPr>
              <a:t>có</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số</a:t>
            </a:r>
            <a:r>
              <a:rPr lang="en-US" sz="2400" dirty="0">
                <a:latin typeface="Times New Roman "/>
              </a:rPr>
              <a:t> </a:t>
            </a:r>
            <a:r>
              <a:rPr lang="en-US" sz="2400" dirty="0" err="1">
                <a:latin typeface="Times New Roman "/>
              </a:rPr>
              <a:t>hành</a:t>
            </a:r>
            <a:r>
              <a:rPr lang="en-US" sz="2400" dirty="0">
                <a:latin typeface="Times New Roman "/>
              </a:rPr>
              <a:t> </a:t>
            </a:r>
            <a:r>
              <a:rPr lang="en-US" sz="2400" dirty="0" err="1">
                <a:latin typeface="Times New Roman "/>
              </a:rPr>
              <a:t>động</a:t>
            </a:r>
            <a:r>
              <a:rPr lang="en-US" sz="2400" dirty="0">
                <a:latin typeface="Times New Roman "/>
              </a:rPr>
              <a:t> </a:t>
            </a:r>
            <a:r>
              <a:rPr lang="en-US" sz="2400" dirty="0" err="1">
                <a:latin typeface="Times New Roman "/>
              </a:rPr>
              <a:t>giống</a:t>
            </a:r>
            <a:r>
              <a:rPr lang="en-US" sz="2400" dirty="0">
                <a:latin typeface="Times New Roman "/>
              </a:rPr>
              <a:t> </a:t>
            </a:r>
            <a:r>
              <a:rPr lang="en-US" sz="2400" dirty="0" err="1">
                <a:latin typeface="Times New Roman "/>
              </a:rPr>
              <a:t>nhau</a:t>
            </a:r>
            <a:r>
              <a:rPr lang="en-US" sz="2400" dirty="0">
                <a:latin typeface="Times New Roman "/>
              </a:rPr>
              <a:t> </a:t>
            </a:r>
            <a:r>
              <a:rPr lang="en-US" sz="2400" dirty="0" err="1">
                <a:latin typeface="Times New Roman "/>
              </a:rPr>
              <a:t>và</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số</a:t>
            </a:r>
            <a:r>
              <a:rPr lang="en-US" sz="2400" dirty="0">
                <a:latin typeface="Times New Roman "/>
              </a:rPr>
              <a:t> </a:t>
            </a:r>
            <a:r>
              <a:rPr lang="en-US" sz="2400" dirty="0" err="1">
                <a:latin typeface="Times New Roman "/>
              </a:rPr>
              <a:t>hành</a:t>
            </a:r>
            <a:r>
              <a:rPr lang="en-US" sz="2400" dirty="0">
                <a:latin typeface="Times New Roman "/>
              </a:rPr>
              <a:t> </a:t>
            </a:r>
            <a:r>
              <a:rPr lang="en-US" sz="2400" dirty="0" err="1">
                <a:latin typeface="Times New Roman "/>
              </a:rPr>
              <a:t>động</a:t>
            </a:r>
            <a:r>
              <a:rPr lang="en-US" sz="2400" dirty="0">
                <a:latin typeface="Times New Roman "/>
              </a:rPr>
              <a:t> </a:t>
            </a:r>
            <a:r>
              <a:rPr lang="en-US" sz="2400" dirty="0" err="1">
                <a:latin typeface="Times New Roman "/>
              </a:rPr>
              <a:t>không</a:t>
            </a:r>
            <a:r>
              <a:rPr lang="en-US" sz="2400" dirty="0">
                <a:latin typeface="Times New Roman "/>
              </a:rPr>
              <a:t> </a:t>
            </a:r>
            <a:r>
              <a:rPr lang="en-US" sz="2400" dirty="0" err="1">
                <a:latin typeface="Times New Roman "/>
              </a:rPr>
              <a:t>giống</a:t>
            </a:r>
            <a:endParaRPr lang="en-US" sz="2400" dirty="0">
              <a:latin typeface="Times New Roman "/>
            </a:endParaRPr>
          </a:p>
          <a:p>
            <a:pPr>
              <a:lnSpc>
                <a:spcPct val="100000"/>
              </a:lnSpc>
            </a:pPr>
            <a:r>
              <a:rPr lang="en-US" sz="2400" dirty="0" err="1">
                <a:latin typeface="Times New Roman "/>
              </a:rPr>
              <a:t>Kí</a:t>
            </a:r>
            <a:r>
              <a:rPr lang="en-US" sz="2400" dirty="0">
                <a:latin typeface="Times New Roman "/>
              </a:rPr>
              <a:t> </a:t>
            </a:r>
            <a:r>
              <a:rPr lang="en-US" sz="2400" dirty="0" err="1">
                <a:latin typeface="Times New Roman "/>
              </a:rPr>
              <a:t>hiệu</a:t>
            </a:r>
            <a:r>
              <a:rPr lang="en-US" sz="2400" dirty="0">
                <a:latin typeface="Times New Roman "/>
              </a:rPr>
              <a:t>: </a:t>
            </a:r>
          </a:p>
          <a:p>
            <a:pPr>
              <a:lnSpc>
                <a:spcPct val="100000"/>
              </a:lnSpc>
            </a:pPr>
            <a:endParaRPr lang="en-US" altLang="en-US" sz="2400" dirty="0">
              <a:latin typeface="Times New Roman "/>
            </a:endParaRPr>
          </a:p>
        </p:txBody>
      </p:sp>
      <p:pic>
        <p:nvPicPr>
          <p:cNvPr id="14" name="Picture 2">
            <a:extLst>
              <a:ext uri="{FF2B5EF4-FFF2-40B4-BE49-F238E27FC236}">
                <a16:creationId xmlns:a16="http://schemas.microsoft.com/office/drawing/2014/main" id="{0582D5AF-3A14-4307-AC12-A2CDF72CB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6245" y="3471156"/>
            <a:ext cx="3798214" cy="252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a:extLst>
              <a:ext uri="{FF2B5EF4-FFF2-40B4-BE49-F238E27FC236}">
                <a16:creationId xmlns:a16="http://schemas.microsoft.com/office/drawing/2014/main" id="{AFB7F2C9-816C-4372-A4D0-E47689E2B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909773" y="2794576"/>
            <a:ext cx="634416" cy="150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a:extLst>
              <a:ext uri="{FF2B5EF4-FFF2-40B4-BE49-F238E27FC236}">
                <a16:creationId xmlns:a16="http://schemas.microsoft.com/office/drawing/2014/main" id="{97F9E1E7-5365-43FF-B500-C0DA4D681A75}"/>
              </a:ext>
            </a:extLst>
          </p:cNvPr>
          <p:cNvGrpSpPr>
            <a:grpSpLocks/>
          </p:cNvGrpSpPr>
          <p:nvPr/>
        </p:nvGrpSpPr>
        <p:grpSpPr bwMode="auto">
          <a:xfrm>
            <a:off x="433628" y="3880848"/>
            <a:ext cx="3857625" cy="2068513"/>
            <a:chOff x="1634" y="1536"/>
            <a:chExt cx="2430" cy="1303"/>
          </a:xfrm>
        </p:grpSpPr>
        <p:sp>
          <p:nvSpPr>
            <p:cNvPr id="17" name="Oval 2">
              <a:extLst>
                <a:ext uri="{FF2B5EF4-FFF2-40B4-BE49-F238E27FC236}">
                  <a16:creationId xmlns:a16="http://schemas.microsoft.com/office/drawing/2014/main" id="{5A8A27E5-9E02-429E-A604-87FC5C001B1F}"/>
                </a:ext>
              </a:extLst>
            </p:cNvPr>
            <p:cNvSpPr>
              <a:spLocks noChangeArrowheads="1"/>
            </p:cNvSpPr>
            <p:nvPr/>
          </p:nvSpPr>
          <p:spPr bwMode="auto">
            <a:xfrm>
              <a:off x="1728" y="1536"/>
              <a:ext cx="716" cy="309"/>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3">
              <a:extLst>
                <a:ext uri="{FF2B5EF4-FFF2-40B4-BE49-F238E27FC236}">
                  <a16:creationId xmlns:a16="http://schemas.microsoft.com/office/drawing/2014/main" id="{518D22A5-D472-48DD-824F-DFCD2421C962}"/>
                </a:ext>
              </a:extLst>
            </p:cNvPr>
            <p:cNvSpPr>
              <a:spLocks noChangeArrowheads="1"/>
            </p:cNvSpPr>
            <p:nvPr/>
          </p:nvSpPr>
          <p:spPr bwMode="auto">
            <a:xfrm>
              <a:off x="1681" y="1864"/>
              <a:ext cx="62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latin typeface="Lucida Sans Typewriter" charset="0"/>
                </a:rPr>
                <a:t>Authenticate</a:t>
              </a:r>
              <a:endParaRPr lang="en-US" altLang="en-US" sz="1400">
                <a:latin typeface="Lucida Sans Typewriter" charset="0"/>
              </a:endParaRPr>
            </a:p>
          </p:txBody>
        </p:sp>
        <p:sp>
          <p:nvSpPr>
            <p:cNvPr id="19" name="Oval 4">
              <a:extLst>
                <a:ext uri="{FF2B5EF4-FFF2-40B4-BE49-F238E27FC236}">
                  <a16:creationId xmlns:a16="http://schemas.microsoft.com/office/drawing/2014/main" id="{B00F71A1-8C9A-452D-804E-D2738DFF7B86}"/>
                </a:ext>
              </a:extLst>
            </p:cNvPr>
            <p:cNvSpPr>
              <a:spLocks noChangeArrowheads="1"/>
            </p:cNvSpPr>
            <p:nvPr/>
          </p:nvSpPr>
          <p:spPr bwMode="auto">
            <a:xfrm>
              <a:off x="1679" y="2250"/>
              <a:ext cx="702" cy="30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Rectangle 5">
              <a:extLst>
                <a:ext uri="{FF2B5EF4-FFF2-40B4-BE49-F238E27FC236}">
                  <a16:creationId xmlns:a16="http://schemas.microsoft.com/office/drawing/2014/main" id="{39A04619-73C0-48E6-8D3A-14A741AA4B3C}"/>
                </a:ext>
              </a:extLst>
            </p:cNvPr>
            <p:cNvSpPr>
              <a:spLocks noChangeArrowheads="1"/>
            </p:cNvSpPr>
            <p:nvPr/>
          </p:nvSpPr>
          <p:spPr bwMode="auto">
            <a:xfrm>
              <a:off x="1634" y="2593"/>
              <a:ext cx="62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latin typeface="Lucida Sans Typewriter" charset="0"/>
                </a:rPr>
                <a:t>Authenticate</a:t>
              </a:r>
              <a:endParaRPr lang="en-US" altLang="en-US" sz="1400">
                <a:latin typeface="Lucida Sans Typewriter" charset="0"/>
              </a:endParaRPr>
            </a:p>
          </p:txBody>
        </p:sp>
        <p:sp>
          <p:nvSpPr>
            <p:cNvPr id="21" name="Oval 6">
              <a:extLst>
                <a:ext uri="{FF2B5EF4-FFF2-40B4-BE49-F238E27FC236}">
                  <a16:creationId xmlns:a16="http://schemas.microsoft.com/office/drawing/2014/main" id="{EB898DAF-D5DC-49C7-82C6-5E724A64DE35}"/>
                </a:ext>
              </a:extLst>
            </p:cNvPr>
            <p:cNvSpPr>
              <a:spLocks noChangeArrowheads="1"/>
            </p:cNvSpPr>
            <p:nvPr/>
          </p:nvSpPr>
          <p:spPr bwMode="auto">
            <a:xfrm>
              <a:off x="3348" y="1801"/>
              <a:ext cx="716" cy="294"/>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7">
              <a:extLst>
                <a:ext uri="{FF2B5EF4-FFF2-40B4-BE49-F238E27FC236}">
                  <a16:creationId xmlns:a16="http://schemas.microsoft.com/office/drawing/2014/main" id="{D2E95A39-6B9C-4FA6-B17B-C11AF0909213}"/>
                </a:ext>
              </a:extLst>
            </p:cNvPr>
            <p:cNvSpPr>
              <a:spLocks noChangeArrowheads="1"/>
            </p:cNvSpPr>
            <p:nvPr/>
          </p:nvSpPr>
          <p:spPr bwMode="auto">
            <a:xfrm>
              <a:off x="3307" y="2130"/>
              <a:ext cx="62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latin typeface="Lucida Sans Typewriter" charset="0"/>
                </a:rPr>
                <a:t>Authenticate</a:t>
              </a:r>
              <a:endParaRPr lang="en-US" altLang="en-US" sz="1400">
                <a:latin typeface="Lucida Sans Typewriter" charset="0"/>
              </a:endParaRPr>
            </a:p>
          </p:txBody>
        </p:sp>
        <p:sp>
          <p:nvSpPr>
            <p:cNvPr id="23" name="Rectangle 8">
              <a:extLst>
                <a:ext uri="{FF2B5EF4-FFF2-40B4-BE49-F238E27FC236}">
                  <a16:creationId xmlns:a16="http://schemas.microsoft.com/office/drawing/2014/main" id="{8B0CCA0F-6ACB-46C2-98D5-BA9F09CE76F5}"/>
                </a:ext>
              </a:extLst>
            </p:cNvPr>
            <p:cNvSpPr>
              <a:spLocks noChangeArrowheads="1"/>
            </p:cNvSpPr>
            <p:nvPr/>
          </p:nvSpPr>
          <p:spPr bwMode="auto">
            <a:xfrm>
              <a:off x="1647" y="1976"/>
              <a:ext cx="7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latin typeface="Lucida Sans Typewriter" charset="0"/>
                </a:rPr>
                <a:t> WithPassword</a:t>
              </a:r>
              <a:endParaRPr lang="en-US" altLang="en-US" sz="1400">
                <a:latin typeface="Lucida Sans Typewriter" charset="0"/>
              </a:endParaRPr>
            </a:p>
          </p:txBody>
        </p:sp>
        <p:sp>
          <p:nvSpPr>
            <p:cNvPr id="24" name="Rectangle 9">
              <a:extLst>
                <a:ext uri="{FF2B5EF4-FFF2-40B4-BE49-F238E27FC236}">
                  <a16:creationId xmlns:a16="http://schemas.microsoft.com/office/drawing/2014/main" id="{1F683A2F-8DF7-4A9B-B8EC-CD166466D78D}"/>
                </a:ext>
              </a:extLst>
            </p:cNvPr>
            <p:cNvSpPr>
              <a:spLocks noChangeArrowheads="1"/>
            </p:cNvSpPr>
            <p:nvPr/>
          </p:nvSpPr>
          <p:spPr bwMode="auto">
            <a:xfrm>
              <a:off x="1769" y="2705"/>
              <a:ext cx="46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latin typeface="Lucida Sans Typewriter" charset="0"/>
                </a:rPr>
                <a:t>WithCard</a:t>
              </a:r>
              <a:endParaRPr lang="en-US" altLang="en-US" sz="1400">
                <a:latin typeface="Lucida Sans Typewriter" charset="0"/>
              </a:endParaRPr>
            </a:p>
          </p:txBody>
        </p:sp>
        <p:sp>
          <p:nvSpPr>
            <p:cNvPr id="25" name="Freeform 10">
              <a:extLst>
                <a:ext uri="{FF2B5EF4-FFF2-40B4-BE49-F238E27FC236}">
                  <a16:creationId xmlns:a16="http://schemas.microsoft.com/office/drawing/2014/main" id="{08B9D1A2-5D1C-404A-A982-91453B37016B}"/>
                </a:ext>
              </a:extLst>
            </p:cNvPr>
            <p:cNvSpPr>
              <a:spLocks/>
            </p:cNvSpPr>
            <p:nvPr/>
          </p:nvSpPr>
          <p:spPr bwMode="auto">
            <a:xfrm>
              <a:off x="2984" y="2011"/>
              <a:ext cx="182" cy="169"/>
            </a:xfrm>
            <a:custGeom>
              <a:avLst/>
              <a:gdLst>
                <a:gd name="T0" fmla="*/ 42 w 182"/>
                <a:gd name="T1" fmla="*/ 84 h 169"/>
                <a:gd name="T2" fmla="*/ 0 w 182"/>
                <a:gd name="T3" fmla="*/ 14 h 169"/>
                <a:gd name="T4" fmla="*/ 182 w 182"/>
                <a:gd name="T5" fmla="*/ 0 h 169"/>
                <a:gd name="T6" fmla="*/ 98 w 182"/>
                <a:gd name="T7" fmla="*/ 169 h 169"/>
                <a:gd name="T8" fmla="*/ 42 w 182"/>
                <a:gd name="T9" fmla="*/ 84 h 169"/>
              </a:gdLst>
              <a:ahLst/>
              <a:cxnLst>
                <a:cxn ang="0">
                  <a:pos x="T0" y="T1"/>
                </a:cxn>
                <a:cxn ang="0">
                  <a:pos x="T2" y="T3"/>
                </a:cxn>
                <a:cxn ang="0">
                  <a:pos x="T4" y="T5"/>
                </a:cxn>
                <a:cxn ang="0">
                  <a:pos x="T6" y="T7"/>
                </a:cxn>
                <a:cxn ang="0">
                  <a:pos x="T8" y="T9"/>
                </a:cxn>
              </a:cxnLst>
              <a:rect l="0" t="0" r="r" b="b"/>
              <a:pathLst>
                <a:path w="182" h="169">
                  <a:moveTo>
                    <a:pt x="42" y="84"/>
                  </a:moveTo>
                  <a:lnTo>
                    <a:pt x="0" y="14"/>
                  </a:lnTo>
                  <a:lnTo>
                    <a:pt x="182" y="0"/>
                  </a:lnTo>
                  <a:lnTo>
                    <a:pt x="98" y="169"/>
                  </a:lnTo>
                  <a:lnTo>
                    <a:pt x="42" y="84"/>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Freeform 11">
              <a:extLst>
                <a:ext uri="{FF2B5EF4-FFF2-40B4-BE49-F238E27FC236}">
                  <a16:creationId xmlns:a16="http://schemas.microsoft.com/office/drawing/2014/main" id="{13EE6D06-0D20-4DB3-BCF4-F1950D0EC927}"/>
                </a:ext>
              </a:extLst>
            </p:cNvPr>
            <p:cNvSpPr>
              <a:spLocks/>
            </p:cNvSpPr>
            <p:nvPr/>
          </p:nvSpPr>
          <p:spPr bwMode="auto">
            <a:xfrm>
              <a:off x="2970" y="1759"/>
              <a:ext cx="182" cy="168"/>
            </a:xfrm>
            <a:custGeom>
              <a:avLst/>
              <a:gdLst>
                <a:gd name="T0" fmla="*/ 42 w 182"/>
                <a:gd name="T1" fmla="*/ 84 h 168"/>
                <a:gd name="T2" fmla="*/ 70 w 182"/>
                <a:gd name="T3" fmla="*/ 0 h 168"/>
                <a:gd name="T4" fmla="*/ 182 w 182"/>
                <a:gd name="T5" fmla="*/ 140 h 168"/>
                <a:gd name="T6" fmla="*/ 0 w 182"/>
                <a:gd name="T7" fmla="*/ 168 h 168"/>
                <a:gd name="T8" fmla="*/ 42 w 182"/>
                <a:gd name="T9" fmla="*/ 84 h 168"/>
              </a:gdLst>
              <a:ahLst/>
              <a:cxnLst>
                <a:cxn ang="0">
                  <a:pos x="T0" y="T1"/>
                </a:cxn>
                <a:cxn ang="0">
                  <a:pos x="T2" y="T3"/>
                </a:cxn>
                <a:cxn ang="0">
                  <a:pos x="T4" y="T5"/>
                </a:cxn>
                <a:cxn ang="0">
                  <a:pos x="T6" y="T7"/>
                </a:cxn>
                <a:cxn ang="0">
                  <a:pos x="T8" y="T9"/>
                </a:cxn>
              </a:cxnLst>
              <a:rect l="0" t="0" r="r" b="b"/>
              <a:pathLst>
                <a:path w="182" h="168">
                  <a:moveTo>
                    <a:pt x="42" y="84"/>
                  </a:moveTo>
                  <a:lnTo>
                    <a:pt x="70" y="0"/>
                  </a:lnTo>
                  <a:lnTo>
                    <a:pt x="182" y="140"/>
                  </a:lnTo>
                  <a:lnTo>
                    <a:pt x="0" y="168"/>
                  </a:lnTo>
                  <a:lnTo>
                    <a:pt x="42" y="84"/>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Line 12">
              <a:extLst>
                <a:ext uri="{FF2B5EF4-FFF2-40B4-BE49-F238E27FC236}">
                  <a16:creationId xmlns:a16="http://schemas.microsoft.com/office/drawing/2014/main" id="{67347ABB-8A3C-47F3-B340-0B6D47038C72}"/>
                </a:ext>
              </a:extLst>
            </p:cNvPr>
            <p:cNvSpPr>
              <a:spLocks noChangeShapeType="1"/>
            </p:cNvSpPr>
            <p:nvPr/>
          </p:nvSpPr>
          <p:spPr bwMode="auto">
            <a:xfrm flipV="1">
              <a:off x="2535" y="2095"/>
              <a:ext cx="491" cy="323"/>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3">
              <a:extLst>
                <a:ext uri="{FF2B5EF4-FFF2-40B4-BE49-F238E27FC236}">
                  <a16:creationId xmlns:a16="http://schemas.microsoft.com/office/drawing/2014/main" id="{A601319E-A747-45A5-8358-E7DEC4B07CF2}"/>
                </a:ext>
              </a:extLst>
            </p:cNvPr>
            <p:cNvSpPr>
              <a:spLocks noChangeShapeType="1"/>
            </p:cNvSpPr>
            <p:nvPr/>
          </p:nvSpPr>
          <p:spPr bwMode="auto">
            <a:xfrm>
              <a:off x="2563" y="1674"/>
              <a:ext cx="435" cy="16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4" name="Picture 3">
            <a:extLst>
              <a:ext uri="{FF2B5EF4-FFF2-40B4-BE49-F238E27FC236}">
                <a16:creationId xmlns:a16="http://schemas.microsoft.com/office/drawing/2014/main" id="{F2DBD999-3553-4428-A130-B5BBF8F7CEC2}"/>
              </a:ext>
            </a:extLst>
          </p:cNvPr>
          <p:cNvPicPr>
            <a:picLocks noChangeAspect="1"/>
          </p:cNvPicPr>
          <p:nvPr/>
        </p:nvPicPr>
        <p:blipFill>
          <a:blip r:embed="rId6"/>
          <a:stretch>
            <a:fillRect/>
          </a:stretch>
        </p:blipFill>
        <p:spPr>
          <a:xfrm>
            <a:off x="4381740" y="3463172"/>
            <a:ext cx="3814033" cy="2343477"/>
          </a:xfrm>
          <a:prstGeom prst="rect">
            <a:avLst/>
          </a:prstGeom>
        </p:spPr>
      </p:pic>
    </p:spTree>
    <p:extLst>
      <p:ext uri="{BB962C8B-B14F-4D97-AF65-F5344CB8AC3E}">
        <p14:creationId xmlns:p14="http://schemas.microsoft.com/office/powerpoint/2010/main" val="35517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heckerboard(across)">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5947" y="42177"/>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C00000"/>
                </a:solidFill>
              </a:rPr>
              <a:t>VÍ DỤ S</a:t>
            </a:r>
            <a:r>
              <a:rPr lang="vi-VN" sz="4000" b="1" dirty="0">
                <a:solidFill>
                  <a:srgbClr val="C00000"/>
                </a:solidFill>
              </a:rPr>
              <a:t>Ơ</a:t>
            </a:r>
            <a:r>
              <a:rPr lang="en-US" sz="4000" b="1" dirty="0">
                <a:solidFill>
                  <a:srgbClr val="C00000"/>
                </a:solidFill>
              </a:rPr>
              <a:t> ĐỒ USE CASE</a:t>
            </a:r>
            <a:endParaRPr lang="en-US" altLang="en-US" sz="4000" b="1" dirty="0">
              <a:solidFill>
                <a:srgbClr val="C00000"/>
              </a:solidFill>
            </a:endParaRPr>
          </a:p>
        </p:txBody>
      </p:sp>
      <p:sp>
        <p:nvSpPr>
          <p:cNvPr id="28" name="Footer Placeholder 1">
            <a:extLst>
              <a:ext uri="{FF2B5EF4-FFF2-40B4-BE49-F238E27FC236}">
                <a16:creationId xmlns:a16="http://schemas.microsoft.com/office/drawing/2014/main" id="{85167032-8729-4A1C-89AC-9FE170CF3EB3}"/>
              </a:ext>
            </a:extLst>
          </p:cNvPr>
          <p:cNvSpPr>
            <a:spLocks noGrp="1"/>
          </p:cNvSpPr>
          <p:nvPr>
            <p:ph type="ftr" sz="quarter" idx="11"/>
          </p:nvPr>
        </p:nvSpPr>
        <p:spPr>
          <a:xfrm>
            <a:off x="3124200" y="6248400"/>
            <a:ext cx="2895600" cy="457200"/>
          </a:xfrm>
        </p:spPr>
        <p:txBody>
          <a:bodyPr/>
          <a:lstStyle/>
          <a:p>
            <a:pPr>
              <a:defRPr/>
            </a:pPr>
            <a:r>
              <a:rPr lang="en-US" altLang="en-US" dirty="0" err="1"/>
              <a:t>Trần</a:t>
            </a:r>
            <a:r>
              <a:rPr lang="en-US" altLang="en-US" dirty="0"/>
              <a:t> </a:t>
            </a:r>
            <a:r>
              <a:rPr lang="en-US" altLang="en-US" dirty="0" err="1"/>
              <a:t>Thị</a:t>
            </a:r>
            <a:r>
              <a:rPr lang="en-US" altLang="en-US" dirty="0"/>
              <a:t> Kim Chi</a:t>
            </a:r>
          </a:p>
        </p:txBody>
      </p:sp>
      <p:sp>
        <p:nvSpPr>
          <p:cNvPr id="29" name="Slide Number Placeholder 2">
            <a:extLst>
              <a:ext uri="{FF2B5EF4-FFF2-40B4-BE49-F238E27FC236}">
                <a16:creationId xmlns:a16="http://schemas.microsoft.com/office/drawing/2014/main" id="{00D02DC5-502F-482C-A36A-F13B9390D72D}"/>
              </a:ext>
            </a:extLst>
          </p:cNvPr>
          <p:cNvSpPr>
            <a:spLocks noGrp="1"/>
          </p:cNvSpPr>
          <p:nvPr>
            <p:ph type="sldNum" sz="quarter" idx="12"/>
          </p:nvPr>
        </p:nvSpPr>
        <p:spPr>
          <a:xfrm>
            <a:off x="6553200" y="6248400"/>
            <a:ext cx="1905000" cy="457200"/>
          </a:xfrm>
        </p:spPr>
        <p:txBody>
          <a:bodyPr/>
          <a:lstStyle/>
          <a:p>
            <a:pPr>
              <a:defRPr/>
            </a:pPr>
            <a:fld id="{D5CCD2EA-0E2F-4021-8273-D95CF16B383E}" type="slidenum">
              <a:rPr lang="en-US" altLang="en-US" smtClean="0"/>
              <a:pPr>
                <a:defRPr/>
              </a:pPr>
              <a:t>109</a:t>
            </a:fld>
            <a:endParaRPr lang="en-US" altLang="en-US"/>
          </a:p>
        </p:txBody>
      </p:sp>
      <p:sp>
        <p:nvSpPr>
          <p:cNvPr id="31" name="Content Placeholder 4">
            <a:extLst>
              <a:ext uri="{FF2B5EF4-FFF2-40B4-BE49-F238E27FC236}">
                <a16:creationId xmlns:a16="http://schemas.microsoft.com/office/drawing/2014/main" id="{C8033A65-FEA4-4E43-B9DC-B12EBD8C6415}"/>
              </a:ext>
            </a:extLst>
          </p:cNvPr>
          <p:cNvSpPr txBox="1">
            <a:spLocks/>
          </p:cNvSpPr>
          <p:nvPr/>
        </p:nvSpPr>
        <p:spPr>
          <a:xfrm>
            <a:off x="228600" y="1258458"/>
            <a:ext cx="10972800" cy="46049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65760" lvl="1" algn="l"/>
            <a:r>
              <a:rPr lang="en-US" sz="2400" b="1" dirty="0" err="1">
                <a:latin typeface="Times New Roman "/>
              </a:rPr>
              <a:t>Ví</a:t>
            </a:r>
            <a:r>
              <a:rPr lang="en-US" sz="2400" b="1" dirty="0">
                <a:latin typeface="Times New Roman "/>
              </a:rPr>
              <a:t> </a:t>
            </a:r>
            <a:r>
              <a:rPr lang="en-US" sz="2400" b="1" dirty="0" err="1">
                <a:latin typeface="Times New Roman "/>
              </a:rPr>
              <a:t>dụ</a:t>
            </a:r>
            <a:r>
              <a:rPr lang="en-US" sz="2400" dirty="0">
                <a:latin typeface="Times New Roman "/>
              </a:rPr>
              <a:t>:</a:t>
            </a:r>
          </a:p>
        </p:txBody>
      </p:sp>
      <p:pic>
        <p:nvPicPr>
          <p:cNvPr id="2" name="Picture 1">
            <a:extLst>
              <a:ext uri="{FF2B5EF4-FFF2-40B4-BE49-F238E27FC236}">
                <a16:creationId xmlns:a16="http://schemas.microsoft.com/office/drawing/2014/main" id="{5AD67A70-97F9-4ACC-9E5D-492A34678B78}"/>
              </a:ext>
            </a:extLst>
          </p:cNvPr>
          <p:cNvPicPr>
            <a:picLocks noChangeAspect="1"/>
          </p:cNvPicPr>
          <p:nvPr/>
        </p:nvPicPr>
        <p:blipFill>
          <a:blip r:embed="rId4"/>
          <a:stretch>
            <a:fillRect/>
          </a:stretch>
        </p:blipFill>
        <p:spPr>
          <a:xfrm>
            <a:off x="83305" y="1994711"/>
            <a:ext cx="4941321" cy="3868729"/>
          </a:xfrm>
          <a:prstGeom prst="rect">
            <a:avLst/>
          </a:prstGeom>
        </p:spPr>
      </p:pic>
      <p:sp>
        <p:nvSpPr>
          <p:cNvPr id="10" name="Content Placeholder 2">
            <a:extLst>
              <a:ext uri="{FF2B5EF4-FFF2-40B4-BE49-F238E27FC236}">
                <a16:creationId xmlns:a16="http://schemas.microsoft.com/office/drawing/2014/main" id="{95948D98-473E-4BEC-8937-B3B5BA6B4BE4}"/>
              </a:ext>
            </a:extLst>
          </p:cNvPr>
          <p:cNvSpPr txBox="1">
            <a:spLocks/>
          </p:cNvSpPr>
          <p:nvPr/>
        </p:nvSpPr>
        <p:spPr>
          <a:xfrm>
            <a:off x="5601752" y="1966237"/>
            <a:ext cx="6361648" cy="42083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dirty="0" err="1"/>
              <a:t>Ví</a:t>
            </a:r>
            <a:r>
              <a:rPr lang="en-GB" dirty="0"/>
              <a:t> </a:t>
            </a:r>
            <a:r>
              <a:rPr lang="en-GB" dirty="0" err="1"/>
              <a:t>dụ</a:t>
            </a:r>
            <a:r>
              <a:rPr lang="en-GB" dirty="0"/>
              <a:t>: </a:t>
            </a:r>
            <a:r>
              <a:rPr lang="en-GB" dirty="0" err="1"/>
              <a:t>cùng</a:t>
            </a:r>
            <a:r>
              <a:rPr lang="en-GB" dirty="0"/>
              <a:t> </a:t>
            </a:r>
            <a:r>
              <a:rPr lang="en-GB" dirty="0" err="1"/>
              <a:t>là</a:t>
            </a:r>
            <a:r>
              <a:rPr lang="en-GB" dirty="0"/>
              <a:t> </a:t>
            </a:r>
            <a:r>
              <a:rPr lang="en-GB" dirty="0" err="1"/>
              <a:t>hành</a:t>
            </a:r>
            <a:r>
              <a:rPr lang="en-GB" dirty="0"/>
              <a:t> vi </a:t>
            </a:r>
            <a:r>
              <a:rPr lang="en-GB" b="1" dirty="0"/>
              <a:t>Thanh </a:t>
            </a:r>
            <a:r>
              <a:rPr lang="en-GB" b="1" dirty="0" err="1"/>
              <a:t>toán</a:t>
            </a:r>
            <a:r>
              <a:rPr lang="en-GB" b="1" dirty="0"/>
              <a:t>, </a:t>
            </a:r>
            <a:r>
              <a:rPr lang="en-GB" dirty="0" err="1"/>
              <a:t>khách</a:t>
            </a:r>
            <a:r>
              <a:rPr lang="en-GB" dirty="0"/>
              <a:t> </a:t>
            </a:r>
            <a:r>
              <a:rPr lang="en-GB" dirty="0" err="1"/>
              <a:t>hàng</a:t>
            </a:r>
            <a:r>
              <a:rPr lang="en-GB" dirty="0"/>
              <a:t> </a:t>
            </a:r>
            <a:r>
              <a:rPr lang="en-GB" dirty="0" err="1"/>
              <a:t>có</a:t>
            </a:r>
            <a:r>
              <a:rPr lang="en-GB" dirty="0"/>
              <a:t> </a:t>
            </a:r>
            <a:r>
              <a:rPr lang="en-GB" dirty="0" err="1"/>
              <a:t>thể</a:t>
            </a:r>
            <a:r>
              <a:rPr lang="en-GB" dirty="0"/>
              <a:t> </a:t>
            </a:r>
            <a:r>
              <a:rPr lang="en-GB" dirty="0" err="1"/>
              <a:t>thực</a:t>
            </a:r>
            <a:r>
              <a:rPr lang="en-GB" dirty="0"/>
              <a:t> </a:t>
            </a:r>
            <a:r>
              <a:rPr lang="en-GB" dirty="0" err="1"/>
              <a:t>hiện</a:t>
            </a:r>
            <a:r>
              <a:rPr lang="en-GB" dirty="0"/>
              <a:t> </a:t>
            </a:r>
            <a:r>
              <a:rPr lang="en-GB" dirty="0" err="1"/>
              <a:t>theo</a:t>
            </a:r>
            <a:r>
              <a:rPr lang="en-GB" dirty="0"/>
              <a:t> </a:t>
            </a:r>
            <a:r>
              <a:rPr lang="en-GB" dirty="0" err="1"/>
              <a:t>nhiều</a:t>
            </a:r>
            <a:r>
              <a:rPr lang="en-GB" dirty="0"/>
              <a:t> </a:t>
            </a:r>
            <a:r>
              <a:rPr lang="en-GB" dirty="0" err="1"/>
              <a:t>cách</a:t>
            </a:r>
            <a:r>
              <a:rPr lang="en-GB" dirty="0"/>
              <a:t> </a:t>
            </a:r>
            <a:r>
              <a:rPr lang="en-GB" dirty="0" err="1"/>
              <a:t>khác</a:t>
            </a:r>
            <a:r>
              <a:rPr lang="en-GB" dirty="0"/>
              <a:t> </a:t>
            </a:r>
            <a:r>
              <a:rPr lang="en-GB" dirty="0" err="1"/>
              <a:t>nhau</a:t>
            </a:r>
            <a:endParaRPr lang="en-GB" dirty="0"/>
          </a:p>
        </p:txBody>
      </p:sp>
      <p:grpSp>
        <p:nvGrpSpPr>
          <p:cNvPr id="11" name="Group 10">
            <a:extLst>
              <a:ext uri="{FF2B5EF4-FFF2-40B4-BE49-F238E27FC236}">
                <a16:creationId xmlns:a16="http://schemas.microsoft.com/office/drawing/2014/main" id="{8E195D63-12D0-4814-9222-BB8C3A6CE0C7}"/>
              </a:ext>
            </a:extLst>
          </p:cNvPr>
          <p:cNvGrpSpPr/>
          <p:nvPr/>
        </p:nvGrpSpPr>
        <p:grpSpPr>
          <a:xfrm>
            <a:off x="5169921" y="3429000"/>
            <a:ext cx="6938774" cy="2343778"/>
            <a:chOff x="1412836" y="2362453"/>
            <a:chExt cx="8266250" cy="2518389"/>
          </a:xfrm>
        </p:grpSpPr>
        <p:grpSp>
          <p:nvGrpSpPr>
            <p:cNvPr id="12" name="Group 11">
              <a:extLst>
                <a:ext uri="{FF2B5EF4-FFF2-40B4-BE49-F238E27FC236}">
                  <a16:creationId xmlns:a16="http://schemas.microsoft.com/office/drawing/2014/main" id="{4805305F-DE94-433C-B86C-527DE5C515E8}"/>
                </a:ext>
              </a:extLst>
            </p:cNvPr>
            <p:cNvGrpSpPr/>
            <p:nvPr/>
          </p:nvGrpSpPr>
          <p:grpSpPr>
            <a:xfrm>
              <a:off x="1412836" y="2532405"/>
              <a:ext cx="4110605" cy="2014912"/>
              <a:chOff x="829741" y="2837205"/>
              <a:chExt cx="4110605" cy="2014912"/>
            </a:xfrm>
          </p:grpSpPr>
          <p:grpSp>
            <p:nvGrpSpPr>
              <p:cNvPr id="26" name="Group 25">
                <a:extLst>
                  <a:ext uri="{FF2B5EF4-FFF2-40B4-BE49-F238E27FC236}">
                    <a16:creationId xmlns:a16="http://schemas.microsoft.com/office/drawing/2014/main" id="{E163B7ED-B3BF-46B4-B09F-539390829036}"/>
                  </a:ext>
                </a:extLst>
              </p:cNvPr>
              <p:cNvGrpSpPr/>
              <p:nvPr/>
            </p:nvGrpSpPr>
            <p:grpSpPr>
              <a:xfrm>
                <a:off x="829741" y="2837205"/>
                <a:ext cx="4110605" cy="1723893"/>
                <a:chOff x="829741" y="2837205"/>
                <a:chExt cx="4110605" cy="1723893"/>
              </a:xfrm>
            </p:grpSpPr>
            <p:pic>
              <p:nvPicPr>
                <p:cNvPr id="30" name="Picture 29" descr="Screen Clipping">
                  <a:extLst>
                    <a:ext uri="{FF2B5EF4-FFF2-40B4-BE49-F238E27FC236}">
                      <a16:creationId xmlns:a16="http://schemas.microsoft.com/office/drawing/2014/main" id="{A97D05FC-CF45-4214-83F6-84362B71E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741" y="2837205"/>
                  <a:ext cx="993956" cy="1723893"/>
                </a:xfrm>
                <a:prstGeom prst="rect">
                  <a:avLst/>
                </a:prstGeom>
              </p:spPr>
            </p:pic>
            <p:cxnSp>
              <p:nvCxnSpPr>
                <p:cNvPr id="32" name="Straight Connector 31">
                  <a:extLst>
                    <a:ext uri="{FF2B5EF4-FFF2-40B4-BE49-F238E27FC236}">
                      <a16:creationId xmlns:a16="http://schemas.microsoft.com/office/drawing/2014/main" id="{46A37DDF-C242-479F-9573-C879A0C6F32F}"/>
                    </a:ext>
                  </a:extLst>
                </p:cNvPr>
                <p:cNvCxnSpPr>
                  <a:endCxn id="13" idx="2"/>
                </p:cNvCxnSpPr>
                <p:nvPr/>
              </p:nvCxnSpPr>
              <p:spPr>
                <a:xfrm flipV="1">
                  <a:off x="1669529" y="3025062"/>
                  <a:ext cx="3270817" cy="64765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ED2CBD8-D18C-4536-9F96-24F3EB575F2B}"/>
                  </a:ext>
                </a:extLst>
              </p:cNvPr>
              <p:cNvSpPr txBox="1"/>
              <p:nvPr/>
            </p:nvSpPr>
            <p:spPr>
              <a:xfrm>
                <a:off x="829741" y="4482785"/>
                <a:ext cx="1736242" cy="369332"/>
              </a:xfrm>
              <a:prstGeom prst="rect">
                <a:avLst/>
              </a:prstGeom>
              <a:noFill/>
            </p:spPr>
            <p:txBody>
              <a:bodyPr wrap="square" rtlCol="0">
                <a:spAutoFit/>
              </a:bodyPr>
              <a:lstStyle/>
              <a:p>
                <a:r>
                  <a:rPr lang="en-GB" dirty="0" err="1"/>
                  <a:t>Khachhang</a:t>
                </a:r>
                <a:endParaRPr lang="en-GB" dirty="0"/>
              </a:p>
            </p:txBody>
          </p:sp>
        </p:grpSp>
        <p:sp>
          <p:nvSpPr>
            <p:cNvPr id="13" name="Oval 12">
              <a:extLst>
                <a:ext uri="{FF2B5EF4-FFF2-40B4-BE49-F238E27FC236}">
                  <a16:creationId xmlns:a16="http://schemas.microsoft.com/office/drawing/2014/main" id="{ED8B0034-E9A9-42BF-B5F9-013C00ECCEA5}"/>
                </a:ext>
              </a:extLst>
            </p:cNvPr>
            <p:cNvSpPr/>
            <p:nvPr/>
          </p:nvSpPr>
          <p:spPr>
            <a:xfrm>
              <a:off x="5523441" y="2362453"/>
              <a:ext cx="1895061" cy="71561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Thanh</a:t>
              </a:r>
              <a:r>
                <a:rPr lang="en-GB" dirty="0"/>
                <a:t> </a:t>
              </a:r>
              <a:r>
                <a:rPr lang="en-GB" dirty="0" err="1"/>
                <a:t>toán</a:t>
              </a:r>
              <a:endParaRPr lang="en-GB" dirty="0"/>
            </a:p>
          </p:txBody>
        </p:sp>
        <p:sp>
          <p:nvSpPr>
            <p:cNvPr id="14" name="Oval 13">
              <a:extLst>
                <a:ext uri="{FF2B5EF4-FFF2-40B4-BE49-F238E27FC236}">
                  <a16:creationId xmlns:a16="http://schemas.microsoft.com/office/drawing/2014/main" id="{B30A60E3-AD6F-420B-923D-47EABBF46802}"/>
                </a:ext>
              </a:extLst>
            </p:cNvPr>
            <p:cNvSpPr/>
            <p:nvPr/>
          </p:nvSpPr>
          <p:spPr>
            <a:xfrm>
              <a:off x="3508945" y="3834276"/>
              <a:ext cx="1895061" cy="8927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Thanh</a:t>
              </a:r>
              <a:r>
                <a:rPr lang="en-GB" dirty="0"/>
                <a:t> </a:t>
              </a:r>
              <a:r>
                <a:rPr lang="en-GB" dirty="0" err="1"/>
                <a:t>toán</a:t>
              </a:r>
              <a:r>
                <a:rPr lang="en-GB" dirty="0"/>
                <a:t> </a:t>
              </a:r>
              <a:r>
                <a:rPr lang="en-GB" dirty="0" err="1"/>
                <a:t>bằng</a:t>
              </a:r>
              <a:r>
                <a:rPr lang="en-GB" dirty="0"/>
                <a:t> </a:t>
              </a:r>
              <a:r>
                <a:rPr lang="en-GB" dirty="0" err="1"/>
                <a:t>thẻ</a:t>
              </a:r>
              <a:r>
                <a:rPr lang="en-GB" dirty="0"/>
                <a:t> VISA</a:t>
              </a:r>
            </a:p>
          </p:txBody>
        </p:sp>
        <p:sp>
          <p:nvSpPr>
            <p:cNvPr id="15" name="Oval 14">
              <a:extLst>
                <a:ext uri="{FF2B5EF4-FFF2-40B4-BE49-F238E27FC236}">
                  <a16:creationId xmlns:a16="http://schemas.microsoft.com/office/drawing/2014/main" id="{7B7B060A-E809-4C2B-AC51-F0668F1640B0}"/>
                </a:ext>
              </a:extLst>
            </p:cNvPr>
            <p:cNvSpPr/>
            <p:nvPr/>
          </p:nvSpPr>
          <p:spPr>
            <a:xfrm>
              <a:off x="5516480" y="3988142"/>
              <a:ext cx="2199510" cy="8927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Thanh</a:t>
              </a:r>
              <a:r>
                <a:rPr lang="en-GB" dirty="0"/>
                <a:t> </a:t>
              </a:r>
              <a:r>
                <a:rPr lang="en-GB" dirty="0" err="1"/>
                <a:t>toán</a:t>
              </a:r>
              <a:r>
                <a:rPr lang="en-GB" dirty="0"/>
                <a:t> </a:t>
              </a:r>
              <a:r>
                <a:rPr lang="en-GB" dirty="0" err="1"/>
                <a:t>bằng</a:t>
              </a:r>
              <a:r>
                <a:rPr lang="en-GB" dirty="0"/>
                <a:t> </a:t>
              </a:r>
              <a:r>
                <a:rPr lang="en-GB" dirty="0" err="1"/>
                <a:t>dịch</a:t>
              </a:r>
              <a:r>
                <a:rPr lang="en-GB" dirty="0"/>
                <a:t> </a:t>
              </a:r>
              <a:r>
                <a:rPr lang="en-GB" dirty="0" err="1"/>
                <a:t>vụ</a:t>
              </a:r>
              <a:r>
                <a:rPr lang="en-GB" dirty="0"/>
                <a:t> </a:t>
              </a:r>
              <a:r>
                <a:rPr lang="en-GB" dirty="0" err="1"/>
                <a:t>Paypal</a:t>
              </a:r>
              <a:endParaRPr lang="en-GB" dirty="0"/>
            </a:p>
          </p:txBody>
        </p:sp>
        <p:sp>
          <p:nvSpPr>
            <p:cNvPr id="16" name="Oval 15">
              <a:extLst>
                <a:ext uri="{FF2B5EF4-FFF2-40B4-BE49-F238E27FC236}">
                  <a16:creationId xmlns:a16="http://schemas.microsoft.com/office/drawing/2014/main" id="{E0D967CB-1703-41CA-97C6-5B2EC77B9BF9}"/>
                </a:ext>
              </a:extLst>
            </p:cNvPr>
            <p:cNvSpPr/>
            <p:nvPr/>
          </p:nvSpPr>
          <p:spPr>
            <a:xfrm>
              <a:off x="7784025" y="3731635"/>
              <a:ext cx="1895061" cy="8927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Thanh</a:t>
              </a:r>
              <a:r>
                <a:rPr lang="en-GB" dirty="0"/>
                <a:t> </a:t>
              </a:r>
              <a:r>
                <a:rPr lang="en-GB" dirty="0" err="1"/>
                <a:t>toán</a:t>
              </a:r>
              <a:r>
                <a:rPr lang="en-GB" dirty="0"/>
                <a:t> </a:t>
              </a:r>
              <a:r>
                <a:rPr lang="en-GB" dirty="0" err="1"/>
                <a:t>bằng</a:t>
              </a:r>
              <a:r>
                <a:rPr lang="en-GB" dirty="0"/>
                <a:t> </a:t>
              </a:r>
              <a:r>
                <a:rPr lang="en-GB" dirty="0" err="1"/>
                <a:t>thẻ</a:t>
              </a:r>
              <a:r>
                <a:rPr lang="en-GB" dirty="0"/>
                <a:t> ATM</a:t>
              </a:r>
            </a:p>
          </p:txBody>
        </p:sp>
        <p:grpSp>
          <p:nvGrpSpPr>
            <p:cNvPr id="17" name="Group 16">
              <a:extLst>
                <a:ext uri="{FF2B5EF4-FFF2-40B4-BE49-F238E27FC236}">
                  <a16:creationId xmlns:a16="http://schemas.microsoft.com/office/drawing/2014/main" id="{508679D6-275F-4352-A7C4-4983F52C0FC8}"/>
                </a:ext>
              </a:extLst>
            </p:cNvPr>
            <p:cNvGrpSpPr/>
            <p:nvPr/>
          </p:nvGrpSpPr>
          <p:grpSpPr>
            <a:xfrm rot="21073832">
              <a:off x="4631493" y="3037738"/>
              <a:ext cx="1106075" cy="478832"/>
              <a:chOff x="4397081" y="3044637"/>
              <a:chExt cx="1341590" cy="478832"/>
            </a:xfrm>
          </p:grpSpPr>
          <p:cxnSp>
            <p:nvCxnSpPr>
              <p:cNvPr id="24" name="Straight Connector 23">
                <a:extLst>
                  <a:ext uri="{FF2B5EF4-FFF2-40B4-BE49-F238E27FC236}">
                    <a16:creationId xmlns:a16="http://schemas.microsoft.com/office/drawing/2014/main" id="{2C75586E-C9E5-4D7D-8511-A1594D2DB1DD}"/>
                  </a:ext>
                </a:extLst>
              </p:cNvPr>
              <p:cNvCxnSpPr/>
              <p:nvPr/>
            </p:nvCxnSpPr>
            <p:spPr>
              <a:xfrm rot="19418345">
                <a:off x="4397081" y="3509205"/>
                <a:ext cx="1170888" cy="14264"/>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0A82DFF0-2C41-425A-8D08-8F785048A618}"/>
                  </a:ext>
                </a:extLst>
              </p:cNvPr>
              <p:cNvSpPr/>
              <p:nvPr/>
            </p:nvSpPr>
            <p:spPr>
              <a:xfrm rot="3218345">
                <a:off x="5468671" y="3026637"/>
                <a:ext cx="252000" cy="28800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CA60C2B9-D61E-4BCD-9208-D5313341039E}"/>
                </a:ext>
              </a:extLst>
            </p:cNvPr>
            <p:cNvGrpSpPr/>
            <p:nvPr/>
          </p:nvGrpSpPr>
          <p:grpSpPr>
            <a:xfrm rot="18441162">
              <a:off x="5944231" y="3292598"/>
              <a:ext cx="807801" cy="354489"/>
              <a:chOff x="4930870" y="3044637"/>
              <a:chExt cx="807801" cy="364938"/>
            </a:xfrm>
          </p:grpSpPr>
          <p:cxnSp>
            <p:nvCxnSpPr>
              <p:cNvPr id="22" name="Straight Connector 21">
                <a:extLst>
                  <a:ext uri="{FF2B5EF4-FFF2-40B4-BE49-F238E27FC236}">
                    <a16:creationId xmlns:a16="http://schemas.microsoft.com/office/drawing/2014/main" id="{0A2B63FA-5800-4C61-A939-4C2EBCF928D6}"/>
                  </a:ext>
                </a:extLst>
              </p:cNvPr>
              <p:cNvCxnSpPr/>
              <p:nvPr/>
            </p:nvCxnSpPr>
            <p:spPr>
              <a:xfrm rot="3158838" flipV="1">
                <a:off x="5288671" y="3027169"/>
                <a:ext cx="24605" cy="74020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69681C42-9CDB-4A22-A1A0-523D33070C38}"/>
                  </a:ext>
                </a:extLst>
              </p:cNvPr>
              <p:cNvSpPr/>
              <p:nvPr/>
            </p:nvSpPr>
            <p:spPr>
              <a:xfrm rot="3218345">
                <a:off x="5468671" y="3026637"/>
                <a:ext cx="252000" cy="28800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3298CC82-24F6-413C-81C4-69D808E2932A}"/>
                </a:ext>
              </a:extLst>
            </p:cNvPr>
            <p:cNvGrpSpPr/>
            <p:nvPr/>
          </p:nvGrpSpPr>
          <p:grpSpPr>
            <a:xfrm rot="14948588">
              <a:off x="6643206" y="3319664"/>
              <a:ext cx="1334165" cy="486347"/>
              <a:chOff x="4541510" y="3044637"/>
              <a:chExt cx="1197161" cy="486347"/>
            </a:xfrm>
          </p:grpSpPr>
          <p:cxnSp>
            <p:nvCxnSpPr>
              <p:cNvPr id="20" name="Straight Connector 19">
                <a:extLst>
                  <a:ext uri="{FF2B5EF4-FFF2-40B4-BE49-F238E27FC236}">
                    <a16:creationId xmlns:a16="http://schemas.microsoft.com/office/drawing/2014/main" id="{A44C5E46-A326-433F-9D8E-E764B19AD192}"/>
                  </a:ext>
                </a:extLst>
              </p:cNvPr>
              <p:cNvCxnSpPr/>
              <p:nvPr/>
            </p:nvCxnSpPr>
            <p:spPr>
              <a:xfrm rot="19418345">
                <a:off x="4541510" y="3516720"/>
                <a:ext cx="1170888" cy="14264"/>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7BBA2D5E-89EF-417B-B6CF-C34C7D07C071}"/>
                  </a:ext>
                </a:extLst>
              </p:cNvPr>
              <p:cNvSpPr/>
              <p:nvPr/>
            </p:nvSpPr>
            <p:spPr>
              <a:xfrm rot="3218345">
                <a:off x="5468671" y="3026637"/>
                <a:ext cx="252000" cy="28800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177367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dirty="0" err="1">
                <a:solidFill>
                  <a:srgbClr val="0033CC"/>
                </a:solidFill>
              </a:rPr>
              <a:t>Phương</a:t>
            </a:r>
            <a:r>
              <a:rPr lang="en-US" altLang="en-US" sz="3600" dirty="0">
                <a:solidFill>
                  <a:srgbClr val="0033CC"/>
                </a:solidFill>
              </a:rPr>
              <a:t> </a:t>
            </a:r>
            <a:r>
              <a:rPr lang="en-US" altLang="en-US" sz="3600" dirty="0" err="1">
                <a:solidFill>
                  <a:srgbClr val="0033CC"/>
                </a:solidFill>
              </a:rPr>
              <a:t>pháp</a:t>
            </a:r>
            <a:r>
              <a:rPr lang="en-US" altLang="en-US" sz="3600" dirty="0">
                <a:solidFill>
                  <a:srgbClr val="0033CC"/>
                </a:solidFill>
              </a:rPr>
              <a:t> </a:t>
            </a:r>
            <a:r>
              <a:rPr lang="en-US" altLang="en-US" sz="3600" dirty="0" err="1">
                <a:solidFill>
                  <a:srgbClr val="0033CC"/>
                </a:solidFill>
              </a:rPr>
              <a:t>xác</a:t>
            </a:r>
            <a:r>
              <a:rPr lang="en-US" altLang="en-US" sz="3600" dirty="0">
                <a:solidFill>
                  <a:srgbClr val="0033CC"/>
                </a:solidFill>
              </a:rPr>
              <a:t> </a:t>
            </a:r>
            <a:r>
              <a:rPr lang="en-US" altLang="en-US" sz="3600" dirty="0" err="1">
                <a:solidFill>
                  <a:srgbClr val="0033CC"/>
                </a:solidFill>
              </a:rPr>
              <a:t>định</a:t>
            </a:r>
            <a:r>
              <a:rPr lang="en-US" altLang="en-US" sz="3600" dirty="0">
                <a:solidFill>
                  <a:srgbClr val="0033CC"/>
                </a:solidFill>
              </a:rPr>
              <a:t> </a:t>
            </a:r>
            <a:r>
              <a:rPr lang="en-US" altLang="en-US" sz="3600" dirty="0" err="1">
                <a:solidFill>
                  <a:srgbClr val="0033CC"/>
                </a:solidFill>
              </a:rPr>
              <a:t>yêu</a:t>
            </a:r>
            <a:r>
              <a:rPr lang="en-US" altLang="en-US" sz="3600" dirty="0">
                <a:solidFill>
                  <a:srgbClr val="0033CC"/>
                </a:solidFill>
              </a:rPr>
              <a:t> </a:t>
            </a:r>
            <a:r>
              <a:rPr lang="en-US" altLang="en-US" sz="3600" dirty="0" err="1">
                <a:solidFill>
                  <a:srgbClr val="0033CC"/>
                </a:solidFill>
              </a:rPr>
              <a:t>cầu</a:t>
            </a:r>
            <a:endParaRPr lang="en-US" altLang="en-US" sz="3600" b="1" dirty="0">
              <a:solidFill>
                <a:srgbClr val="002060"/>
              </a:solidFill>
            </a:endParaRPr>
          </a:p>
        </p:txBody>
      </p:sp>
      <p:sp>
        <p:nvSpPr>
          <p:cNvPr id="30" name="Rectangle 3"/>
          <p:cNvSpPr txBox="1">
            <a:spLocks noChangeArrowheads="1"/>
          </p:cNvSpPr>
          <p:nvPr/>
        </p:nvSpPr>
        <p:spPr>
          <a:xfrm>
            <a:off x="279533" y="1174609"/>
            <a:ext cx="6768037"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en-US" sz="2800" dirty="0" err="1"/>
              <a:t>Phương</a:t>
            </a:r>
            <a:r>
              <a:rPr lang="en-US" altLang="en-US" sz="2800" dirty="0"/>
              <a:t> </a:t>
            </a:r>
            <a:r>
              <a:rPr lang="en-US" altLang="en-US" sz="2800" dirty="0" err="1"/>
              <a:t>pháp</a:t>
            </a:r>
            <a:r>
              <a:rPr lang="en-US" altLang="en-US" sz="2800" dirty="0"/>
              <a:t> </a:t>
            </a:r>
            <a:r>
              <a:rPr lang="en-US" altLang="en-US" sz="2800" dirty="0" err="1"/>
              <a:t>truyền</a:t>
            </a:r>
            <a:r>
              <a:rPr lang="en-US" altLang="en-US" sz="2800" dirty="0"/>
              <a:t> </a:t>
            </a:r>
            <a:r>
              <a:rPr lang="en-US" altLang="en-US" sz="2800" dirty="0" err="1"/>
              <a:t>thống</a:t>
            </a:r>
            <a:endParaRPr lang="en-US" altLang="en-US" sz="2800" dirty="0"/>
          </a:p>
          <a:p>
            <a:pPr marL="800100" lvl="1" indent="-342900" algn="l">
              <a:buFont typeface="Arial" panose="020B0604020202020204" pitchFamily="34" charset="0"/>
              <a:buChar char="•"/>
            </a:pPr>
            <a:r>
              <a:rPr lang="en-US" altLang="en-US" sz="2400" dirty="0" err="1"/>
              <a:t>Mẫu</a:t>
            </a:r>
            <a:r>
              <a:rPr lang="en-US" altLang="en-US" sz="2400" dirty="0"/>
              <a:t> </a:t>
            </a:r>
            <a:r>
              <a:rPr lang="en-US" altLang="en-US" sz="2400" dirty="0" err="1"/>
              <a:t>Phỏng</a:t>
            </a:r>
            <a:r>
              <a:rPr lang="en-US" altLang="en-US" sz="2400" dirty="0"/>
              <a:t> </a:t>
            </a:r>
            <a:r>
              <a:rPr lang="en-US" altLang="en-US" sz="2400" dirty="0" err="1"/>
              <a:t>vấn</a:t>
            </a:r>
            <a:endParaRPr lang="en-US" altLang="en-US" sz="2400" dirty="0"/>
          </a:p>
        </p:txBody>
      </p:sp>
      <p:graphicFrame>
        <p:nvGraphicFramePr>
          <p:cNvPr id="64" name="Group 159"/>
          <p:cNvGraphicFramePr>
            <a:graphicFrameLocks noGrp="1"/>
          </p:cNvGraphicFramePr>
          <p:nvPr>
            <p:extLst>
              <p:ext uri="{D42A27DB-BD31-4B8C-83A1-F6EECF244321}">
                <p14:modId xmlns:p14="http://schemas.microsoft.com/office/powerpoint/2010/main" val="1997495785"/>
              </p:ext>
            </p:extLst>
          </p:nvPr>
        </p:nvGraphicFramePr>
        <p:xfrm>
          <a:off x="1838093" y="2572214"/>
          <a:ext cx="6934200" cy="2857562"/>
        </p:xfrm>
        <a:graphic>
          <a:graphicData uri="http://schemas.openxmlformats.org/drawingml/2006/table">
            <a:tbl>
              <a:tblPr/>
              <a:tblGrid>
                <a:gridCol w="673100">
                  <a:extLst>
                    <a:ext uri="{9D8B030D-6E8A-4147-A177-3AD203B41FA5}">
                      <a16:colId xmlns:a16="http://schemas.microsoft.com/office/drawing/2014/main" val="20000"/>
                    </a:ext>
                  </a:extLst>
                </a:gridCol>
                <a:gridCol w="2100263">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5887">
                  <a:extLst>
                    <a:ext uri="{9D8B030D-6E8A-4147-A177-3AD203B41FA5}">
                      <a16:colId xmlns:a16="http://schemas.microsoft.com/office/drawing/2014/main" val="20003"/>
                    </a:ext>
                  </a:extLst>
                </a:gridCol>
                <a:gridCol w="1387475">
                  <a:extLst>
                    <a:ext uri="{9D8B030D-6E8A-4147-A177-3AD203B41FA5}">
                      <a16:colId xmlns:a16="http://schemas.microsoft.com/office/drawing/2014/main" val="20004"/>
                    </a:ext>
                  </a:extLst>
                </a:gridCol>
              </a:tblGrid>
              <a:tr h="1225414">
                <a:tc gridSpan="5">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Kế hoạch phỏng vấn tổng quan</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Hệ thống:………………….</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Người lập:…………………</a:t>
                      </a:r>
                      <a:r>
                        <a:rPr kumimoji="0" lang="en-US" sz="1800" b="0" i="0" u="none" strike="noStrike" cap="none" normalizeH="0" baseline="0">
                          <a:ln>
                            <a:noFill/>
                          </a:ln>
                          <a:solidFill>
                            <a:schemeClr val="tx1"/>
                          </a:solidFill>
                          <a:effectLst/>
                          <a:latin typeface="Times New Roman" pitchFamily="18" charset="0"/>
                          <a:cs typeface="Times New Roman" pitchFamily="18" charset="0"/>
                        </a:rPr>
                        <a:t>		</a:t>
                      </a:r>
                      <a:r>
                        <a:rPr kumimoji="0" lang="en-US" sz="1800" b="0" i="1" u="none" strike="noStrike" cap="none" normalizeH="0" baseline="0">
                          <a:ln>
                            <a:noFill/>
                          </a:ln>
                          <a:solidFill>
                            <a:schemeClr val="tx1"/>
                          </a:solidFill>
                          <a:effectLst/>
                          <a:latin typeface="Times New Roman" pitchFamily="18" charset="0"/>
                          <a:cs typeface="Times New Roman" pitchFamily="18" charset="0"/>
                        </a:rPr>
                        <a:t>Ngày lập:../../….</a:t>
                      </a:r>
                      <a:endParaRPr kumimoji="0" lang="en-US"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64000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STT</a:t>
                      </a:r>
                      <a:endParaRPr kumimoji="0" lang="en-US"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Chủ đề</a:t>
                      </a:r>
                      <a:endParaRPr kumimoji="0" lang="en-US"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Yêu cầu</a:t>
                      </a:r>
                      <a:endParaRPr kumimoji="0" lang="en-US"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Ngày bắt đầu</a:t>
                      </a:r>
                      <a:endParaRPr kumimoji="0" lang="en-US"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Ngày kết thúc</a:t>
                      </a:r>
                      <a:endParaRPr kumimoji="0" lang="en-US"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207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dirty="0">
                        <a:ln>
                          <a:noFill/>
                        </a:ln>
                        <a:solidFill>
                          <a:schemeClr val="tx1"/>
                        </a:solidFill>
                        <a:effectLst/>
                        <a:latin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989762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2930" y="-25931"/>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C00000"/>
                </a:solidFill>
              </a:rPr>
              <a:t>VÍ DỤ S</a:t>
            </a:r>
            <a:r>
              <a:rPr lang="vi-VN" sz="4000" b="1" dirty="0">
                <a:solidFill>
                  <a:srgbClr val="C00000"/>
                </a:solidFill>
              </a:rPr>
              <a:t>Ơ</a:t>
            </a:r>
            <a:r>
              <a:rPr lang="en-US" sz="4000" b="1" dirty="0">
                <a:solidFill>
                  <a:srgbClr val="C00000"/>
                </a:solidFill>
              </a:rPr>
              <a:t> ĐỒ USE CASE</a:t>
            </a:r>
            <a:endParaRPr lang="en-US" altLang="en-US" sz="4000" b="1" dirty="0">
              <a:solidFill>
                <a:srgbClr val="C00000"/>
              </a:solidFill>
            </a:endParaRPr>
          </a:p>
        </p:txBody>
      </p:sp>
      <p:sp>
        <p:nvSpPr>
          <p:cNvPr id="28" name="Footer Placeholder 1">
            <a:extLst>
              <a:ext uri="{FF2B5EF4-FFF2-40B4-BE49-F238E27FC236}">
                <a16:creationId xmlns:a16="http://schemas.microsoft.com/office/drawing/2014/main" id="{85167032-8729-4A1C-89AC-9FE170CF3EB3}"/>
              </a:ext>
            </a:extLst>
          </p:cNvPr>
          <p:cNvSpPr>
            <a:spLocks noGrp="1"/>
          </p:cNvSpPr>
          <p:nvPr>
            <p:ph type="ftr" sz="quarter" idx="11"/>
          </p:nvPr>
        </p:nvSpPr>
        <p:spPr>
          <a:xfrm>
            <a:off x="3124200" y="6248400"/>
            <a:ext cx="2895600" cy="457200"/>
          </a:xfrm>
        </p:spPr>
        <p:txBody>
          <a:bodyPr/>
          <a:lstStyle/>
          <a:p>
            <a:pPr>
              <a:defRPr/>
            </a:pPr>
            <a:r>
              <a:rPr lang="en-US" altLang="en-US" dirty="0" err="1"/>
              <a:t>Trần</a:t>
            </a:r>
            <a:r>
              <a:rPr lang="en-US" altLang="en-US" dirty="0"/>
              <a:t> </a:t>
            </a:r>
            <a:r>
              <a:rPr lang="en-US" altLang="en-US" dirty="0" err="1"/>
              <a:t>Thị</a:t>
            </a:r>
            <a:r>
              <a:rPr lang="en-US" altLang="en-US" dirty="0"/>
              <a:t> Kim Chi</a:t>
            </a:r>
          </a:p>
        </p:txBody>
      </p:sp>
      <p:sp>
        <p:nvSpPr>
          <p:cNvPr id="29" name="Slide Number Placeholder 2">
            <a:extLst>
              <a:ext uri="{FF2B5EF4-FFF2-40B4-BE49-F238E27FC236}">
                <a16:creationId xmlns:a16="http://schemas.microsoft.com/office/drawing/2014/main" id="{00D02DC5-502F-482C-A36A-F13B9390D72D}"/>
              </a:ext>
            </a:extLst>
          </p:cNvPr>
          <p:cNvSpPr>
            <a:spLocks noGrp="1"/>
          </p:cNvSpPr>
          <p:nvPr>
            <p:ph type="sldNum" sz="quarter" idx="12"/>
          </p:nvPr>
        </p:nvSpPr>
        <p:spPr>
          <a:xfrm>
            <a:off x="6553200" y="6248400"/>
            <a:ext cx="1905000" cy="457200"/>
          </a:xfrm>
        </p:spPr>
        <p:txBody>
          <a:bodyPr/>
          <a:lstStyle/>
          <a:p>
            <a:pPr>
              <a:defRPr/>
            </a:pPr>
            <a:fld id="{D5CCD2EA-0E2F-4021-8273-D95CF16B383E}" type="slidenum">
              <a:rPr lang="en-US" altLang="en-US" smtClean="0"/>
              <a:pPr>
                <a:defRPr/>
              </a:pPr>
              <a:t>110</a:t>
            </a:fld>
            <a:endParaRPr lang="en-US" altLang="en-US"/>
          </a:p>
        </p:txBody>
      </p:sp>
      <p:sp>
        <p:nvSpPr>
          <p:cNvPr id="31" name="Content Placeholder 4">
            <a:extLst>
              <a:ext uri="{FF2B5EF4-FFF2-40B4-BE49-F238E27FC236}">
                <a16:creationId xmlns:a16="http://schemas.microsoft.com/office/drawing/2014/main" id="{C8033A65-FEA4-4E43-B9DC-B12EBD8C6415}"/>
              </a:ext>
            </a:extLst>
          </p:cNvPr>
          <p:cNvSpPr txBox="1">
            <a:spLocks/>
          </p:cNvSpPr>
          <p:nvPr/>
        </p:nvSpPr>
        <p:spPr>
          <a:xfrm>
            <a:off x="228600" y="1258458"/>
            <a:ext cx="10972800" cy="46049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65760" lvl="1" algn="l"/>
            <a:r>
              <a:rPr lang="en-US" sz="2400" b="1" dirty="0" err="1">
                <a:latin typeface="Times New Roman "/>
              </a:rPr>
              <a:t>Ví</a:t>
            </a:r>
            <a:r>
              <a:rPr lang="en-US" sz="2400" b="1" dirty="0">
                <a:latin typeface="Times New Roman "/>
              </a:rPr>
              <a:t> </a:t>
            </a:r>
            <a:r>
              <a:rPr lang="en-US" sz="2400" b="1" dirty="0" err="1">
                <a:latin typeface="Times New Roman "/>
              </a:rPr>
              <a:t>dụ</a:t>
            </a:r>
            <a:r>
              <a:rPr lang="en-US" sz="2400" dirty="0">
                <a:latin typeface="Times New Roman "/>
              </a:rPr>
              <a:t>: </a:t>
            </a:r>
            <a:r>
              <a:rPr lang="en-US" sz="2400" dirty="0" err="1">
                <a:latin typeface="Times New Roman "/>
              </a:rPr>
              <a:t>Sơ</a:t>
            </a:r>
            <a:r>
              <a:rPr lang="en-US" sz="2400" dirty="0">
                <a:latin typeface="Times New Roman "/>
              </a:rPr>
              <a:t> </a:t>
            </a:r>
            <a:r>
              <a:rPr lang="en-US" sz="2400" dirty="0" err="1">
                <a:latin typeface="Times New Roman "/>
              </a:rPr>
              <a:t>đồ</a:t>
            </a:r>
            <a:r>
              <a:rPr lang="en-US" sz="2400" dirty="0">
                <a:latin typeface="Times New Roman "/>
              </a:rPr>
              <a:t> use case </a:t>
            </a:r>
            <a:r>
              <a:rPr lang="en-US" sz="2400" dirty="0" err="1">
                <a:latin typeface="Times New Roman "/>
              </a:rPr>
              <a:t>biểu</a:t>
            </a:r>
            <a:r>
              <a:rPr lang="en-US" sz="2400" dirty="0">
                <a:latin typeface="Times New Roman "/>
              </a:rPr>
              <a:t> </a:t>
            </a:r>
            <a:r>
              <a:rPr lang="en-US" sz="2400" dirty="0" err="1">
                <a:latin typeface="Times New Roman "/>
              </a:rPr>
              <a:t>diễn</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phần</a:t>
            </a:r>
            <a:r>
              <a:rPr lang="en-US" sz="2400" dirty="0">
                <a:latin typeface="Times New Roman "/>
              </a:rPr>
              <a:t> </a:t>
            </a:r>
            <a:r>
              <a:rPr lang="en-US" sz="2400" dirty="0" err="1">
                <a:latin typeface="Times New Roman "/>
              </a:rPr>
              <a:t>chức</a:t>
            </a:r>
            <a:r>
              <a:rPr lang="en-US" sz="2400" dirty="0">
                <a:latin typeface="Times New Roman "/>
              </a:rPr>
              <a:t> </a:t>
            </a:r>
            <a:r>
              <a:rPr lang="en-US" sz="2400" dirty="0" err="1">
                <a:latin typeface="Times New Roman "/>
              </a:rPr>
              <a:t>năng</a:t>
            </a:r>
            <a:r>
              <a:rPr lang="en-US" sz="2400" dirty="0">
                <a:latin typeface="Times New Roman "/>
              </a:rPr>
              <a:t> </a:t>
            </a:r>
            <a:r>
              <a:rPr lang="en-US" sz="2400" dirty="0" err="1">
                <a:latin typeface="Times New Roman "/>
              </a:rPr>
              <a:t>của</a:t>
            </a:r>
            <a:r>
              <a:rPr lang="en-US" sz="2400" dirty="0">
                <a:latin typeface="Times New Roman "/>
              </a:rPr>
              <a:t> </a:t>
            </a:r>
            <a:r>
              <a:rPr lang="en-US" sz="2400" dirty="0" err="1">
                <a:latin typeface="Times New Roman "/>
              </a:rPr>
              <a:t>hệ</a:t>
            </a:r>
            <a:r>
              <a:rPr lang="en-US" sz="2400" dirty="0">
                <a:latin typeface="Times New Roman "/>
              </a:rPr>
              <a:t> </a:t>
            </a:r>
            <a:r>
              <a:rPr lang="en-US" sz="2400" dirty="0" err="1">
                <a:latin typeface="Times New Roman "/>
              </a:rPr>
              <a:t>thống</a:t>
            </a:r>
            <a:r>
              <a:rPr lang="en-US" sz="2400" dirty="0">
                <a:latin typeface="Times New Roman "/>
              </a:rPr>
              <a:t> </a:t>
            </a:r>
            <a:r>
              <a:rPr lang="en-US" sz="2400" b="1" dirty="0" err="1">
                <a:latin typeface="Times New Roman "/>
              </a:rPr>
              <a:t>bán</a:t>
            </a:r>
            <a:r>
              <a:rPr lang="en-US" sz="2400" b="1" dirty="0">
                <a:latin typeface="Times New Roman "/>
              </a:rPr>
              <a:t> </a:t>
            </a:r>
            <a:r>
              <a:rPr lang="en-US" sz="2400" b="1" dirty="0" err="1">
                <a:latin typeface="Times New Roman "/>
              </a:rPr>
              <a:t>hàng</a:t>
            </a:r>
            <a:r>
              <a:rPr lang="en-US" sz="2400" b="1" dirty="0">
                <a:latin typeface="Times New Roman "/>
              </a:rPr>
              <a:t> online</a:t>
            </a:r>
            <a:endParaRPr lang="en-US" sz="2400" dirty="0">
              <a:latin typeface="Times New Roman "/>
            </a:endParaRPr>
          </a:p>
        </p:txBody>
      </p:sp>
      <p:pic>
        <p:nvPicPr>
          <p:cNvPr id="32" name="Picture 31">
            <a:extLst>
              <a:ext uri="{FF2B5EF4-FFF2-40B4-BE49-F238E27FC236}">
                <a16:creationId xmlns:a16="http://schemas.microsoft.com/office/drawing/2014/main" id="{CCF6C232-BAF4-43F3-9481-44724776EFA3}"/>
              </a:ext>
            </a:extLst>
          </p:cNvPr>
          <p:cNvPicPr>
            <a:picLocks noChangeAspect="1"/>
          </p:cNvPicPr>
          <p:nvPr/>
        </p:nvPicPr>
        <p:blipFill>
          <a:blip r:embed="rId4"/>
          <a:stretch>
            <a:fillRect/>
          </a:stretch>
        </p:blipFill>
        <p:spPr>
          <a:xfrm>
            <a:off x="436126" y="1961857"/>
            <a:ext cx="5659874" cy="3485946"/>
          </a:xfrm>
          <a:prstGeom prst="rect">
            <a:avLst/>
          </a:prstGeom>
        </p:spPr>
      </p:pic>
      <p:cxnSp>
        <p:nvCxnSpPr>
          <p:cNvPr id="4" name="Straight Arrow Connector 3">
            <a:extLst>
              <a:ext uri="{FF2B5EF4-FFF2-40B4-BE49-F238E27FC236}">
                <a16:creationId xmlns:a16="http://schemas.microsoft.com/office/drawing/2014/main" id="{8B1152AF-CB9B-4DA7-84A8-9D1570A3F7F1}"/>
              </a:ext>
            </a:extLst>
          </p:cNvPr>
          <p:cNvCxnSpPr/>
          <p:nvPr/>
        </p:nvCxnSpPr>
        <p:spPr>
          <a:xfrm>
            <a:off x="3283528" y="2833585"/>
            <a:ext cx="845127" cy="5264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BCE36B5-00ED-4AED-805D-1B9151D3568B}"/>
              </a:ext>
            </a:extLst>
          </p:cNvPr>
          <p:cNvSpPr txBox="1"/>
          <p:nvPr/>
        </p:nvSpPr>
        <p:spPr>
          <a:xfrm>
            <a:off x="3578664" y="2868221"/>
            <a:ext cx="792205" cy="276999"/>
          </a:xfrm>
          <a:prstGeom prst="rect">
            <a:avLst/>
          </a:prstGeom>
          <a:noFill/>
        </p:spPr>
        <p:txBody>
          <a:bodyPr wrap="none" rtlCol="0">
            <a:spAutoFit/>
          </a:bodyPr>
          <a:lstStyle/>
          <a:p>
            <a:r>
              <a:rPr lang="en-US" sz="1200" dirty="0"/>
              <a:t>&lt;include&gt;</a:t>
            </a:r>
          </a:p>
        </p:txBody>
      </p:sp>
      <p:pic>
        <p:nvPicPr>
          <p:cNvPr id="2" name="Picture 1">
            <a:extLst>
              <a:ext uri="{FF2B5EF4-FFF2-40B4-BE49-F238E27FC236}">
                <a16:creationId xmlns:a16="http://schemas.microsoft.com/office/drawing/2014/main" id="{7A2B8C3A-5433-4876-BC7F-D341440D5823}"/>
              </a:ext>
            </a:extLst>
          </p:cNvPr>
          <p:cNvPicPr>
            <a:picLocks noChangeAspect="1"/>
          </p:cNvPicPr>
          <p:nvPr/>
        </p:nvPicPr>
        <p:blipFill>
          <a:blip r:embed="rId5"/>
          <a:stretch>
            <a:fillRect/>
          </a:stretch>
        </p:blipFill>
        <p:spPr>
          <a:xfrm>
            <a:off x="6638924" y="1961857"/>
            <a:ext cx="5324475" cy="3686689"/>
          </a:xfrm>
          <a:prstGeom prst="rect">
            <a:avLst/>
          </a:prstGeom>
        </p:spPr>
      </p:pic>
    </p:spTree>
    <p:extLst>
      <p:ext uri="{BB962C8B-B14F-4D97-AF65-F5344CB8AC3E}">
        <p14:creationId xmlns:p14="http://schemas.microsoft.com/office/powerpoint/2010/main" val="176812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VẼ S</a:t>
            </a:r>
            <a:r>
              <a:rPr lang="vi-VN" altLang="en-US" sz="4000" b="1" dirty="0">
                <a:solidFill>
                  <a:srgbClr val="C00000"/>
                </a:solidFill>
              </a:rPr>
              <a:t>Ơ</a:t>
            </a:r>
            <a:r>
              <a:rPr lang="en-US" altLang="en-US" sz="4000" b="1" dirty="0">
                <a:solidFill>
                  <a:srgbClr val="C00000"/>
                </a:solidFill>
              </a:rPr>
              <a:t> ĐỒ USECASE</a:t>
            </a:r>
          </a:p>
        </p:txBody>
      </p:sp>
      <p:sp>
        <p:nvSpPr>
          <p:cNvPr id="9" name="Rectangle 3">
            <a:extLst>
              <a:ext uri="{FF2B5EF4-FFF2-40B4-BE49-F238E27FC236}">
                <a16:creationId xmlns:a16="http://schemas.microsoft.com/office/drawing/2014/main" id="{32FD8A00-3799-4007-A688-E67B83CEC0CC}"/>
              </a:ext>
            </a:extLst>
          </p:cNvPr>
          <p:cNvSpPr txBox="1">
            <a:spLocks noChangeArrowheads="1"/>
          </p:cNvSpPr>
          <p:nvPr/>
        </p:nvSpPr>
        <p:spPr bwMode="auto">
          <a:xfrm>
            <a:off x="0" y="0"/>
            <a:ext cx="11472863" cy="5005387"/>
          </a:xfrm>
          <a:prstGeom prst="rect">
            <a:avLst/>
          </a:prstGeom>
          <a:solidFill>
            <a:srgbClr val="FFFFFF"/>
          </a:solidFill>
          <a:ln>
            <a:noFill/>
          </a:ln>
          <a:effec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a:r>
              <a:rPr lang="en-US" sz="2000" dirty="0" err="1"/>
              <a:t>Thiết</a:t>
            </a:r>
            <a:r>
              <a:rPr lang="en-US" sz="2000" dirty="0"/>
              <a:t> </a:t>
            </a:r>
            <a:r>
              <a:rPr lang="en-US" sz="2000" dirty="0" err="1"/>
              <a:t>kế</a:t>
            </a:r>
            <a:r>
              <a:rPr lang="en-US" sz="2000" dirty="0"/>
              <a:t> </a:t>
            </a:r>
            <a:r>
              <a:rPr lang="en-US" sz="2000" dirty="0" err="1"/>
              <a:t>một</a:t>
            </a:r>
            <a:r>
              <a:rPr lang="en-US" sz="2000" dirty="0"/>
              <a:t> </a:t>
            </a:r>
            <a:r>
              <a:rPr lang="en-US" sz="2000" dirty="0" err="1"/>
              <a:t>hệ</a:t>
            </a:r>
            <a:r>
              <a:rPr lang="en-US" sz="2000" dirty="0"/>
              <a:t> </a:t>
            </a:r>
            <a:r>
              <a:rPr lang="en-US" sz="2000" dirty="0" err="1"/>
              <a:t>thống</a:t>
            </a:r>
            <a:r>
              <a:rPr lang="en-US" sz="2000" dirty="0"/>
              <a:t> </a:t>
            </a:r>
            <a:r>
              <a:rPr lang="en-US" sz="2000" dirty="0" err="1"/>
              <a:t>đặt</a:t>
            </a:r>
            <a:r>
              <a:rPr lang="en-US" sz="2000" dirty="0"/>
              <a:t> </a:t>
            </a:r>
            <a:r>
              <a:rPr lang="en-US" sz="2000" dirty="0" err="1"/>
              <a:t>vé</a:t>
            </a:r>
            <a:r>
              <a:rPr lang="en-US" sz="2000" dirty="0"/>
              <a:t> </a:t>
            </a:r>
            <a:r>
              <a:rPr lang="en-US" sz="2000" dirty="0" err="1"/>
              <a:t>máy</a:t>
            </a:r>
            <a:r>
              <a:rPr lang="en-US" sz="2000" dirty="0"/>
              <a:t> bay </a:t>
            </a:r>
            <a:r>
              <a:rPr lang="en-US" sz="2000" dirty="0" err="1"/>
              <a:t>đơn</a:t>
            </a:r>
            <a:r>
              <a:rPr lang="en-US" sz="2000" dirty="0"/>
              <a:t> </a:t>
            </a:r>
            <a:r>
              <a:rPr lang="en-US" sz="2000" dirty="0" err="1"/>
              <a:t>giản</a:t>
            </a:r>
            <a:r>
              <a:rPr lang="en-US" sz="2000" dirty="0"/>
              <a:t> </a:t>
            </a:r>
            <a:r>
              <a:rPr lang="en-US" sz="2000" dirty="0" err="1"/>
              <a:t>cho</a:t>
            </a:r>
            <a:r>
              <a:rPr lang="en-US" sz="2000" dirty="0"/>
              <a:t> </a:t>
            </a:r>
            <a:r>
              <a:rPr lang="en-US" sz="2000" dirty="0" err="1"/>
              <a:t>một</a:t>
            </a:r>
            <a:r>
              <a:rPr lang="en-US" sz="2000" dirty="0"/>
              <a:t> </a:t>
            </a:r>
            <a:r>
              <a:rPr lang="en-US" sz="2000" dirty="0" err="1"/>
              <a:t>công</a:t>
            </a:r>
            <a:r>
              <a:rPr lang="en-US" sz="2000" dirty="0"/>
              <a:t> ty </a:t>
            </a:r>
            <a:r>
              <a:rPr lang="en-US" sz="2000" dirty="0" err="1"/>
              <a:t>hàng</a:t>
            </a:r>
            <a:r>
              <a:rPr lang="en-US" sz="2000" dirty="0"/>
              <a:t> </a:t>
            </a:r>
            <a:r>
              <a:rPr lang="en-US" sz="2000" dirty="0" err="1"/>
              <a:t>không</a:t>
            </a:r>
            <a:r>
              <a:rPr lang="en-US" sz="2000" dirty="0"/>
              <a:t> ABC </a:t>
            </a:r>
            <a:r>
              <a:rPr lang="en-US" sz="2000" dirty="0" err="1"/>
              <a:t>với</a:t>
            </a:r>
            <a:r>
              <a:rPr lang="en-US" sz="2000" dirty="0"/>
              <a:t> </a:t>
            </a:r>
            <a:r>
              <a:rPr lang="en-US" sz="2000" dirty="0" err="1"/>
              <a:t>đặc</a:t>
            </a:r>
            <a:r>
              <a:rPr lang="en-US" sz="2000" dirty="0"/>
              <a:t> </a:t>
            </a:r>
            <a:r>
              <a:rPr lang="en-US" sz="2000" dirty="0" err="1"/>
              <a:t>tả</a:t>
            </a:r>
            <a:r>
              <a:rPr lang="en-US" sz="2000" dirty="0"/>
              <a:t> </a:t>
            </a:r>
            <a:r>
              <a:rPr lang="en-US" sz="2000" dirty="0" err="1"/>
              <a:t>như</a:t>
            </a:r>
            <a:r>
              <a:rPr lang="en-US" sz="2000" dirty="0"/>
              <a:t> </a:t>
            </a:r>
            <a:r>
              <a:rPr lang="en-US" sz="2000" dirty="0" err="1"/>
              <a:t>sau</a:t>
            </a:r>
            <a:r>
              <a:rPr lang="en-US" sz="2000" dirty="0"/>
              <a:t>: </a:t>
            </a:r>
          </a:p>
          <a:p>
            <a:pPr algn="just"/>
            <a:r>
              <a:rPr lang="en-US" sz="2000" dirty="0" err="1"/>
              <a:t>Công</a:t>
            </a:r>
            <a:r>
              <a:rPr lang="en-US" sz="2000" dirty="0"/>
              <a:t> ty </a:t>
            </a:r>
            <a:r>
              <a:rPr lang="en-US" sz="2000" dirty="0" err="1"/>
              <a:t>hàng</a:t>
            </a:r>
            <a:r>
              <a:rPr lang="en-US" sz="2000" dirty="0"/>
              <a:t> </a:t>
            </a:r>
            <a:r>
              <a:rPr lang="en-US" sz="2000" dirty="0" err="1"/>
              <a:t>không</a:t>
            </a:r>
            <a:r>
              <a:rPr lang="en-US" sz="2000" dirty="0"/>
              <a:t> ABC </a:t>
            </a:r>
            <a:r>
              <a:rPr lang="en-US" sz="2000" dirty="0" err="1"/>
              <a:t>có</a:t>
            </a:r>
            <a:r>
              <a:rPr lang="en-US" sz="2000" dirty="0"/>
              <a:t> </a:t>
            </a:r>
            <a:r>
              <a:rPr lang="en-US" sz="2000" dirty="0" err="1"/>
              <a:t>các</a:t>
            </a:r>
            <a:r>
              <a:rPr lang="en-US" sz="2000" dirty="0"/>
              <a:t> </a:t>
            </a:r>
            <a:r>
              <a:rPr lang="en-US" sz="2000" dirty="0" err="1"/>
              <a:t>chuyến</a:t>
            </a:r>
            <a:r>
              <a:rPr lang="en-US" sz="2000" dirty="0"/>
              <a:t> bay </a:t>
            </a:r>
            <a:r>
              <a:rPr lang="en-US" sz="2000" dirty="0" err="1"/>
              <a:t>khác</a:t>
            </a:r>
            <a:r>
              <a:rPr lang="en-US" sz="2000" dirty="0"/>
              <a:t> </a:t>
            </a:r>
            <a:r>
              <a:rPr lang="en-US" sz="2000" dirty="0" err="1"/>
              <a:t>nhau</a:t>
            </a:r>
            <a:r>
              <a:rPr lang="en-US" sz="2000" dirty="0"/>
              <a:t>. </a:t>
            </a:r>
            <a:r>
              <a:rPr lang="en-US" sz="2000" dirty="0" err="1"/>
              <a:t>Ứng</a:t>
            </a:r>
            <a:r>
              <a:rPr lang="en-US" sz="2000" dirty="0"/>
              <a:t> </a:t>
            </a:r>
            <a:r>
              <a:rPr lang="en-US" sz="2000" dirty="0" err="1"/>
              <a:t>với</a:t>
            </a:r>
            <a:r>
              <a:rPr lang="en-US" sz="2000" dirty="0"/>
              <a:t> </a:t>
            </a:r>
            <a:r>
              <a:rPr lang="en-US" sz="2000" dirty="0" err="1"/>
              <a:t>một</a:t>
            </a:r>
            <a:r>
              <a:rPr lang="en-US" sz="2000" dirty="0"/>
              <a:t> </a:t>
            </a:r>
            <a:r>
              <a:rPr lang="en-US" sz="2000" dirty="0" err="1"/>
              <a:t>chuyến</a:t>
            </a:r>
            <a:r>
              <a:rPr lang="en-US" sz="2000" dirty="0"/>
              <a:t> bay, </a:t>
            </a:r>
            <a:r>
              <a:rPr lang="en-US" sz="2000" dirty="0" err="1"/>
              <a:t>hệ</a:t>
            </a:r>
            <a:r>
              <a:rPr lang="en-US" sz="2000" dirty="0"/>
              <a:t> </a:t>
            </a:r>
            <a:r>
              <a:rPr lang="en-US" sz="2000" dirty="0" err="1"/>
              <a:t>thống</a:t>
            </a:r>
            <a:r>
              <a:rPr lang="en-US" sz="2000" dirty="0"/>
              <a:t> </a:t>
            </a:r>
            <a:r>
              <a:rPr lang="en-US" sz="2000" dirty="0" err="1"/>
              <a:t>được</a:t>
            </a:r>
            <a:r>
              <a:rPr lang="en-US" sz="2000" dirty="0"/>
              <a:t> </a:t>
            </a:r>
            <a:r>
              <a:rPr lang="en-US" sz="2000" dirty="0" err="1"/>
              <a:t>mở</a:t>
            </a:r>
            <a:r>
              <a:rPr lang="en-US" sz="2000" dirty="0"/>
              <a:t> </a:t>
            </a:r>
            <a:r>
              <a:rPr lang="en-US" sz="2000" dirty="0" err="1"/>
              <a:t>cho</a:t>
            </a:r>
            <a:r>
              <a:rPr lang="en-US" sz="2000" dirty="0"/>
              <a:t> </a:t>
            </a:r>
            <a:r>
              <a:rPr lang="en-US" sz="2000" dirty="0" err="1"/>
              <a:t>để</a:t>
            </a:r>
            <a:r>
              <a:rPr lang="en-US" sz="2000" dirty="0"/>
              <a:t> </a:t>
            </a:r>
            <a:r>
              <a:rPr lang="en-US" sz="2000" dirty="0" err="1"/>
              <a:t>khách</a:t>
            </a:r>
            <a:r>
              <a:rPr lang="en-US" sz="2000" dirty="0"/>
              <a:t> </a:t>
            </a:r>
            <a:r>
              <a:rPr lang="en-US" sz="2000" dirty="0" err="1"/>
              <a:t>hàng</a:t>
            </a:r>
            <a:r>
              <a:rPr lang="en-US" sz="2000" dirty="0"/>
              <a:t> </a:t>
            </a:r>
            <a:r>
              <a:rPr lang="en-US" sz="2000" dirty="0" err="1"/>
              <a:t>đặt</a:t>
            </a:r>
            <a:r>
              <a:rPr lang="en-US" sz="2000" dirty="0"/>
              <a:t> </a:t>
            </a:r>
            <a:r>
              <a:rPr lang="en-US" sz="2000" dirty="0" err="1"/>
              <a:t>vé</a:t>
            </a:r>
            <a:r>
              <a:rPr lang="en-US" sz="2000" dirty="0"/>
              <a:t> </a:t>
            </a:r>
            <a:r>
              <a:rPr lang="en-US" sz="2000" dirty="0" err="1"/>
              <a:t>và</a:t>
            </a:r>
            <a:r>
              <a:rPr lang="en-US" sz="2000" dirty="0"/>
              <a:t> </a:t>
            </a:r>
            <a:r>
              <a:rPr lang="en-US" sz="2000" dirty="0" err="1"/>
              <a:t>đóng</a:t>
            </a:r>
            <a:r>
              <a:rPr lang="en-US" sz="2000" dirty="0"/>
              <a:t> </a:t>
            </a:r>
            <a:r>
              <a:rPr lang="en-US" sz="2000" dirty="0" err="1"/>
              <a:t>đặt</a:t>
            </a:r>
            <a:r>
              <a:rPr lang="en-US" sz="2000" dirty="0"/>
              <a:t> </a:t>
            </a:r>
            <a:r>
              <a:rPr lang="en-US" sz="2000" dirty="0" err="1"/>
              <a:t>vé</a:t>
            </a:r>
            <a:r>
              <a:rPr lang="en-US" sz="2000" dirty="0"/>
              <a:t> </a:t>
            </a:r>
            <a:r>
              <a:rPr lang="en-US" sz="2000" dirty="0" err="1"/>
              <a:t>bởi</a:t>
            </a:r>
            <a:r>
              <a:rPr lang="en-US" sz="2000" dirty="0"/>
              <a:t> </a:t>
            </a:r>
            <a:r>
              <a:rPr lang="en-US" sz="2000" dirty="0" err="1"/>
              <a:t>nhân</a:t>
            </a:r>
            <a:r>
              <a:rPr lang="en-US" sz="2000" dirty="0"/>
              <a:t> </a:t>
            </a:r>
            <a:r>
              <a:rPr lang="en-US" sz="2000" dirty="0" err="1"/>
              <a:t>viên</a:t>
            </a:r>
            <a:r>
              <a:rPr lang="en-US" sz="2000" dirty="0"/>
              <a:t> </a:t>
            </a:r>
            <a:r>
              <a:rPr lang="en-US" sz="2000" dirty="0" err="1"/>
              <a:t>của</a:t>
            </a:r>
            <a:r>
              <a:rPr lang="en-US" sz="2000" dirty="0"/>
              <a:t> </a:t>
            </a:r>
            <a:r>
              <a:rPr lang="en-US" sz="2000" dirty="0" err="1"/>
              <a:t>công</a:t>
            </a:r>
            <a:r>
              <a:rPr lang="en-US" sz="2000" dirty="0"/>
              <a:t> ty.</a:t>
            </a:r>
          </a:p>
          <a:p>
            <a:pPr lvl="0" algn="just"/>
            <a:r>
              <a:rPr lang="en-US" sz="2000" dirty="0" err="1"/>
              <a:t>Một</a:t>
            </a:r>
            <a:r>
              <a:rPr lang="en-US" sz="2000" dirty="0"/>
              <a:t> </a:t>
            </a:r>
            <a:r>
              <a:rPr lang="en-US" sz="2000" dirty="0" err="1"/>
              <a:t>khách</a:t>
            </a:r>
            <a:r>
              <a:rPr lang="en-US" sz="2000" dirty="0"/>
              <a:t> </a:t>
            </a:r>
            <a:r>
              <a:rPr lang="en-US" sz="2000" dirty="0" err="1"/>
              <a:t>hàng</a:t>
            </a:r>
            <a:r>
              <a:rPr lang="en-US" sz="2000" dirty="0"/>
              <a:t> </a:t>
            </a:r>
            <a:r>
              <a:rPr lang="en-US" sz="2000" dirty="0" err="1"/>
              <a:t>có</a:t>
            </a:r>
            <a:r>
              <a:rPr lang="en-US" sz="2000" dirty="0"/>
              <a:t> </a:t>
            </a:r>
            <a:r>
              <a:rPr lang="en-US" sz="2000" dirty="0" err="1"/>
              <a:t>thể</a:t>
            </a:r>
            <a:r>
              <a:rPr lang="en-US" sz="2000" dirty="0"/>
              <a:t> </a:t>
            </a:r>
            <a:r>
              <a:rPr lang="en-US" sz="2000" dirty="0" err="1"/>
              <a:t>đặt</a:t>
            </a:r>
            <a:r>
              <a:rPr lang="en-US" sz="2000" dirty="0"/>
              <a:t> </a:t>
            </a:r>
            <a:r>
              <a:rPr lang="en-US" sz="2000" dirty="0" err="1"/>
              <a:t>một</a:t>
            </a:r>
            <a:r>
              <a:rPr lang="en-US" sz="2000" dirty="0"/>
              <a:t> </a:t>
            </a:r>
            <a:r>
              <a:rPr lang="en-US" sz="2000" dirty="0" err="1"/>
              <a:t>hoặc</a:t>
            </a:r>
            <a:r>
              <a:rPr lang="en-US" sz="2000" dirty="0"/>
              <a:t> </a:t>
            </a:r>
            <a:r>
              <a:rPr lang="en-US" sz="2000" dirty="0" err="1"/>
              <a:t>nhiều</a:t>
            </a:r>
            <a:r>
              <a:rPr lang="en-US" sz="2000" dirty="0"/>
              <a:t> </a:t>
            </a:r>
            <a:r>
              <a:rPr lang="en-US" sz="2000" dirty="0" err="1"/>
              <a:t>chuyến</a:t>
            </a:r>
            <a:r>
              <a:rPr lang="en-US" sz="2000" dirty="0"/>
              <a:t> bay </a:t>
            </a:r>
            <a:r>
              <a:rPr lang="en-US" sz="2000" dirty="0" err="1"/>
              <a:t>cho</a:t>
            </a:r>
            <a:r>
              <a:rPr lang="en-US" sz="2000" dirty="0"/>
              <a:t> </a:t>
            </a:r>
            <a:r>
              <a:rPr lang="en-US" sz="2000" dirty="0" err="1"/>
              <a:t>các</a:t>
            </a:r>
            <a:r>
              <a:rPr lang="en-US" sz="2000" dirty="0"/>
              <a:t> </a:t>
            </a:r>
            <a:r>
              <a:rPr lang="en-US" sz="2000" dirty="0" err="1"/>
              <a:t>hành</a:t>
            </a:r>
            <a:r>
              <a:rPr lang="en-US" sz="2000" dirty="0"/>
              <a:t> </a:t>
            </a:r>
            <a:r>
              <a:rPr lang="en-US" sz="2000" dirty="0" err="1"/>
              <a:t>khách</a:t>
            </a:r>
            <a:r>
              <a:rPr lang="en-US" sz="2000" dirty="0"/>
              <a:t> </a:t>
            </a:r>
            <a:r>
              <a:rPr lang="en-US" sz="2000" dirty="0" err="1"/>
              <a:t>khác</a:t>
            </a:r>
            <a:r>
              <a:rPr lang="en-US" sz="2000" dirty="0"/>
              <a:t> </a:t>
            </a:r>
            <a:r>
              <a:rPr lang="en-US" sz="2000" dirty="0" err="1"/>
              <a:t>nhau</a:t>
            </a:r>
            <a:r>
              <a:rPr lang="en-US" sz="2000" dirty="0"/>
              <a:t>.</a:t>
            </a:r>
          </a:p>
          <a:p>
            <a:pPr lvl="0" algn="just"/>
            <a:r>
              <a:rPr lang="en-US" sz="2000" dirty="0" err="1"/>
              <a:t>Một</a:t>
            </a:r>
            <a:r>
              <a:rPr lang="en-US" sz="2000" dirty="0"/>
              <a:t> </a:t>
            </a:r>
            <a:r>
              <a:rPr lang="en-US" sz="2000" dirty="0" err="1"/>
              <a:t>vé</a:t>
            </a:r>
            <a:r>
              <a:rPr lang="en-US" sz="2000" dirty="0"/>
              <a:t> </a:t>
            </a:r>
            <a:r>
              <a:rPr lang="en-US" sz="2000" dirty="0" err="1"/>
              <a:t>đặt</a:t>
            </a:r>
            <a:r>
              <a:rPr lang="en-US" sz="2000" dirty="0"/>
              <a:t> </a:t>
            </a:r>
            <a:r>
              <a:rPr lang="en-US" sz="2000" dirty="0" err="1"/>
              <a:t>cho</a:t>
            </a:r>
            <a:r>
              <a:rPr lang="en-US" sz="2000" dirty="0"/>
              <a:t> </a:t>
            </a:r>
            <a:r>
              <a:rPr lang="en-US" sz="2000" dirty="0" err="1"/>
              <a:t>một</a:t>
            </a:r>
            <a:r>
              <a:rPr lang="en-US" sz="2000" dirty="0"/>
              <a:t> </a:t>
            </a:r>
            <a:r>
              <a:rPr lang="en-US" sz="2000" dirty="0" err="1"/>
              <a:t>một</a:t>
            </a:r>
            <a:r>
              <a:rPr lang="en-US" sz="2000" dirty="0"/>
              <a:t> </a:t>
            </a:r>
            <a:r>
              <a:rPr lang="en-US" sz="2000" dirty="0" err="1"/>
              <a:t>chuyến</a:t>
            </a:r>
            <a:r>
              <a:rPr lang="en-US" sz="2000" dirty="0"/>
              <a:t> bay </a:t>
            </a:r>
            <a:r>
              <a:rPr lang="en-US" sz="2000" dirty="0" err="1"/>
              <a:t>duy</a:t>
            </a:r>
            <a:r>
              <a:rPr lang="en-US" sz="2000" dirty="0"/>
              <a:t> </a:t>
            </a:r>
            <a:r>
              <a:rPr lang="en-US" sz="2000" dirty="0" err="1"/>
              <a:t>nhất</a:t>
            </a:r>
            <a:r>
              <a:rPr lang="en-US" sz="2000" dirty="0"/>
              <a:t> </a:t>
            </a:r>
            <a:r>
              <a:rPr lang="en-US" sz="2000" dirty="0" err="1"/>
              <a:t>và</a:t>
            </a:r>
            <a:r>
              <a:rPr lang="en-US" sz="2000" dirty="0"/>
              <a:t> </a:t>
            </a:r>
            <a:r>
              <a:rPr lang="en-US" sz="2000" dirty="0" err="1"/>
              <a:t>một</a:t>
            </a:r>
            <a:r>
              <a:rPr lang="en-US" sz="2000" dirty="0"/>
              <a:t> </a:t>
            </a:r>
            <a:r>
              <a:rPr lang="en-US" sz="2000" dirty="0" err="1"/>
              <a:t>hành</a:t>
            </a:r>
            <a:r>
              <a:rPr lang="en-US" sz="2000" dirty="0"/>
              <a:t> </a:t>
            </a:r>
            <a:r>
              <a:rPr lang="en-US" sz="2000" dirty="0" err="1"/>
              <a:t>khách</a:t>
            </a:r>
            <a:r>
              <a:rPr lang="en-US" sz="2000" dirty="0"/>
              <a:t> </a:t>
            </a:r>
            <a:r>
              <a:rPr lang="en-US" sz="2000" dirty="0" err="1"/>
              <a:t>duy</a:t>
            </a:r>
            <a:r>
              <a:rPr lang="en-US" sz="2000" dirty="0"/>
              <a:t> </a:t>
            </a:r>
            <a:r>
              <a:rPr lang="en-US" sz="2000" dirty="0" err="1"/>
              <a:t>nhất</a:t>
            </a:r>
            <a:r>
              <a:rPr lang="en-US" sz="2000" dirty="0"/>
              <a:t>.</a:t>
            </a:r>
          </a:p>
          <a:p>
            <a:pPr lvl="0" algn="just"/>
            <a:r>
              <a:rPr lang="en-US" sz="2000" dirty="0" err="1"/>
              <a:t>Một</a:t>
            </a:r>
            <a:r>
              <a:rPr lang="en-US" sz="2000" dirty="0"/>
              <a:t> </a:t>
            </a:r>
            <a:r>
              <a:rPr lang="en-US" sz="2000" dirty="0" err="1"/>
              <a:t>chuyến</a:t>
            </a:r>
            <a:r>
              <a:rPr lang="en-US" sz="2000" dirty="0"/>
              <a:t> bay </a:t>
            </a:r>
            <a:r>
              <a:rPr lang="en-US" sz="2000" dirty="0" err="1"/>
              <a:t>có</a:t>
            </a:r>
            <a:r>
              <a:rPr lang="en-US" sz="2000" dirty="0"/>
              <a:t> </a:t>
            </a:r>
            <a:r>
              <a:rPr lang="en-US" sz="2000" dirty="0" err="1"/>
              <a:t>một</a:t>
            </a:r>
            <a:r>
              <a:rPr lang="en-US" sz="2000" dirty="0"/>
              <a:t> </a:t>
            </a:r>
            <a:r>
              <a:rPr lang="en-US" sz="2000" dirty="0" err="1"/>
              <a:t>sân</a:t>
            </a:r>
            <a:r>
              <a:rPr lang="en-US" sz="2000" dirty="0"/>
              <a:t> bay </a:t>
            </a:r>
            <a:r>
              <a:rPr lang="en-US" sz="2000" dirty="0" err="1"/>
              <a:t>khởi</a:t>
            </a:r>
            <a:r>
              <a:rPr lang="en-US" sz="2000" dirty="0"/>
              <a:t> </a:t>
            </a:r>
            <a:r>
              <a:rPr lang="en-US" sz="2000" dirty="0" err="1"/>
              <a:t>hành</a:t>
            </a:r>
            <a:r>
              <a:rPr lang="en-US" sz="2000" dirty="0"/>
              <a:t> </a:t>
            </a:r>
            <a:r>
              <a:rPr lang="en-US" sz="2000" dirty="0" err="1"/>
              <a:t>và</a:t>
            </a:r>
            <a:r>
              <a:rPr lang="en-US" sz="2000" dirty="0"/>
              <a:t> </a:t>
            </a:r>
            <a:r>
              <a:rPr lang="en-US" sz="2000" dirty="0" err="1"/>
              <a:t>sân</a:t>
            </a:r>
            <a:r>
              <a:rPr lang="en-US" sz="2000" dirty="0"/>
              <a:t> bay </a:t>
            </a:r>
            <a:r>
              <a:rPr lang="en-US" sz="2000" dirty="0" err="1"/>
              <a:t>đến</a:t>
            </a:r>
            <a:r>
              <a:rPr lang="en-US" sz="2000" dirty="0"/>
              <a:t>,  </a:t>
            </a:r>
            <a:r>
              <a:rPr lang="en-US" sz="2000" dirty="0" err="1"/>
              <a:t>thời</a:t>
            </a:r>
            <a:r>
              <a:rPr lang="en-US" sz="2000" dirty="0"/>
              <a:t> </a:t>
            </a:r>
            <a:r>
              <a:rPr lang="en-US" sz="2000" dirty="0" err="1"/>
              <a:t>điểm</a:t>
            </a:r>
            <a:r>
              <a:rPr lang="en-US" sz="2000" dirty="0"/>
              <a:t> </a:t>
            </a:r>
            <a:r>
              <a:rPr lang="en-US" sz="2000" dirty="0" err="1"/>
              <a:t>khởi</a:t>
            </a:r>
            <a:r>
              <a:rPr lang="en-US" sz="2000" dirty="0"/>
              <a:t> </a:t>
            </a:r>
            <a:r>
              <a:rPr lang="en-US" sz="2000" dirty="0" err="1"/>
              <a:t>hành</a:t>
            </a:r>
            <a:r>
              <a:rPr lang="en-US" sz="2000" dirty="0"/>
              <a:t> </a:t>
            </a:r>
            <a:r>
              <a:rPr lang="en-US" sz="2000" dirty="0" err="1"/>
              <a:t>và</a:t>
            </a:r>
            <a:r>
              <a:rPr lang="en-US" sz="2000" dirty="0"/>
              <a:t> </a:t>
            </a:r>
            <a:r>
              <a:rPr lang="en-US" sz="2000" dirty="0" err="1"/>
              <a:t>thời</a:t>
            </a:r>
            <a:r>
              <a:rPr lang="en-US" sz="2000" dirty="0"/>
              <a:t> </a:t>
            </a:r>
            <a:r>
              <a:rPr lang="en-US" sz="2000" dirty="0" err="1"/>
              <a:t>điểm</a:t>
            </a:r>
            <a:r>
              <a:rPr lang="en-US" sz="2000" dirty="0"/>
              <a:t> </a:t>
            </a:r>
            <a:r>
              <a:rPr lang="en-US" sz="2000" dirty="0" err="1"/>
              <a:t>đến</a:t>
            </a:r>
            <a:r>
              <a:rPr lang="en-US" sz="2000" dirty="0"/>
              <a:t>, </a:t>
            </a:r>
            <a:r>
              <a:rPr lang="en-US" sz="2000" dirty="0" err="1"/>
              <a:t>có</a:t>
            </a:r>
            <a:r>
              <a:rPr lang="en-US" sz="2000" dirty="0"/>
              <a:t> </a:t>
            </a:r>
            <a:r>
              <a:rPr lang="en-US" sz="2000" dirty="0" err="1"/>
              <a:t>thể</a:t>
            </a:r>
            <a:r>
              <a:rPr lang="en-US" sz="2000" dirty="0"/>
              <a:t> </a:t>
            </a:r>
            <a:r>
              <a:rPr lang="en-US" sz="2000" dirty="0" err="1"/>
              <a:t>liên</a:t>
            </a:r>
            <a:r>
              <a:rPr lang="en-US" sz="2000" dirty="0"/>
              <a:t> </a:t>
            </a:r>
            <a:r>
              <a:rPr lang="en-US" sz="2000" dirty="0" err="1"/>
              <a:t>quan</a:t>
            </a:r>
            <a:r>
              <a:rPr lang="en-US" sz="2000" dirty="0"/>
              <a:t> </a:t>
            </a:r>
            <a:r>
              <a:rPr lang="en-US" sz="2000" dirty="0" err="1"/>
              <a:t>đến</a:t>
            </a:r>
            <a:r>
              <a:rPr lang="en-US" sz="2000" dirty="0"/>
              <a:t> </a:t>
            </a:r>
            <a:r>
              <a:rPr lang="en-US" sz="2000" dirty="0" err="1"/>
              <a:t>các</a:t>
            </a:r>
            <a:r>
              <a:rPr lang="en-US" sz="2000" dirty="0"/>
              <a:t> </a:t>
            </a:r>
            <a:r>
              <a:rPr lang="en-US" sz="2000" dirty="0" err="1"/>
              <a:t>chặng</a:t>
            </a:r>
            <a:r>
              <a:rPr lang="en-US" sz="2000" dirty="0"/>
              <a:t> </a:t>
            </a:r>
            <a:r>
              <a:rPr lang="en-US" sz="2000" dirty="0" err="1"/>
              <a:t>dừng</a:t>
            </a:r>
            <a:r>
              <a:rPr lang="en-US" sz="2000" dirty="0"/>
              <a:t> </a:t>
            </a:r>
            <a:r>
              <a:rPr lang="en-US" sz="2000" dirty="0" err="1"/>
              <a:t>tại</a:t>
            </a:r>
            <a:r>
              <a:rPr lang="en-US" sz="2000" dirty="0"/>
              <a:t> </a:t>
            </a:r>
            <a:r>
              <a:rPr lang="en-US" sz="2000" dirty="0" err="1"/>
              <a:t>sân</a:t>
            </a:r>
            <a:r>
              <a:rPr lang="en-US" sz="2000" dirty="0"/>
              <a:t> bay. </a:t>
            </a:r>
            <a:r>
              <a:rPr lang="en-US" sz="2000" dirty="0" err="1"/>
              <a:t>Một</a:t>
            </a:r>
            <a:r>
              <a:rPr lang="en-US" sz="2000" dirty="0"/>
              <a:t> </a:t>
            </a:r>
            <a:r>
              <a:rPr lang="en-US" sz="2000" dirty="0" err="1"/>
              <a:t>điểm</a:t>
            </a:r>
            <a:r>
              <a:rPr lang="en-US" sz="2000" dirty="0"/>
              <a:t> </a:t>
            </a:r>
            <a:r>
              <a:rPr lang="en-US" sz="2000" dirty="0" err="1"/>
              <a:t>dừng</a:t>
            </a:r>
            <a:r>
              <a:rPr lang="en-US" sz="2000" dirty="0"/>
              <a:t> </a:t>
            </a:r>
            <a:r>
              <a:rPr lang="en-US" sz="2000" dirty="0" err="1"/>
              <a:t>chân</a:t>
            </a:r>
            <a:r>
              <a:rPr lang="en-US" sz="2000" dirty="0"/>
              <a:t> </a:t>
            </a:r>
            <a:r>
              <a:rPr lang="en-US" sz="2000" dirty="0" err="1"/>
              <a:t>có</a:t>
            </a:r>
            <a:r>
              <a:rPr lang="en-US" sz="2000" dirty="0"/>
              <a:t> </a:t>
            </a:r>
            <a:r>
              <a:rPr lang="en-US" sz="2000" dirty="0" err="1"/>
              <a:t>một</a:t>
            </a:r>
            <a:r>
              <a:rPr lang="en-US" sz="2000" dirty="0"/>
              <a:t> </a:t>
            </a:r>
            <a:r>
              <a:rPr lang="en-US" sz="2000" dirty="0" err="1"/>
              <a:t>thời</a:t>
            </a:r>
            <a:r>
              <a:rPr lang="en-US" sz="2000" dirty="0"/>
              <a:t> </a:t>
            </a:r>
            <a:r>
              <a:rPr lang="en-US" sz="2000" dirty="0" err="1"/>
              <a:t>điểm</a:t>
            </a:r>
            <a:r>
              <a:rPr lang="en-US" sz="2000" dirty="0"/>
              <a:t> </a:t>
            </a:r>
            <a:r>
              <a:rPr lang="en-US" sz="2000" dirty="0" err="1"/>
              <a:t>đến</a:t>
            </a:r>
            <a:r>
              <a:rPr lang="en-US" sz="2000" dirty="0"/>
              <a:t> </a:t>
            </a:r>
            <a:r>
              <a:rPr lang="en-US" sz="2000" dirty="0" err="1"/>
              <a:t>và</a:t>
            </a:r>
            <a:r>
              <a:rPr lang="en-US" sz="2000" dirty="0"/>
              <a:t> </a:t>
            </a:r>
            <a:r>
              <a:rPr lang="en-US" sz="2000" dirty="0" err="1"/>
              <a:t>thời</a:t>
            </a:r>
            <a:r>
              <a:rPr lang="en-US" sz="2000" dirty="0"/>
              <a:t> </a:t>
            </a:r>
            <a:r>
              <a:rPr lang="en-US" sz="2000" dirty="0" err="1"/>
              <a:t>điểm</a:t>
            </a:r>
            <a:r>
              <a:rPr lang="en-US" sz="2000" dirty="0"/>
              <a:t> </a:t>
            </a:r>
            <a:r>
              <a:rPr lang="en-US" sz="2000" dirty="0" err="1"/>
              <a:t>khởi</a:t>
            </a:r>
            <a:r>
              <a:rPr lang="en-US" sz="2000" dirty="0"/>
              <a:t> </a:t>
            </a:r>
            <a:r>
              <a:rPr lang="en-US" sz="2000" dirty="0" err="1"/>
              <a:t>hành</a:t>
            </a:r>
            <a:r>
              <a:rPr lang="en-US" sz="2000" dirty="0"/>
              <a:t>. </a:t>
            </a:r>
            <a:r>
              <a:rPr lang="en-US" sz="2000" dirty="0" err="1"/>
              <a:t>Việc</a:t>
            </a:r>
            <a:r>
              <a:rPr lang="en-US" sz="2000" dirty="0"/>
              <a:t> </a:t>
            </a:r>
            <a:r>
              <a:rPr lang="en-US" sz="2000" b="1" dirty="0" err="1"/>
              <a:t>đặt</a:t>
            </a:r>
            <a:r>
              <a:rPr lang="en-US" sz="2000" b="1" dirty="0"/>
              <a:t> </a:t>
            </a:r>
            <a:r>
              <a:rPr lang="en-US" sz="2000" b="1" dirty="0" err="1"/>
              <a:t>vé</a:t>
            </a:r>
            <a:r>
              <a:rPr lang="en-US" sz="2000" dirty="0"/>
              <a:t> </a:t>
            </a:r>
            <a:r>
              <a:rPr lang="en-US" sz="2000" dirty="0" err="1"/>
              <a:t>có</a:t>
            </a:r>
            <a:r>
              <a:rPr lang="en-US" sz="2000" dirty="0"/>
              <a:t> </a:t>
            </a:r>
            <a:r>
              <a:rPr lang="en-US" sz="2000" dirty="0" err="1"/>
              <a:t>thể</a:t>
            </a:r>
            <a:r>
              <a:rPr lang="en-US" sz="2000" dirty="0"/>
              <a:t> </a:t>
            </a:r>
            <a:r>
              <a:rPr lang="en-US" sz="2000" dirty="0" err="1"/>
              <a:t>được</a:t>
            </a:r>
            <a:r>
              <a:rPr lang="en-US" sz="2000" dirty="0"/>
              <a:t> </a:t>
            </a:r>
            <a:r>
              <a:rPr lang="en-US" sz="2000" dirty="0" err="1"/>
              <a:t>hủy</a:t>
            </a:r>
            <a:r>
              <a:rPr lang="en-US" sz="2000" dirty="0"/>
              <a:t> </a:t>
            </a:r>
            <a:r>
              <a:rPr lang="en-US" sz="2000" dirty="0" err="1"/>
              <a:t>bỏ</a:t>
            </a:r>
            <a:r>
              <a:rPr lang="en-US" sz="2000" dirty="0"/>
              <a:t> </a:t>
            </a:r>
            <a:r>
              <a:rPr lang="en-US" sz="2000" dirty="0" err="1"/>
              <a:t>hoặc</a:t>
            </a:r>
            <a:r>
              <a:rPr lang="en-US" sz="2000" dirty="0"/>
              <a:t> </a:t>
            </a:r>
            <a:r>
              <a:rPr lang="en-US" sz="2000" dirty="0" err="1"/>
              <a:t>được</a:t>
            </a:r>
            <a:r>
              <a:rPr lang="en-US" sz="2000" dirty="0"/>
              <a:t> </a:t>
            </a:r>
            <a:r>
              <a:rPr lang="en-US" sz="2000" dirty="0" err="1"/>
              <a:t>xác</a:t>
            </a:r>
            <a:r>
              <a:rPr lang="en-US" sz="2000" dirty="0"/>
              <a:t> </a:t>
            </a:r>
            <a:r>
              <a:rPr lang="en-US" sz="2000" dirty="0" err="1"/>
              <a:t>nhận</a:t>
            </a:r>
            <a:r>
              <a:rPr lang="en-US" sz="2000" dirty="0"/>
              <a:t>. </a:t>
            </a:r>
          </a:p>
          <a:p>
            <a:pPr marL="0" lvl="0" indent="0" algn="just">
              <a:buNone/>
            </a:pPr>
            <a:r>
              <a:rPr lang="en-US" sz="2000" dirty="0" err="1"/>
              <a:t>Câu</a:t>
            </a:r>
            <a:r>
              <a:rPr lang="en-US" sz="2000" dirty="0"/>
              <a:t> </a:t>
            </a:r>
            <a:r>
              <a:rPr lang="en-US" sz="2000" dirty="0" err="1"/>
              <a:t>hỏi</a:t>
            </a:r>
            <a:r>
              <a:rPr lang="en-US" sz="2000" dirty="0"/>
              <a:t>: </a:t>
            </a:r>
            <a:r>
              <a:rPr lang="en-US" sz="2000" dirty="0" err="1"/>
              <a:t>Vẽ</a:t>
            </a:r>
            <a:r>
              <a:rPr lang="en-US" sz="2000" dirty="0"/>
              <a:t> </a:t>
            </a:r>
            <a:r>
              <a:rPr lang="en-US" sz="2000" dirty="0" err="1"/>
              <a:t>sơ</a:t>
            </a:r>
            <a:r>
              <a:rPr lang="en-US" sz="2000" dirty="0"/>
              <a:t> </a:t>
            </a:r>
            <a:r>
              <a:rPr lang="en-US" sz="2000" dirty="0" err="1"/>
              <a:t>đồ</a:t>
            </a:r>
            <a:r>
              <a:rPr lang="en-US" sz="2000" dirty="0"/>
              <a:t> </a:t>
            </a:r>
            <a:r>
              <a:rPr lang="en-US" sz="2000" dirty="0" err="1"/>
              <a:t>Usecase</a:t>
            </a:r>
            <a:endParaRPr lang="en-US" sz="2000" dirty="0"/>
          </a:p>
        </p:txBody>
      </p:sp>
      <p:pic>
        <p:nvPicPr>
          <p:cNvPr id="10" name="Picture 9">
            <a:extLst>
              <a:ext uri="{FF2B5EF4-FFF2-40B4-BE49-F238E27FC236}">
                <a16:creationId xmlns:a16="http://schemas.microsoft.com/office/drawing/2014/main" id="{419E789A-5408-484C-983B-723E9C6AD5A7}"/>
              </a:ext>
            </a:extLst>
          </p:cNvPr>
          <p:cNvPicPr/>
          <p:nvPr/>
        </p:nvPicPr>
        <p:blipFill rotWithShape="1">
          <a:blip r:embed="rId4">
            <a:extLst>
              <a:ext uri="{28A0092B-C50C-407E-A947-70E740481C1C}">
                <a14:useLocalDpi xmlns:a14="http://schemas.microsoft.com/office/drawing/2010/main" val="0"/>
              </a:ext>
            </a:extLst>
          </a:blip>
          <a:srcRect t="4952"/>
          <a:stretch/>
        </p:blipFill>
        <p:spPr bwMode="auto">
          <a:xfrm>
            <a:off x="2276475" y="2899072"/>
            <a:ext cx="7391400" cy="40576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239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633" y="-17151"/>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452626" y="1139"/>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KIỂM TRA</a:t>
            </a:r>
          </a:p>
        </p:txBody>
      </p:sp>
      <p:sp>
        <p:nvSpPr>
          <p:cNvPr id="7" name="Content Placeholder 2">
            <a:extLst>
              <a:ext uri="{FF2B5EF4-FFF2-40B4-BE49-F238E27FC236}">
                <a16:creationId xmlns:a16="http://schemas.microsoft.com/office/drawing/2014/main" id="{E53842F2-C7D4-47A3-A169-60676B59EBAD}"/>
              </a:ext>
            </a:extLst>
          </p:cNvPr>
          <p:cNvSpPr txBox="1">
            <a:spLocks/>
          </p:cNvSpPr>
          <p:nvPr/>
        </p:nvSpPr>
        <p:spPr bwMode="auto">
          <a:xfrm>
            <a:off x="0" y="1131744"/>
            <a:ext cx="5510598" cy="4594512"/>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361950" marR="0" lvl="3" algn="just" defTabSz="914400" rtl="0" eaLnBrk="0" fontAlgn="base" latinLnBrk="0" hangingPunct="0">
              <a:lnSpc>
                <a:spcPct val="100000"/>
              </a:lnSpc>
              <a:spcBef>
                <a:spcPct val="60000"/>
              </a:spcBef>
              <a:spcAft>
                <a:spcPct val="0"/>
              </a:spcAft>
              <a:buClrTx/>
              <a:buSzTx/>
              <a:tabLst/>
              <a:defRPr/>
            </a:pPr>
            <a:r>
              <a:rPr kumimoji="0" lang="en-US" sz="2000" b="0" i="0" u="none" strike="noStrike" kern="1200" cap="none" spc="0" normalizeH="0" baseline="0" noProof="0" dirty="0">
                <a:ln>
                  <a:noFill/>
                </a:ln>
                <a:solidFill>
                  <a:schemeClr val="tx1"/>
                </a:solidFill>
                <a:effectLst/>
                <a:uLnTx/>
                <a:uFillTx/>
                <a:latin typeface="Times New Roman "/>
              </a:rPr>
              <a:t>A company wants to develop a ticketing and reservation system. This must support advance booking of tickets, cancellation of tickets and </a:t>
            </a:r>
            <a:r>
              <a:rPr kumimoji="0" lang="en-US" sz="2000" b="1" i="0" u="sng" strike="noStrike" kern="1200" cap="none" spc="0" normalizeH="0" baseline="0" noProof="0" dirty="0">
                <a:ln>
                  <a:noFill/>
                </a:ln>
                <a:solidFill>
                  <a:srgbClr val="FF0066"/>
                </a:solidFill>
                <a:effectLst/>
                <a:uLnTx/>
                <a:uFillTx/>
                <a:latin typeface="Times New Roman "/>
              </a:rPr>
              <a:t>change of class</a:t>
            </a:r>
            <a:r>
              <a:rPr kumimoji="0" lang="en-US" sz="2000" b="0" i="0" u="none" strike="noStrike" kern="1200" cap="none" spc="0" normalizeH="0" baseline="0" noProof="0" dirty="0">
                <a:ln>
                  <a:noFill/>
                </a:ln>
                <a:solidFill>
                  <a:schemeClr val="tx1"/>
                </a:solidFill>
                <a:effectLst/>
                <a:uLnTx/>
                <a:uFillTx/>
                <a:latin typeface="Times New Roman "/>
              </a:rPr>
              <a:t> of a ticket. All these are handled by a Reservation Clerk.</a:t>
            </a:r>
          </a:p>
          <a:p>
            <a:pPr marL="361950" marR="0" lvl="3" algn="just" defTabSz="914400" rtl="0" eaLnBrk="0" fontAlgn="base" latinLnBrk="0" hangingPunct="0">
              <a:lnSpc>
                <a:spcPct val="100000"/>
              </a:lnSpc>
              <a:spcBef>
                <a:spcPct val="60000"/>
              </a:spcBef>
              <a:spcAft>
                <a:spcPct val="0"/>
              </a:spcAft>
              <a:buClrTx/>
              <a:buSzTx/>
              <a:tabLst/>
              <a:defRPr/>
            </a:pPr>
            <a:r>
              <a:rPr kumimoji="0" lang="en-US" sz="2000" b="0" i="0" u="none" strike="noStrike" kern="1200" cap="none" spc="0" normalizeH="0" baseline="0" noProof="0" dirty="0">
                <a:ln>
                  <a:noFill/>
                </a:ln>
                <a:solidFill>
                  <a:schemeClr val="tx1"/>
                </a:solidFill>
                <a:effectLst/>
                <a:uLnTx/>
                <a:uFillTx/>
                <a:latin typeface="Times New Roman "/>
              </a:rPr>
              <a:t>The system will also have a Web site where users can </a:t>
            </a:r>
            <a:r>
              <a:rPr kumimoji="0" lang="en-US" sz="2000" b="1" i="0" u="sng" strike="noStrike" kern="1200" cap="none" spc="0" normalizeH="0" baseline="0" noProof="0" dirty="0">
                <a:ln>
                  <a:noFill/>
                </a:ln>
                <a:solidFill>
                  <a:srgbClr val="FF0066"/>
                </a:solidFill>
                <a:effectLst/>
                <a:uLnTx/>
                <a:uFillTx/>
                <a:latin typeface="Times New Roman "/>
              </a:rPr>
              <a:t>register</a:t>
            </a:r>
            <a:r>
              <a:rPr kumimoji="0" lang="en-US" sz="2000" b="0" i="0" u="none" strike="noStrike" kern="1200" cap="none" spc="0" normalizeH="0" baseline="0" noProof="0" dirty="0">
                <a:ln>
                  <a:noFill/>
                </a:ln>
                <a:solidFill>
                  <a:schemeClr val="tx1"/>
                </a:solidFill>
                <a:effectLst/>
                <a:uLnTx/>
                <a:uFillTx/>
                <a:latin typeface="Times New Roman "/>
              </a:rPr>
              <a:t> themselves and purchase tickets online. They can </a:t>
            </a:r>
            <a:r>
              <a:rPr lang="en-US" sz="2000" b="1" u="sng" dirty="0">
                <a:solidFill>
                  <a:srgbClr val="FF0066"/>
                </a:solidFill>
                <a:latin typeface="Times New Roman "/>
              </a:rPr>
              <a:t>pay</a:t>
            </a:r>
            <a:r>
              <a:rPr kumimoji="0" lang="en-US" sz="2000" b="0" i="0" u="none" strike="noStrike" kern="1200" cap="none" spc="0" normalizeH="0" baseline="0" noProof="0" dirty="0">
                <a:ln>
                  <a:noFill/>
                </a:ln>
                <a:solidFill>
                  <a:schemeClr val="tx1"/>
                </a:solidFill>
                <a:effectLst/>
                <a:uLnTx/>
                <a:uFillTx/>
                <a:latin typeface="Times New Roman "/>
              </a:rPr>
              <a:t> either by using their </a:t>
            </a:r>
            <a:r>
              <a:rPr lang="en-US" sz="2000" b="1" u="sng" dirty="0">
                <a:solidFill>
                  <a:srgbClr val="FF0066"/>
                </a:solidFill>
                <a:latin typeface="Times New Roman "/>
              </a:rPr>
              <a:t>online banking account </a:t>
            </a:r>
            <a:r>
              <a:rPr kumimoji="0" lang="en-US" sz="2000" b="0" i="0" u="none" strike="noStrike" kern="1200" cap="none" spc="0" normalizeH="0" baseline="0" noProof="0" dirty="0">
                <a:ln>
                  <a:noFill/>
                </a:ln>
                <a:solidFill>
                  <a:schemeClr val="tx1"/>
                </a:solidFill>
                <a:effectLst/>
                <a:uLnTx/>
                <a:uFillTx/>
                <a:latin typeface="Times New Roman "/>
              </a:rPr>
              <a:t>or by </a:t>
            </a:r>
            <a:r>
              <a:rPr lang="en-US" sz="2000" b="1" u="sng" dirty="0">
                <a:solidFill>
                  <a:srgbClr val="FF0066"/>
                </a:solidFill>
                <a:latin typeface="Times New Roman "/>
              </a:rPr>
              <a:t>credit card</a:t>
            </a:r>
            <a:r>
              <a:rPr kumimoji="0" lang="en-US" sz="2000" b="0" i="0" u="none" strike="noStrike" kern="1200" cap="none" spc="0" normalizeH="0" baseline="0" noProof="0" dirty="0">
                <a:ln>
                  <a:noFill/>
                </a:ln>
                <a:solidFill>
                  <a:schemeClr val="tx1"/>
                </a:solidFill>
                <a:effectLst/>
                <a:uLnTx/>
                <a:uFillTx/>
                <a:latin typeface="Times New Roman "/>
              </a:rPr>
              <a:t>. </a:t>
            </a:r>
            <a:r>
              <a:rPr kumimoji="0" lang="en-US" sz="2000" b="1" i="0" u="sng" strike="noStrike" kern="1200" cap="none" spc="0" normalizeH="0" baseline="0" noProof="0" dirty="0">
                <a:ln>
                  <a:noFill/>
                </a:ln>
                <a:solidFill>
                  <a:srgbClr val="FF0066"/>
                </a:solidFill>
                <a:effectLst/>
                <a:uLnTx/>
                <a:uFillTx/>
                <a:latin typeface="Times New Roman "/>
              </a:rPr>
              <a:t>Reservations</a:t>
            </a:r>
            <a:r>
              <a:rPr kumimoji="0" lang="en-US" sz="2000" b="0" i="0" u="none" strike="noStrike" kern="1200" cap="none" spc="0" normalizeH="0" baseline="0" noProof="0" dirty="0">
                <a:ln>
                  <a:noFill/>
                </a:ln>
                <a:solidFill>
                  <a:schemeClr val="tx1"/>
                </a:solidFill>
                <a:effectLst/>
                <a:uLnTx/>
                <a:uFillTx/>
                <a:latin typeface="Times New Roman "/>
              </a:rPr>
              <a:t> made over the internet can only be </a:t>
            </a:r>
            <a:r>
              <a:rPr kumimoji="0" lang="en-US" sz="2000" b="1" i="0" u="sng" strike="noStrike" kern="1200" cap="none" spc="0" normalizeH="0" baseline="0" noProof="0" dirty="0">
                <a:ln>
                  <a:noFill/>
                </a:ln>
                <a:solidFill>
                  <a:srgbClr val="FF0066"/>
                </a:solidFill>
                <a:effectLst/>
                <a:uLnTx/>
                <a:uFillTx/>
                <a:latin typeface="Times New Roman "/>
              </a:rPr>
              <a:t>cancelled</a:t>
            </a:r>
            <a:r>
              <a:rPr kumimoji="0" lang="en-US" sz="2000" b="0" i="0" u="none" strike="noStrike" kern="1200" cap="none" spc="0" normalizeH="0" baseline="0" noProof="0" dirty="0">
                <a:ln>
                  <a:noFill/>
                </a:ln>
                <a:solidFill>
                  <a:schemeClr val="tx1"/>
                </a:solidFill>
                <a:effectLst/>
                <a:uLnTx/>
                <a:uFillTx/>
                <a:latin typeface="Times New Roman "/>
              </a:rPr>
              <a:t> across the counter.</a:t>
            </a:r>
          </a:p>
          <a:p>
            <a:pPr marL="361950" marR="0" lvl="3" algn="just" defTabSz="914400" rtl="0" eaLnBrk="0" fontAlgn="base" latinLnBrk="0" hangingPunct="0">
              <a:lnSpc>
                <a:spcPct val="100000"/>
              </a:lnSpc>
              <a:spcBef>
                <a:spcPct val="60000"/>
              </a:spcBef>
              <a:spcAft>
                <a:spcPct val="0"/>
              </a:spcAft>
              <a:buClrTx/>
              <a:buSzTx/>
              <a:tabLst/>
              <a:defRPr/>
            </a:pPr>
            <a:r>
              <a:rPr kumimoji="0" lang="en-US" sz="2000" b="0" i="0" u="none" strike="noStrike" kern="1200" cap="none" spc="0" normalizeH="0" baseline="0" noProof="0" dirty="0">
                <a:ln>
                  <a:noFill/>
                </a:ln>
                <a:solidFill>
                  <a:schemeClr val="tx1"/>
                </a:solidFill>
                <a:effectLst/>
                <a:uLnTx/>
                <a:uFillTx/>
                <a:latin typeface="Times New Roman "/>
              </a:rPr>
              <a:t>The system will also have a querying facility that allows users to </a:t>
            </a:r>
            <a:r>
              <a:rPr kumimoji="0" lang="en-US" sz="2000" b="1" i="0" u="sng" strike="noStrike" kern="1200" cap="none" spc="0" normalizeH="0" baseline="0" noProof="0" dirty="0">
                <a:ln>
                  <a:noFill/>
                </a:ln>
                <a:solidFill>
                  <a:srgbClr val="FF0066"/>
                </a:solidFill>
                <a:effectLst/>
                <a:uLnTx/>
                <a:uFillTx/>
                <a:latin typeface="Times New Roman "/>
              </a:rPr>
              <a:t>check train time-tables</a:t>
            </a:r>
            <a:r>
              <a:rPr kumimoji="0" lang="en-US" sz="2000" b="0" i="0" u="none" strike="noStrike" kern="1200" cap="none" spc="0" normalizeH="0" baseline="0" noProof="0" dirty="0">
                <a:ln>
                  <a:noFill/>
                </a:ln>
                <a:solidFill>
                  <a:schemeClr val="tx1"/>
                </a:solidFill>
                <a:effectLst/>
                <a:uLnTx/>
                <a:uFillTx/>
                <a:latin typeface="Times New Roman "/>
              </a:rPr>
              <a:t>, </a:t>
            </a:r>
            <a:r>
              <a:rPr kumimoji="0" lang="en-US" sz="2000" b="1" i="0" u="sng" strike="noStrike" kern="1200" cap="none" spc="0" normalizeH="0" baseline="0" noProof="0" dirty="0">
                <a:ln>
                  <a:noFill/>
                </a:ln>
                <a:solidFill>
                  <a:srgbClr val="FF0066"/>
                </a:solidFill>
                <a:effectLst/>
                <a:uLnTx/>
                <a:uFillTx/>
                <a:latin typeface="Times New Roman "/>
              </a:rPr>
              <a:t>fares</a:t>
            </a:r>
            <a:r>
              <a:rPr kumimoji="0" lang="en-US" sz="2000" b="0" i="0" u="none" strike="noStrike" kern="1200" cap="none" spc="0" normalizeH="0" baseline="0" noProof="0" dirty="0">
                <a:ln>
                  <a:noFill/>
                </a:ln>
                <a:solidFill>
                  <a:schemeClr val="tx1"/>
                </a:solidFill>
                <a:effectLst/>
                <a:uLnTx/>
                <a:uFillTx/>
                <a:latin typeface="Times New Roman "/>
              </a:rPr>
              <a:t> and </a:t>
            </a:r>
            <a:r>
              <a:rPr kumimoji="0" lang="en-US" sz="2000" b="1" i="0" u="sng" strike="noStrike" kern="1200" cap="none" spc="0" normalizeH="0" baseline="0" noProof="0" dirty="0">
                <a:ln>
                  <a:noFill/>
                </a:ln>
                <a:solidFill>
                  <a:srgbClr val="FF0066"/>
                </a:solidFill>
                <a:effectLst/>
                <a:uLnTx/>
                <a:uFillTx/>
                <a:latin typeface="Times New Roman "/>
              </a:rPr>
              <a:t>availability of tickets</a:t>
            </a:r>
            <a:r>
              <a:rPr kumimoji="0" lang="en-US" sz="2000" b="0" i="0" u="none" strike="noStrike" kern="1200" cap="none" spc="0" normalizeH="0" baseline="0" noProof="0" dirty="0">
                <a:ln>
                  <a:noFill/>
                </a:ln>
                <a:solidFill>
                  <a:srgbClr val="FF0066"/>
                </a:solidFill>
                <a:effectLst/>
                <a:uLnTx/>
                <a:uFillTx/>
                <a:latin typeface="Times New Roman "/>
              </a:rPr>
              <a:t>.</a:t>
            </a:r>
            <a:endParaRPr kumimoji="0" lang="en-US" sz="2000" b="0" i="0" u="none" strike="noStrike" kern="1200" cap="none" spc="0" normalizeH="0" baseline="0" noProof="0" dirty="0">
              <a:ln>
                <a:noFill/>
              </a:ln>
              <a:solidFill>
                <a:schemeClr val="tx1"/>
              </a:solidFill>
              <a:effectLst/>
              <a:uLnTx/>
              <a:uFillTx/>
              <a:latin typeface="Times New Roman "/>
            </a:endParaRPr>
          </a:p>
        </p:txBody>
      </p:sp>
      <p:pic>
        <p:nvPicPr>
          <p:cNvPr id="9" name="Content Placeholder 2">
            <a:extLst>
              <a:ext uri="{FF2B5EF4-FFF2-40B4-BE49-F238E27FC236}">
                <a16:creationId xmlns:a16="http://schemas.microsoft.com/office/drawing/2014/main" id="{7B52BCFE-E7A3-4DE1-99B2-AC99757BCD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50065"/>
            <a:ext cx="5952381" cy="4476191"/>
          </a:xfrm>
          <a:prstGeom prst="rect">
            <a:avLst/>
          </a:prstGeom>
        </p:spPr>
      </p:pic>
    </p:spTree>
    <p:extLst>
      <p:ext uri="{BB962C8B-B14F-4D97-AF65-F5344CB8AC3E}">
        <p14:creationId xmlns:p14="http://schemas.microsoft.com/office/powerpoint/2010/main" val="46664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4338" y="67294"/>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452626" y="1139"/>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KIỂM TRA</a:t>
            </a:r>
          </a:p>
        </p:txBody>
      </p:sp>
      <p:sp>
        <p:nvSpPr>
          <p:cNvPr id="7" name="Content Placeholder 2">
            <a:extLst>
              <a:ext uri="{FF2B5EF4-FFF2-40B4-BE49-F238E27FC236}">
                <a16:creationId xmlns:a16="http://schemas.microsoft.com/office/drawing/2014/main" id="{E53842F2-C7D4-47A3-A169-60676B59EBAD}"/>
              </a:ext>
            </a:extLst>
          </p:cNvPr>
          <p:cNvSpPr txBox="1">
            <a:spLocks/>
          </p:cNvSpPr>
          <p:nvPr/>
        </p:nvSpPr>
        <p:spPr bwMode="auto">
          <a:xfrm>
            <a:off x="0" y="1131744"/>
            <a:ext cx="5510598" cy="4594512"/>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361950" marR="0" lvl="3" algn="just" defTabSz="914400" rtl="0" eaLnBrk="0" fontAlgn="base" latinLnBrk="0" hangingPunct="0">
              <a:lnSpc>
                <a:spcPct val="100000"/>
              </a:lnSpc>
              <a:spcBef>
                <a:spcPct val="60000"/>
              </a:spcBef>
              <a:spcAft>
                <a:spcPct val="0"/>
              </a:spcAft>
              <a:buClrTx/>
              <a:buSzTx/>
              <a:tabLst/>
              <a:defRPr/>
            </a:pPr>
            <a:r>
              <a:rPr kumimoji="0" lang="en-US" sz="2000" b="0" i="0" u="none" strike="noStrike" kern="1200" cap="none" spc="0" normalizeH="0" baseline="0" noProof="0" dirty="0">
                <a:ln>
                  <a:noFill/>
                </a:ln>
                <a:solidFill>
                  <a:schemeClr val="tx1"/>
                </a:solidFill>
                <a:effectLst/>
                <a:uLnTx/>
                <a:uFillTx/>
                <a:latin typeface="Times New Roman "/>
              </a:rPr>
              <a:t>A company wants to develop a ticketing and reservation system. This must support advance booking of tickets, cancellation of tickets and </a:t>
            </a:r>
            <a:r>
              <a:rPr kumimoji="0" lang="en-US" sz="2000" b="1" i="0" u="sng" strike="noStrike" kern="1200" cap="none" spc="0" normalizeH="0" baseline="0" noProof="0" dirty="0">
                <a:ln>
                  <a:noFill/>
                </a:ln>
                <a:solidFill>
                  <a:srgbClr val="FF0066"/>
                </a:solidFill>
                <a:effectLst/>
                <a:uLnTx/>
                <a:uFillTx/>
                <a:latin typeface="Times New Roman "/>
              </a:rPr>
              <a:t>change of class</a:t>
            </a:r>
            <a:r>
              <a:rPr kumimoji="0" lang="en-US" sz="2000" b="0" i="0" u="none" strike="noStrike" kern="1200" cap="none" spc="0" normalizeH="0" baseline="0" noProof="0" dirty="0">
                <a:ln>
                  <a:noFill/>
                </a:ln>
                <a:solidFill>
                  <a:schemeClr val="tx1"/>
                </a:solidFill>
                <a:effectLst/>
                <a:uLnTx/>
                <a:uFillTx/>
                <a:latin typeface="Times New Roman "/>
              </a:rPr>
              <a:t> of a ticket. All these are handled by a Reservation Clerk.</a:t>
            </a:r>
          </a:p>
          <a:p>
            <a:pPr marL="361950" marR="0" lvl="3" algn="just" defTabSz="914400" rtl="0" eaLnBrk="0" fontAlgn="base" latinLnBrk="0" hangingPunct="0">
              <a:lnSpc>
                <a:spcPct val="100000"/>
              </a:lnSpc>
              <a:spcBef>
                <a:spcPct val="60000"/>
              </a:spcBef>
              <a:spcAft>
                <a:spcPct val="0"/>
              </a:spcAft>
              <a:buClrTx/>
              <a:buSzTx/>
              <a:tabLst/>
              <a:defRPr/>
            </a:pPr>
            <a:r>
              <a:rPr kumimoji="0" lang="en-US" sz="2000" b="0" i="0" u="none" strike="noStrike" kern="1200" cap="none" spc="0" normalizeH="0" baseline="0" noProof="0" dirty="0">
                <a:ln>
                  <a:noFill/>
                </a:ln>
                <a:solidFill>
                  <a:schemeClr val="tx1"/>
                </a:solidFill>
                <a:effectLst/>
                <a:uLnTx/>
                <a:uFillTx/>
                <a:latin typeface="Times New Roman "/>
              </a:rPr>
              <a:t>The system will also have a Web site where users can </a:t>
            </a:r>
            <a:r>
              <a:rPr kumimoji="0" lang="en-US" sz="2000" b="1" i="0" u="sng" strike="noStrike" kern="1200" cap="none" spc="0" normalizeH="0" baseline="0" noProof="0" dirty="0">
                <a:ln>
                  <a:noFill/>
                </a:ln>
                <a:solidFill>
                  <a:srgbClr val="FF0066"/>
                </a:solidFill>
                <a:effectLst/>
                <a:uLnTx/>
                <a:uFillTx/>
                <a:latin typeface="Times New Roman "/>
              </a:rPr>
              <a:t>register</a:t>
            </a:r>
            <a:r>
              <a:rPr kumimoji="0" lang="en-US" sz="2000" b="0" i="0" u="none" strike="noStrike" kern="1200" cap="none" spc="0" normalizeH="0" baseline="0" noProof="0" dirty="0">
                <a:ln>
                  <a:noFill/>
                </a:ln>
                <a:solidFill>
                  <a:schemeClr val="tx1"/>
                </a:solidFill>
                <a:effectLst/>
                <a:uLnTx/>
                <a:uFillTx/>
                <a:latin typeface="Times New Roman "/>
              </a:rPr>
              <a:t> themselves and purchase tickets online. They can </a:t>
            </a:r>
            <a:r>
              <a:rPr lang="en-US" sz="2000" b="1" u="sng" dirty="0">
                <a:solidFill>
                  <a:srgbClr val="FF0066"/>
                </a:solidFill>
                <a:latin typeface="Times New Roman "/>
              </a:rPr>
              <a:t>pay</a:t>
            </a:r>
            <a:r>
              <a:rPr kumimoji="0" lang="en-US" sz="2000" b="0" i="0" u="none" strike="noStrike" kern="1200" cap="none" spc="0" normalizeH="0" baseline="0" noProof="0" dirty="0">
                <a:ln>
                  <a:noFill/>
                </a:ln>
                <a:solidFill>
                  <a:schemeClr val="tx1"/>
                </a:solidFill>
                <a:effectLst/>
                <a:uLnTx/>
                <a:uFillTx/>
                <a:latin typeface="Times New Roman "/>
              </a:rPr>
              <a:t> either by using their </a:t>
            </a:r>
            <a:r>
              <a:rPr lang="en-US" sz="2000" b="1" u="sng" dirty="0">
                <a:solidFill>
                  <a:srgbClr val="FF0066"/>
                </a:solidFill>
                <a:latin typeface="Times New Roman "/>
              </a:rPr>
              <a:t>online banking account </a:t>
            </a:r>
            <a:r>
              <a:rPr kumimoji="0" lang="en-US" sz="2000" b="0" i="0" u="none" strike="noStrike" kern="1200" cap="none" spc="0" normalizeH="0" baseline="0" noProof="0" dirty="0">
                <a:ln>
                  <a:noFill/>
                </a:ln>
                <a:solidFill>
                  <a:schemeClr val="tx1"/>
                </a:solidFill>
                <a:effectLst/>
                <a:uLnTx/>
                <a:uFillTx/>
                <a:latin typeface="Times New Roman "/>
              </a:rPr>
              <a:t>or by </a:t>
            </a:r>
            <a:r>
              <a:rPr lang="en-US" sz="2000" b="1" u="sng" dirty="0">
                <a:solidFill>
                  <a:srgbClr val="FF0066"/>
                </a:solidFill>
                <a:latin typeface="Times New Roman "/>
              </a:rPr>
              <a:t>credit card</a:t>
            </a:r>
            <a:r>
              <a:rPr kumimoji="0" lang="en-US" sz="2000" b="0" i="0" u="none" strike="noStrike" kern="1200" cap="none" spc="0" normalizeH="0" baseline="0" noProof="0" dirty="0">
                <a:ln>
                  <a:noFill/>
                </a:ln>
                <a:solidFill>
                  <a:schemeClr val="tx1"/>
                </a:solidFill>
                <a:effectLst/>
                <a:uLnTx/>
                <a:uFillTx/>
                <a:latin typeface="Times New Roman "/>
              </a:rPr>
              <a:t>. </a:t>
            </a:r>
            <a:r>
              <a:rPr kumimoji="0" lang="en-US" sz="2000" b="1" i="0" u="sng" strike="noStrike" kern="1200" cap="none" spc="0" normalizeH="0" baseline="0" noProof="0" dirty="0">
                <a:ln>
                  <a:noFill/>
                </a:ln>
                <a:solidFill>
                  <a:srgbClr val="FF0066"/>
                </a:solidFill>
                <a:effectLst/>
                <a:uLnTx/>
                <a:uFillTx/>
                <a:latin typeface="Times New Roman "/>
              </a:rPr>
              <a:t>Reservations</a:t>
            </a:r>
            <a:r>
              <a:rPr kumimoji="0" lang="en-US" sz="2000" b="0" i="0" u="none" strike="noStrike" kern="1200" cap="none" spc="0" normalizeH="0" baseline="0" noProof="0" dirty="0">
                <a:ln>
                  <a:noFill/>
                </a:ln>
                <a:solidFill>
                  <a:schemeClr val="tx1"/>
                </a:solidFill>
                <a:effectLst/>
                <a:uLnTx/>
                <a:uFillTx/>
                <a:latin typeface="Times New Roman "/>
              </a:rPr>
              <a:t> made over the internet can only be </a:t>
            </a:r>
            <a:r>
              <a:rPr kumimoji="0" lang="en-US" sz="2000" b="1" i="0" u="sng" strike="noStrike" kern="1200" cap="none" spc="0" normalizeH="0" baseline="0" noProof="0" dirty="0">
                <a:ln>
                  <a:noFill/>
                </a:ln>
                <a:solidFill>
                  <a:srgbClr val="FF0066"/>
                </a:solidFill>
                <a:effectLst/>
                <a:uLnTx/>
                <a:uFillTx/>
                <a:latin typeface="Times New Roman "/>
              </a:rPr>
              <a:t>cancelled</a:t>
            </a:r>
            <a:r>
              <a:rPr kumimoji="0" lang="en-US" sz="2000" b="0" i="0" u="none" strike="noStrike" kern="1200" cap="none" spc="0" normalizeH="0" baseline="0" noProof="0" dirty="0">
                <a:ln>
                  <a:noFill/>
                </a:ln>
                <a:solidFill>
                  <a:schemeClr val="tx1"/>
                </a:solidFill>
                <a:effectLst/>
                <a:uLnTx/>
                <a:uFillTx/>
                <a:latin typeface="Times New Roman "/>
              </a:rPr>
              <a:t> across the counter.</a:t>
            </a:r>
          </a:p>
          <a:p>
            <a:pPr marL="361950" marR="0" lvl="3" algn="just" defTabSz="914400" rtl="0" eaLnBrk="0" fontAlgn="base" latinLnBrk="0" hangingPunct="0">
              <a:lnSpc>
                <a:spcPct val="100000"/>
              </a:lnSpc>
              <a:spcBef>
                <a:spcPct val="60000"/>
              </a:spcBef>
              <a:spcAft>
                <a:spcPct val="0"/>
              </a:spcAft>
              <a:buClrTx/>
              <a:buSzTx/>
              <a:tabLst/>
              <a:defRPr/>
            </a:pPr>
            <a:r>
              <a:rPr kumimoji="0" lang="en-US" sz="2000" b="0" i="0" u="none" strike="noStrike" kern="1200" cap="none" spc="0" normalizeH="0" baseline="0" noProof="0" dirty="0">
                <a:ln>
                  <a:noFill/>
                </a:ln>
                <a:solidFill>
                  <a:schemeClr val="tx1"/>
                </a:solidFill>
                <a:effectLst/>
                <a:uLnTx/>
                <a:uFillTx/>
                <a:latin typeface="Times New Roman "/>
              </a:rPr>
              <a:t>The system will also have a querying facility that allows users to </a:t>
            </a:r>
            <a:r>
              <a:rPr kumimoji="0" lang="en-US" sz="2000" b="1" i="0" u="sng" strike="noStrike" kern="1200" cap="none" spc="0" normalizeH="0" baseline="0" noProof="0" dirty="0">
                <a:ln>
                  <a:noFill/>
                </a:ln>
                <a:solidFill>
                  <a:srgbClr val="FF0066"/>
                </a:solidFill>
                <a:effectLst/>
                <a:uLnTx/>
                <a:uFillTx/>
                <a:latin typeface="Times New Roman "/>
              </a:rPr>
              <a:t>check train time-tables</a:t>
            </a:r>
            <a:r>
              <a:rPr kumimoji="0" lang="en-US" sz="2000" b="0" i="0" u="none" strike="noStrike" kern="1200" cap="none" spc="0" normalizeH="0" baseline="0" noProof="0" dirty="0">
                <a:ln>
                  <a:noFill/>
                </a:ln>
                <a:solidFill>
                  <a:schemeClr val="tx1"/>
                </a:solidFill>
                <a:effectLst/>
                <a:uLnTx/>
                <a:uFillTx/>
                <a:latin typeface="Times New Roman "/>
              </a:rPr>
              <a:t>, </a:t>
            </a:r>
            <a:r>
              <a:rPr kumimoji="0" lang="en-US" sz="2000" b="1" i="0" u="sng" strike="noStrike" kern="1200" cap="none" spc="0" normalizeH="0" baseline="0" noProof="0" dirty="0">
                <a:ln>
                  <a:noFill/>
                </a:ln>
                <a:solidFill>
                  <a:srgbClr val="FF0066"/>
                </a:solidFill>
                <a:effectLst/>
                <a:uLnTx/>
                <a:uFillTx/>
                <a:latin typeface="Times New Roman "/>
              </a:rPr>
              <a:t>fares</a:t>
            </a:r>
            <a:r>
              <a:rPr kumimoji="0" lang="en-US" sz="2000" b="0" i="0" u="none" strike="noStrike" kern="1200" cap="none" spc="0" normalizeH="0" baseline="0" noProof="0" dirty="0">
                <a:ln>
                  <a:noFill/>
                </a:ln>
                <a:solidFill>
                  <a:schemeClr val="tx1"/>
                </a:solidFill>
                <a:effectLst/>
                <a:uLnTx/>
                <a:uFillTx/>
                <a:latin typeface="Times New Roman "/>
              </a:rPr>
              <a:t> and </a:t>
            </a:r>
            <a:r>
              <a:rPr kumimoji="0" lang="en-US" sz="2000" b="1" i="0" u="sng" strike="noStrike" kern="1200" cap="none" spc="0" normalizeH="0" baseline="0" noProof="0" dirty="0">
                <a:ln>
                  <a:noFill/>
                </a:ln>
                <a:solidFill>
                  <a:srgbClr val="FF0066"/>
                </a:solidFill>
                <a:effectLst/>
                <a:uLnTx/>
                <a:uFillTx/>
                <a:latin typeface="Times New Roman "/>
              </a:rPr>
              <a:t>availability of tickets</a:t>
            </a:r>
            <a:r>
              <a:rPr kumimoji="0" lang="en-US" sz="2000" b="0" i="0" u="none" strike="noStrike" kern="1200" cap="none" spc="0" normalizeH="0" baseline="0" noProof="0" dirty="0">
                <a:ln>
                  <a:noFill/>
                </a:ln>
                <a:solidFill>
                  <a:srgbClr val="FF0066"/>
                </a:solidFill>
                <a:effectLst/>
                <a:uLnTx/>
                <a:uFillTx/>
                <a:latin typeface="Times New Roman "/>
              </a:rPr>
              <a:t>.</a:t>
            </a:r>
            <a:endParaRPr kumimoji="0" lang="en-US" sz="2000" b="0" i="0" u="none" strike="noStrike" kern="1200" cap="none" spc="0" normalizeH="0" baseline="0" noProof="0" dirty="0">
              <a:ln>
                <a:noFill/>
              </a:ln>
              <a:solidFill>
                <a:schemeClr val="tx1"/>
              </a:solidFill>
              <a:effectLst/>
              <a:uLnTx/>
              <a:uFillTx/>
              <a:latin typeface="Times New Roman "/>
            </a:endParaRPr>
          </a:p>
        </p:txBody>
      </p:sp>
      <p:pic>
        <p:nvPicPr>
          <p:cNvPr id="6" name="Content Placeholder 47">
            <a:extLst>
              <a:ext uri="{FF2B5EF4-FFF2-40B4-BE49-F238E27FC236}">
                <a16:creationId xmlns:a16="http://schemas.microsoft.com/office/drawing/2014/main" id="{A7739E6C-E35C-4753-AF10-17EE8CEF20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252685" y="1084428"/>
            <a:ext cx="5283865"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95604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0"/>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Rectangle 3">
            <a:extLst>
              <a:ext uri="{FF2B5EF4-FFF2-40B4-BE49-F238E27FC236}">
                <a16:creationId xmlns:a16="http://schemas.microsoft.com/office/drawing/2014/main" id="{B2C94FBA-E6D3-4EF5-AC73-27999EAB5316}"/>
              </a:ext>
            </a:extLst>
          </p:cNvPr>
          <p:cNvSpPr txBox="1">
            <a:spLocks noChangeArrowheads="1"/>
          </p:cNvSpPr>
          <p:nvPr/>
        </p:nvSpPr>
        <p:spPr>
          <a:xfrm>
            <a:off x="228601" y="1482436"/>
            <a:ext cx="6518564"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GB" dirty="0" err="1">
                <a:latin typeface="Times New Roman "/>
              </a:rPr>
              <a:t>Đặc</a:t>
            </a:r>
            <a:r>
              <a:rPr lang="en-GB" dirty="0">
                <a:latin typeface="Times New Roman "/>
              </a:rPr>
              <a:t> </a:t>
            </a:r>
            <a:r>
              <a:rPr lang="en-GB" dirty="0" err="1">
                <a:latin typeface="Times New Roman "/>
              </a:rPr>
              <a:t>tả</a:t>
            </a:r>
            <a:r>
              <a:rPr lang="en-GB" dirty="0">
                <a:latin typeface="Times New Roman "/>
              </a:rPr>
              <a:t> use case </a:t>
            </a:r>
            <a:r>
              <a:rPr lang="en-GB" dirty="0" err="1">
                <a:latin typeface="Times New Roman "/>
              </a:rPr>
              <a:t>nhằm</a:t>
            </a:r>
            <a:r>
              <a:rPr lang="en-GB" dirty="0">
                <a:latin typeface="Times New Roman "/>
              </a:rPr>
              <a:t> </a:t>
            </a:r>
            <a:r>
              <a:rPr lang="en-GB" dirty="0" err="1">
                <a:latin typeface="Times New Roman "/>
              </a:rPr>
              <a:t>mô</a:t>
            </a:r>
            <a:r>
              <a:rPr lang="en-GB" dirty="0">
                <a:latin typeface="Times New Roman "/>
              </a:rPr>
              <a:t> </a:t>
            </a:r>
            <a:r>
              <a:rPr lang="en-GB" dirty="0" err="1">
                <a:latin typeface="Times New Roman "/>
              </a:rPr>
              <a:t>tả</a:t>
            </a:r>
            <a:r>
              <a:rPr lang="en-GB" dirty="0">
                <a:latin typeface="Times New Roman "/>
              </a:rPr>
              <a:t> chi </a:t>
            </a:r>
            <a:r>
              <a:rPr lang="en-GB" dirty="0" err="1">
                <a:latin typeface="Times New Roman "/>
              </a:rPr>
              <a:t>tiết</a:t>
            </a:r>
            <a:r>
              <a:rPr lang="en-GB" dirty="0">
                <a:latin typeface="Times New Roman "/>
              </a:rPr>
              <a:t> </a:t>
            </a:r>
            <a:r>
              <a:rPr lang="en-GB" dirty="0" err="1">
                <a:latin typeface="Times New Roman "/>
              </a:rPr>
              <a:t>chuỗi</a:t>
            </a:r>
            <a:r>
              <a:rPr lang="en-GB" dirty="0">
                <a:latin typeface="Times New Roman "/>
              </a:rPr>
              <a:t> </a:t>
            </a:r>
            <a:r>
              <a:rPr lang="en-GB" dirty="0" err="1">
                <a:latin typeface="Times New Roman "/>
              </a:rPr>
              <a:t>các</a:t>
            </a:r>
            <a:r>
              <a:rPr lang="en-GB" dirty="0">
                <a:latin typeface="Times New Roman "/>
              </a:rPr>
              <a:t> </a:t>
            </a:r>
            <a:r>
              <a:rPr lang="en-GB" dirty="0" err="1">
                <a:latin typeface="Times New Roman "/>
              </a:rPr>
              <a:t>hoạt</a:t>
            </a:r>
            <a:r>
              <a:rPr lang="en-GB" dirty="0">
                <a:latin typeface="Times New Roman "/>
              </a:rPr>
              <a:t> </a:t>
            </a:r>
            <a:r>
              <a:rPr lang="en-GB" dirty="0" err="1">
                <a:latin typeface="Times New Roman "/>
              </a:rPr>
              <a:t>động</a:t>
            </a:r>
            <a:r>
              <a:rPr lang="en-GB" dirty="0">
                <a:latin typeface="Times New Roman "/>
              </a:rPr>
              <a:t> </a:t>
            </a:r>
            <a:r>
              <a:rPr lang="en-GB" dirty="0" err="1">
                <a:latin typeface="Times New Roman "/>
              </a:rPr>
              <a:t>để</a:t>
            </a:r>
            <a:r>
              <a:rPr lang="en-GB" dirty="0">
                <a:latin typeface="Times New Roman "/>
              </a:rPr>
              <a:t> </a:t>
            </a:r>
            <a:r>
              <a:rPr lang="en-GB" dirty="0" err="1">
                <a:latin typeface="Times New Roman "/>
              </a:rPr>
              <a:t>thực</a:t>
            </a:r>
            <a:r>
              <a:rPr lang="en-GB" dirty="0">
                <a:latin typeface="Times New Roman "/>
              </a:rPr>
              <a:t> </a:t>
            </a:r>
            <a:r>
              <a:rPr lang="en-GB" dirty="0" err="1">
                <a:latin typeface="Times New Roman "/>
              </a:rPr>
              <a:t>hiện</a:t>
            </a:r>
            <a:r>
              <a:rPr lang="en-GB" dirty="0">
                <a:latin typeface="Times New Roman "/>
              </a:rPr>
              <a:t> </a:t>
            </a:r>
            <a:r>
              <a:rPr lang="en-GB" dirty="0" err="1">
                <a:latin typeface="Times New Roman "/>
              </a:rPr>
              <a:t>hành</a:t>
            </a:r>
            <a:r>
              <a:rPr lang="en-GB" dirty="0">
                <a:latin typeface="Times New Roman "/>
              </a:rPr>
              <a:t> vi </a:t>
            </a:r>
            <a:r>
              <a:rPr lang="en-GB" dirty="0" err="1">
                <a:latin typeface="Times New Roman "/>
              </a:rPr>
              <a:t>của</a:t>
            </a:r>
            <a:r>
              <a:rPr lang="en-GB" dirty="0">
                <a:latin typeface="Times New Roman "/>
              </a:rPr>
              <a:t> use case </a:t>
            </a:r>
            <a:r>
              <a:rPr lang="en-GB" dirty="0" err="1">
                <a:latin typeface="Times New Roman "/>
              </a:rPr>
              <a:t>từ</a:t>
            </a:r>
            <a:r>
              <a:rPr lang="en-GB" dirty="0">
                <a:latin typeface="Times New Roman "/>
              </a:rPr>
              <a:t> </a:t>
            </a:r>
            <a:r>
              <a:rPr lang="en-GB" dirty="0" err="1">
                <a:latin typeface="Times New Roman "/>
              </a:rPr>
              <a:t>lúc</a:t>
            </a:r>
            <a:r>
              <a:rPr lang="en-GB" dirty="0">
                <a:latin typeface="Times New Roman "/>
              </a:rPr>
              <a:t> </a:t>
            </a:r>
            <a:r>
              <a:rPr lang="en-GB" dirty="0" err="1">
                <a:latin typeface="Times New Roman "/>
              </a:rPr>
              <a:t>bắt</a:t>
            </a:r>
            <a:r>
              <a:rPr lang="en-GB" dirty="0">
                <a:latin typeface="Times New Roman "/>
              </a:rPr>
              <a:t> </a:t>
            </a:r>
            <a:r>
              <a:rPr lang="en-GB" dirty="0" err="1">
                <a:latin typeface="Times New Roman "/>
              </a:rPr>
              <a:t>đầu</a:t>
            </a:r>
            <a:r>
              <a:rPr lang="en-GB" dirty="0">
                <a:latin typeface="Times New Roman "/>
              </a:rPr>
              <a:t> </a:t>
            </a:r>
            <a:r>
              <a:rPr lang="en-GB" dirty="0" err="1">
                <a:latin typeface="Times New Roman "/>
              </a:rPr>
              <a:t>đến</a:t>
            </a:r>
            <a:r>
              <a:rPr lang="en-GB" dirty="0">
                <a:latin typeface="Times New Roman "/>
              </a:rPr>
              <a:t> </a:t>
            </a:r>
            <a:r>
              <a:rPr lang="en-GB" dirty="0" err="1">
                <a:latin typeface="Times New Roman "/>
              </a:rPr>
              <a:t>kết</a:t>
            </a:r>
            <a:r>
              <a:rPr lang="en-GB" dirty="0">
                <a:latin typeface="Times New Roman "/>
              </a:rPr>
              <a:t> </a:t>
            </a:r>
            <a:r>
              <a:rPr lang="en-GB" dirty="0" err="1">
                <a:latin typeface="Times New Roman "/>
              </a:rPr>
              <a:t>thúc</a:t>
            </a:r>
            <a:r>
              <a:rPr lang="en-GB" dirty="0">
                <a:latin typeface="Times New Roman "/>
              </a:rPr>
              <a:t> bao </a:t>
            </a:r>
            <a:r>
              <a:rPr lang="en-GB" dirty="0" err="1">
                <a:latin typeface="Times New Roman "/>
              </a:rPr>
              <a:t>gồm</a:t>
            </a:r>
            <a:r>
              <a:rPr lang="en-GB" dirty="0">
                <a:latin typeface="Times New Roman "/>
              </a:rPr>
              <a:t> </a:t>
            </a:r>
            <a:r>
              <a:rPr lang="en-GB" dirty="0" err="1">
                <a:latin typeface="Times New Roman "/>
              </a:rPr>
              <a:t>các</a:t>
            </a:r>
            <a:r>
              <a:rPr lang="en-GB" dirty="0">
                <a:latin typeface="Times New Roman "/>
              </a:rPr>
              <a:t> </a:t>
            </a:r>
            <a:r>
              <a:rPr lang="en-GB" dirty="0" err="1">
                <a:latin typeface="Times New Roman "/>
              </a:rPr>
              <a:t>lỗi</a:t>
            </a:r>
            <a:r>
              <a:rPr lang="en-GB" dirty="0">
                <a:latin typeface="Times New Roman "/>
              </a:rPr>
              <a:t> </a:t>
            </a:r>
            <a:r>
              <a:rPr lang="en-GB" dirty="0" err="1">
                <a:latin typeface="Times New Roman "/>
              </a:rPr>
              <a:t>trong</a:t>
            </a:r>
            <a:r>
              <a:rPr lang="en-GB" dirty="0">
                <a:latin typeface="Times New Roman "/>
              </a:rPr>
              <a:t> </a:t>
            </a:r>
            <a:r>
              <a:rPr lang="en-GB" dirty="0" err="1">
                <a:latin typeface="Times New Roman "/>
              </a:rPr>
              <a:t>quá</a:t>
            </a:r>
            <a:r>
              <a:rPr lang="en-GB" dirty="0">
                <a:latin typeface="Times New Roman "/>
              </a:rPr>
              <a:t> </a:t>
            </a:r>
            <a:r>
              <a:rPr lang="en-GB" dirty="0" err="1">
                <a:latin typeface="Times New Roman "/>
              </a:rPr>
              <a:t>trình</a:t>
            </a:r>
            <a:r>
              <a:rPr lang="en-GB" dirty="0">
                <a:latin typeface="Times New Roman "/>
              </a:rPr>
              <a:t> </a:t>
            </a:r>
            <a:r>
              <a:rPr lang="en-GB" dirty="0" err="1">
                <a:latin typeface="Times New Roman "/>
              </a:rPr>
              <a:t>thực</a:t>
            </a:r>
            <a:r>
              <a:rPr lang="en-GB" dirty="0">
                <a:latin typeface="Times New Roman "/>
              </a:rPr>
              <a:t> </a:t>
            </a:r>
            <a:r>
              <a:rPr lang="en-GB" dirty="0" err="1">
                <a:latin typeface="Times New Roman "/>
              </a:rPr>
              <a:t>hiện</a:t>
            </a:r>
            <a:endParaRPr lang="en-GB" dirty="0">
              <a:latin typeface="Times New Roman "/>
            </a:endParaRPr>
          </a:p>
          <a:p>
            <a:pPr marL="342900" indent="-342900" algn="l">
              <a:lnSpc>
                <a:spcPct val="100000"/>
              </a:lnSpc>
              <a:buFont typeface="Arial" panose="020B0604020202020204" pitchFamily="34" charset="0"/>
              <a:buChar char="•"/>
            </a:pPr>
            <a:endParaRPr lang="en-GB" dirty="0">
              <a:latin typeface="Times New Roman "/>
            </a:endParaRPr>
          </a:p>
          <a:p>
            <a:pPr marL="342900" indent="-342900" algn="l">
              <a:lnSpc>
                <a:spcPct val="100000"/>
              </a:lnSpc>
              <a:buFont typeface="Arial" panose="020B0604020202020204" pitchFamily="34" charset="0"/>
              <a:buChar char="•"/>
            </a:pPr>
            <a:endParaRPr lang="en-US" dirty="0">
              <a:latin typeface="Times New Roman "/>
              <a:cs typeface="Times New Roman" panose="02020603050405020304" pitchFamily="18" charset="0"/>
            </a:endParaRPr>
          </a:p>
          <a:p>
            <a:pPr marL="342900" indent="-342900" algn="l">
              <a:lnSpc>
                <a:spcPct val="100000"/>
              </a:lnSpc>
              <a:buFont typeface="Arial" panose="020B0604020202020204" pitchFamily="34" charset="0"/>
              <a:buChar char="•"/>
            </a:pPr>
            <a:endParaRPr lang="en-US" dirty="0">
              <a:latin typeface="Times New Roman "/>
              <a:cs typeface="Times New Roman" panose="02020603050405020304" pitchFamily="18" charset="0"/>
            </a:endParaRPr>
          </a:p>
          <a:p>
            <a:pPr algn="l">
              <a:lnSpc>
                <a:spcPct val="100000"/>
              </a:lnSpc>
            </a:pPr>
            <a:r>
              <a:rPr lang="en-US" dirty="0">
                <a:latin typeface="Times New Roman "/>
                <a:cs typeface="Times New Roman" panose="02020603050405020304" pitchFamily="18" charset="0"/>
              </a:rPr>
              <a:t> </a:t>
            </a:r>
            <a:endParaRPr lang="vi-VN" dirty="0">
              <a:latin typeface="Times New Roman "/>
              <a:cs typeface="Times New Roman" panose="02020603050405020304" pitchFamily="18" charset="0"/>
            </a:endParaRPr>
          </a:p>
        </p:txBody>
      </p:sp>
      <p:pic>
        <p:nvPicPr>
          <p:cNvPr id="7" name="Picture 4">
            <a:extLst>
              <a:ext uri="{FF2B5EF4-FFF2-40B4-BE49-F238E27FC236}">
                <a16:creationId xmlns:a16="http://schemas.microsoft.com/office/drawing/2014/main" id="{6478BE3C-789F-476B-BE30-D44BA799B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7374" y="1073654"/>
            <a:ext cx="4545012"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65054"/>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37338" y="-5476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6" name="Rectangle 3">
            <a:extLst>
              <a:ext uri="{FF2B5EF4-FFF2-40B4-BE49-F238E27FC236}">
                <a16:creationId xmlns:a16="http://schemas.microsoft.com/office/drawing/2014/main" id="{8F37B83D-C3AB-4EAD-B822-0CE0B00FDC0B}"/>
              </a:ext>
            </a:extLst>
          </p:cNvPr>
          <p:cNvSpPr txBox="1">
            <a:spLocks noChangeArrowheads="1"/>
          </p:cNvSpPr>
          <p:nvPr/>
        </p:nvSpPr>
        <p:spPr>
          <a:xfrm>
            <a:off x="381000" y="1066800"/>
            <a:ext cx="11506200"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400" b="1">
                <a:latin typeface="+mj-lt"/>
              </a:rPr>
              <a:t>Use case</a:t>
            </a:r>
            <a:r>
              <a:rPr lang="en-US" sz="2400" b="1">
                <a:latin typeface="+mj-lt"/>
              </a:rPr>
              <a:t> </a:t>
            </a:r>
            <a:r>
              <a:rPr lang="vi-VN" sz="2400">
                <a:latin typeface="+mj-lt"/>
              </a:rPr>
              <a:t>là 1</a:t>
            </a:r>
            <a:r>
              <a:rPr lang="en-US" sz="2400">
                <a:latin typeface="+mj-lt"/>
              </a:rPr>
              <a:t> </a:t>
            </a:r>
            <a:r>
              <a:rPr lang="vi-VN" sz="2400">
                <a:latin typeface="+mj-lt"/>
              </a:rPr>
              <a:t>tập hợp các scenario</a:t>
            </a:r>
            <a:r>
              <a:rPr lang="en-US" sz="2400">
                <a:latin typeface="+mj-lt"/>
              </a:rPr>
              <a:t> </a:t>
            </a:r>
            <a:r>
              <a:rPr lang="vi-VN" sz="2400">
                <a:latin typeface="+mj-lt"/>
              </a:rPr>
              <a:t>thành công cũng như thất bại có liên quan đến các actor khi sử dụng hệ thống. </a:t>
            </a:r>
            <a:endParaRPr lang="vi-VN" sz="2400" dirty="0">
              <a:latin typeface="+mj-lt"/>
            </a:endParaRPr>
          </a:p>
        </p:txBody>
      </p:sp>
      <p:graphicFrame>
        <p:nvGraphicFramePr>
          <p:cNvPr id="9" name="Content Placeholder 3">
            <a:extLst>
              <a:ext uri="{FF2B5EF4-FFF2-40B4-BE49-F238E27FC236}">
                <a16:creationId xmlns:a16="http://schemas.microsoft.com/office/drawing/2014/main" id="{CED3968F-9E14-4C9C-8E6F-5ACE94F71601}"/>
              </a:ext>
            </a:extLst>
          </p:cNvPr>
          <p:cNvGraphicFramePr>
            <a:graphicFrameLocks/>
          </p:cNvGraphicFramePr>
          <p:nvPr>
            <p:extLst>
              <p:ext uri="{D42A27DB-BD31-4B8C-83A1-F6EECF244321}">
                <p14:modId xmlns:p14="http://schemas.microsoft.com/office/powerpoint/2010/main" val="1893970441"/>
              </p:ext>
            </p:extLst>
          </p:nvPr>
        </p:nvGraphicFramePr>
        <p:xfrm>
          <a:off x="237338" y="928688"/>
          <a:ext cx="11954662" cy="5118945"/>
        </p:xfrm>
        <a:graphic>
          <a:graphicData uri="http://schemas.openxmlformats.org/drawingml/2006/table">
            <a:tbl>
              <a:tblPr firstRow="1" bandRow="1">
                <a:tableStyleId>{5C22544A-7EE6-4342-B048-85BDC9FD1C3A}</a:tableStyleId>
              </a:tblPr>
              <a:tblGrid>
                <a:gridCol w="11954662">
                  <a:extLst>
                    <a:ext uri="{9D8B030D-6E8A-4147-A177-3AD203B41FA5}">
                      <a16:colId xmlns:a16="http://schemas.microsoft.com/office/drawing/2014/main" val="20000"/>
                    </a:ext>
                  </a:extLst>
                </a:gridCol>
              </a:tblGrid>
              <a:tr h="499533">
                <a:tc>
                  <a:txBody>
                    <a:bodyPr/>
                    <a:lstStyle/>
                    <a:p>
                      <a:r>
                        <a:rPr lang="en-US" sz="2000" dirty="0" err="1">
                          <a:latin typeface="Times New Roman" panose="02020603050405020304" pitchFamily="18" charset="0"/>
                          <a:cs typeface="Times New Roman" panose="02020603050405020304" pitchFamily="18" charset="0"/>
                        </a:rPr>
                        <a:t>Tên</a:t>
                      </a:r>
                      <a:r>
                        <a:rPr lang="en-US" sz="2000" baseline="0" dirty="0">
                          <a:latin typeface="Times New Roman" panose="02020603050405020304" pitchFamily="18" charset="0"/>
                          <a:cs typeface="Times New Roman" panose="02020603050405020304" pitchFamily="18" charset="0"/>
                        </a:rPr>
                        <a:t> use case – </a:t>
                      </a:r>
                      <a:r>
                        <a:rPr lang="en-US" sz="2000" baseline="0" dirty="0" err="1">
                          <a:latin typeface="Times New Roman" panose="02020603050405020304" pitchFamily="18" charset="0"/>
                          <a:cs typeface="Times New Roman" panose="02020603050405020304" pitchFamily="18" charset="0"/>
                        </a:rPr>
                        <a:t>Số</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thứ</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tự</a:t>
                      </a:r>
                      <a:r>
                        <a:rPr lang="en-US" sz="2000" baseline="0" dirty="0">
                          <a:latin typeface="Times New Roman" panose="02020603050405020304" pitchFamily="18" charset="0"/>
                          <a:cs typeface="Times New Roman" panose="02020603050405020304" pitchFamily="18" charset="0"/>
                        </a:rPr>
                        <a:t> use case (</a:t>
                      </a:r>
                      <a:r>
                        <a:rPr lang="en-US" sz="2000" baseline="0" dirty="0" err="1">
                          <a:latin typeface="Times New Roman" panose="02020603050405020304" pitchFamily="18" charset="0"/>
                          <a:cs typeface="Times New Roman" panose="02020603050405020304" pitchFamily="18" charset="0"/>
                        </a:rPr>
                        <a:t>nếu</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có</a:t>
                      </a:r>
                      <a:r>
                        <a:rPr lang="en-US" sz="2000" baseline="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99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Times New Roman" panose="02020603050405020304" pitchFamily="18" charset="0"/>
                          <a:ea typeface="+mn-ea"/>
                          <a:cs typeface="Times New Roman" panose="02020603050405020304" pitchFamily="18" charset="0"/>
                        </a:rPr>
                        <a:t>Use Case Name:</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Tên</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Use 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Times New Roman" panose="02020603050405020304" pitchFamily="18" charset="0"/>
                          <a:ea typeface="+mn-ea"/>
                          <a:cs typeface="Times New Roman" panose="02020603050405020304" pitchFamily="18" charset="0"/>
                        </a:rPr>
                        <a:t>Use Case ID:</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Mã</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Use Case</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2000" b="1" i="0" kern="1200" dirty="0">
                          <a:solidFill>
                            <a:schemeClr val="dk1"/>
                          </a:solidFill>
                          <a:effectLst/>
                          <a:latin typeface="Times New Roman" panose="02020603050405020304" pitchFamily="18" charset="0"/>
                          <a:ea typeface="+mn-ea"/>
                          <a:cs typeface="Times New Roman" panose="02020603050405020304" pitchFamily="18" charset="0"/>
                        </a:rPr>
                        <a:t>Use Case Description:</a:t>
                      </a:r>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Miêu</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tả</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ngắn</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gọn</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vai</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trò</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và</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mục</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đích</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của</a:t>
                      </a:r>
                      <a:r>
                        <a:rPr lang="en-US" sz="2000" baseline="0" dirty="0">
                          <a:latin typeface="Times New Roman" panose="02020603050405020304" pitchFamily="18" charset="0"/>
                          <a:cs typeface="Times New Roman" panose="02020603050405020304" pitchFamily="18" charset="0"/>
                        </a:rPr>
                        <a:t> use case</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499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000" b="1" i="0" kern="1200" dirty="0">
                          <a:solidFill>
                            <a:schemeClr val="dk1"/>
                          </a:solidFill>
                          <a:effectLst/>
                          <a:latin typeface="Times New Roman" panose="02020603050405020304" pitchFamily="18" charset="0"/>
                          <a:ea typeface="+mn-ea"/>
                          <a:cs typeface="Times New Roman" panose="02020603050405020304" pitchFamily="18" charset="0"/>
                        </a:rPr>
                        <a:t>Actor:</a:t>
                      </a:r>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 Những đối tượng thực hiện sự tương tác trong Use Case.</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2000" b="1" i="0" kern="1200" dirty="0">
                          <a:solidFill>
                            <a:schemeClr val="dk1"/>
                          </a:solidFill>
                          <a:effectLst/>
                          <a:latin typeface="Times New Roman" panose="02020603050405020304" pitchFamily="18" charset="0"/>
                          <a:ea typeface="+mn-ea"/>
                          <a:cs typeface="Times New Roman" panose="02020603050405020304" pitchFamily="18" charset="0"/>
                        </a:rPr>
                        <a:t>Priority:</a:t>
                      </a:r>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 Mức độ ưu tiên của Use Case so với các Use Case còn lại trong dự án.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Times New Roman" panose="02020603050405020304" pitchFamily="18" charset="0"/>
                          <a:ea typeface="+mn-ea"/>
                          <a:cs typeface="Times New Roman" panose="02020603050405020304" pitchFamily="18" charset="0"/>
                        </a:rPr>
                        <a:t>Trigger:</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kiện</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kích</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hoạt</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Use Case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xảy</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ra.</a:t>
                      </a:r>
                    </a:p>
                    <a:p>
                      <a:r>
                        <a:rPr lang="en-US" sz="2000" b="1" i="0" kern="1200" dirty="0">
                          <a:solidFill>
                            <a:schemeClr val="dk1"/>
                          </a:solidFill>
                          <a:effectLst/>
                          <a:latin typeface="Times New Roman" panose="02020603050405020304" pitchFamily="18" charset="0"/>
                          <a:ea typeface="+mn-ea"/>
                          <a:cs typeface="Times New Roman" panose="02020603050405020304" pitchFamily="18" charset="0"/>
                        </a:rPr>
                        <a:t>Pre-Condition:</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kiện</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cần</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để</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Use Case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thực</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hiện</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thành</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công</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2000" b="1" i="0" kern="1200" dirty="0">
                          <a:solidFill>
                            <a:schemeClr val="dk1"/>
                          </a:solidFill>
                          <a:effectLst/>
                          <a:latin typeface="Times New Roman" panose="02020603050405020304" pitchFamily="18" charset="0"/>
                          <a:ea typeface="+mn-ea"/>
                          <a:cs typeface="Times New Roman" panose="02020603050405020304" pitchFamily="18" charset="0"/>
                        </a:rPr>
                        <a:t>Post-Condition:</a:t>
                      </a:r>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 Những thứ sẽ xuất hiện sau khi Use Case được thực hiện thành công.</a:t>
                      </a:r>
                    </a:p>
                  </a:txBody>
                  <a:tcPr/>
                </a:tc>
                <a:extLst>
                  <a:ext uri="{0D108BD9-81ED-4DB2-BD59-A6C34878D82A}">
                    <a16:rowId xmlns:a16="http://schemas.microsoft.com/office/drawing/2014/main" val="10002"/>
                  </a:ext>
                </a:extLst>
              </a:tr>
              <a:tr h="499533">
                <a:tc>
                  <a:txBody>
                    <a:bodyPr/>
                    <a:lstStyle/>
                    <a:p>
                      <a:r>
                        <a:rPr lang="vi-VN" sz="2000" b="1" i="0" kern="1200" dirty="0">
                          <a:solidFill>
                            <a:schemeClr val="dk1"/>
                          </a:solidFill>
                          <a:effectLst/>
                          <a:latin typeface="Times New Roman" panose="02020603050405020304" pitchFamily="18" charset="0"/>
                          <a:ea typeface="+mn-ea"/>
                          <a:cs typeface="Times New Roman" panose="02020603050405020304" pitchFamily="18" charset="0"/>
                        </a:rPr>
                        <a:t>Basic Flow:</a:t>
                      </a:r>
                      <a:r>
                        <a:rPr lang="vi-VN" sz="2000" b="0" i="1" kern="1200" dirty="0">
                          <a:solidFill>
                            <a:schemeClr val="dk1"/>
                          </a:solidFill>
                          <a:effectLst/>
                          <a:latin typeface="Times New Roman" panose="02020603050405020304" pitchFamily="18" charset="0"/>
                          <a:ea typeface="+mn-ea"/>
                          <a:cs typeface="Times New Roman" panose="02020603050405020304" pitchFamily="18" charset="0"/>
                        </a:rPr>
                        <a:t> luồng tương tác </a:t>
                      </a:r>
                      <a:r>
                        <a:rPr lang="vi-VN" sz="2000" b="0" i="1" u="sng" kern="1200" dirty="0">
                          <a:solidFill>
                            <a:schemeClr val="dk1"/>
                          </a:solidFill>
                          <a:effectLst/>
                          <a:latin typeface="Times New Roman" panose="02020603050405020304" pitchFamily="18" charset="0"/>
                          <a:ea typeface="+mn-ea"/>
                          <a:cs typeface="Times New Roman" panose="02020603050405020304" pitchFamily="18" charset="0"/>
                        </a:rPr>
                        <a:t>CHÍNH</a:t>
                      </a:r>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 giữa các Actor và System để Use Case thực hiện thành công.</a:t>
                      </a:r>
                    </a:p>
                  </a:txBody>
                  <a:tcPr/>
                </a:tc>
                <a:extLst>
                  <a:ext uri="{0D108BD9-81ED-4DB2-BD59-A6C34878D82A}">
                    <a16:rowId xmlns:a16="http://schemas.microsoft.com/office/drawing/2014/main" val="10003"/>
                  </a:ext>
                </a:extLst>
              </a:tr>
              <a:tr h="499533">
                <a:tc>
                  <a:txBody>
                    <a:bodyPr/>
                    <a:lstStyle/>
                    <a:p>
                      <a:r>
                        <a:rPr lang="vi-VN" sz="2000" b="1" i="0" kern="1200" dirty="0">
                          <a:solidFill>
                            <a:schemeClr val="dk1"/>
                          </a:solidFill>
                          <a:effectLst/>
                          <a:latin typeface="Times New Roman" panose="02020603050405020304" pitchFamily="18" charset="0"/>
                          <a:ea typeface="+mn-ea"/>
                          <a:cs typeface="Times New Roman" panose="02020603050405020304" pitchFamily="18" charset="0"/>
                        </a:rPr>
                        <a:t>Alternative Flow:</a:t>
                      </a:r>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vi-VN" sz="2000" b="0" i="1" kern="1200" dirty="0">
                          <a:solidFill>
                            <a:schemeClr val="dk1"/>
                          </a:solidFill>
                          <a:effectLst/>
                          <a:latin typeface="Times New Roman" panose="02020603050405020304" pitchFamily="18" charset="0"/>
                          <a:ea typeface="+mn-ea"/>
                          <a:cs typeface="Times New Roman" panose="02020603050405020304" pitchFamily="18" charset="0"/>
                        </a:rPr>
                        <a:t>luồng tương tác </a:t>
                      </a:r>
                      <a:r>
                        <a:rPr lang="vi-VN" sz="2000" b="0" i="1" u="sng" kern="1200" dirty="0">
                          <a:solidFill>
                            <a:schemeClr val="dk1"/>
                          </a:solidFill>
                          <a:effectLst/>
                          <a:latin typeface="Times New Roman" panose="02020603050405020304" pitchFamily="18" charset="0"/>
                          <a:ea typeface="+mn-ea"/>
                          <a:cs typeface="Times New Roman" panose="02020603050405020304" pitchFamily="18" charset="0"/>
                        </a:rPr>
                        <a:t>THAY THẾ</a:t>
                      </a:r>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 giữa các Actor và System để Use Case </a:t>
                      </a:r>
                      <a:r>
                        <a:rPr lang="vi-VN" sz="2000" b="1" i="0" kern="1200" dirty="0">
                          <a:solidFill>
                            <a:schemeClr val="dk1"/>
                          </a:solidFill>
                          <a:effectLst/>
                          <a:latin typeface="Times New Roman" panose="02020603050405020304" pitchFamily="18" charset="0"/>
                          <a:ea typeface="+mn-ea"/>
                          <a:cs typeface="Times New Roman" panose="02020603050405020304" pitchFamily="18" charset="0"/>
                        </a:rPr>
                        <a:t>thực hiện thành công.</a:t>
                      </a:r>
                      <a:endParaRPr lang="vi-VN" sz="20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4"/>
                  </a:ext>
                </a:extLst>
              </a:tr>
              <a:tr h="499533">
                <a:tc>
                  <a:txBody>
                    <a:bodyPr/>
                    <a:lstStyle/>
                    <a:p>
                      <a:r>
                        <a:rPr lang="vi-VN" sz="2000" b="1" i="0" kern="1200" dirty="0">
                          <a:solidFill>
                            <a:schemeClr val="dk1"/>
                          </a:solidFill>
                          <a:effectLst/>
                          <a:latin typeface="Times New Roman" panose="02020603050405020304" pitchFamily="18" charset="0"/>
                          <a:ea typeface="+mn-ea"/>
                          <a:cs typeface="Times New Roman" panose="02020603050405020304" pitchFamily="18" charset="0"/>
                        </a:rPr>
                        <a:t>Exception Flow:</a:t>
                      </a:r>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 luồng tương tác </a:t>
                      </a:r>
                      <a:r>
                        <a:rPr lang="vi-VN" sz="2000" b="0" i="1" u="sng" kern="1200" dirty="0">
                          <a:solidFill>
                            <a:schemeClr val="dk1"/>
                          </a:solidFill>
                          <a:effectLst/>
                          <a:latin typeface="Times New Roman" panose="02020603050405020304" pitchFamily="18" charset="0"/>
                          <a:ea typeface="+mn-ea"/>
                          <a:cs typeface="Times New Roman" panose="02020603050405020304" pitchFamily="18" charset="0"/>
                        </a:rPr>
                        <a:t>NGOẠI LỆ</a:t>
                      </a:r>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 giữa các Actor và System mà Use Case </a:t>
                      </a:r>
                      <a:r>
                        <a:rPr lang="vi-VN" sz="2000" b="1" i="0" kern="1200" dirty="0">
                          <a:solidFill>
                            <a:schemeClr val="dk1"/>
                          </a:solidFill>
                          <a:effectLst/>
                          <a:latin typeface="Times New Roman" panose="02020603050405020304" pitchFamily="18" charset="0"/>
                          <a:ea typeface="+mn-ea"/>
                          <a:cs typeface="Times New Roman" panose="02020603050405020304" pitchFamily="18" charset="0"/>
                        </a:rPr>
                        <a:t>thực hiện thất bại.</a:t>
                      </a:r>
                      <a:endParaRPr lang="vi-VN" sz="20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5"/>
                  </a:ext>
                </a:extLst>
              </a:tr>
              <a:tr h="499533">
                <a:tc>
                  <a:txBody>
                    <a:bodyPr/>
                    <a:lstStyle/>
                    <a:p>
                      <a:r>
                        <a:rPr lang="en-US" sz="2000" b="1" i="0" kern="1200" dirty="0">
                          <a:solidFill>
                            <a:schemeClr val="dk1"/>
                          </a:solidFill>
                          <a:effectLst/>
                          <a:latin typeface="Times New Roman" panose="02020603050405020304" pitchFamily="18" charset="0"/>
                          <a:ea typeface="+mn-ea"/>
                          <a:cs typeface="Times New Roman" panose="02020603050405020304" pitchFamily="18" charset="0"/>
                        </a:rPr>
                        <a:t>Business Rule:</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các</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quy</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định</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về</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mặt</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Business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mà</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hệ</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thống</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bắt</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buộc</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phải</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nghe</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theo</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làm</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000" b="0" i="0" kern="1200" dirty="0" err="1">
                          <a:solidFill>
                            <a:schemeClr val="dk1"/>
                          </a:solidFill>
                          <a:effectLst/>
                          <a:latin typeface="Times New Roman" panose="02020603050405020304" pitchFamily="18" charset="0"/>
                          <a:ea typeface="+mn-ea"/>
                          <a:cs typeface="Times New Roman" panose="02020603050405020304" pitchFamily="18" charset="0"/>
                        </a:rPr>
                        <a:t>theo.</a:t>
                      </a:r>
                      <a:endParaRPr lang="en-US" sz="20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24977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0" y="0"/>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graphicFrame>
        <p:nvGraphicFramePr>
          <p:cNvPr id="7" name="Group 2">
            <a:extLst>
              <a:ext uri="{FF2B5EF4-FFF2-40B4-BE49-F238E27FC236}">
                <a16:creationId xmlns:a16="http://schemas.microsoft.com/office/drawing/2014/main" id="{17BF54A4-A40E-4C3C-9FB8-E4C928B3FBFB}"/>
              </a:ext>
            </a:extLst>
          </p:cNvPr>
          <p:cNvGraphicFramePr>
            <a:graphicFrameLocks noGrp="1"/>
          </p:cNvGraphicFramePr>
          <p:nvPr>
            <p:extLst>
              <p:ext uri="{D42A27DB-BD31-4B8C-83A1-F6EECF244321}">
                <p14:modId xmlns:p14="http://schemas.microsoft.com/office/powerpoint/2010/main" val="1007359884"/>
              </p:ext>
            </p:extLst>
          </p:nvPr>
        </p:nvGraphicFramePr>
        <p:xfrm>
          <a:off x="2195079" y="1102718"/>
          <a:ext cx="8229600" cy="5364384"/>
        </p:xfrm>
        <a:graphic>
          <a:graphicData uri="http://schemas.openxmlformats.org/drawingml/2006/table">
            <a:tbl>
              <a:tblPr/>
              <a:tblGrid>
                <a:gridCol w="2136775">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dirty="0">
                          <a:ln>
                            <a:noFill/>
                          </a:ln>
                          <a:solidFill>
                            <a:schemeClr val="tx1"/>
                          </a:solidFill>
                          <a:effectLst/>
                          <a:latin typeface="Arial" panose="020B0604020202020204" pitchFamily="34" charset="0"/>
                        </a:rPr>
                        <a:t>Number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Name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Summary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Priority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Preconditions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Postconditions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5"/>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Primary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Secondary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Trigger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8"/>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Main Scenario</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Extensions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Branching 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dirty="0">
                          <a:ln>
                            <a:noFill/>
                          </a:ln>
                          <a:solidFill>
                            <a:schemeClr val="tx1"/>
                          </a:solidFill>
                          <a:effectLst/>
                          <a:latin typeface="Arial" panose="020B0604020202020204" pitchFamily="34" charset="0"/>
                        </a:rPr>
                        <a:t>Open Issues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dirty="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424549" y="104388"/>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spTree>
    <p:extLst>
      <p:ext uri="{BB962C8B-B14F-4D97-AF65-F5344CB8AC3E}">
        <p14:creationId xmlns:p14="http://schemas.microsoft.com/office/powerpoint/2010/main" val="6434871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0"/>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graphicFrame>
        <p:nvGraphicFramePr>
          <p:cNvPr id="6" name="Group 2">
            <a:extLst>
              <a:ext uri="{FF2B5EF4-FFF2-40B4-BE49-F238E27FC236}">
                <a16:creationId xmlns:a16="http://schemas.microsoft.com/office/drawing/2014/main" id="{0D485AB5-0269-4A74-8676-AE78BA318E45}"/>
              </a:ext>
            </a:extLst>
          </p:cNvPr>
          <p:cNvGraphicFramePr>
            <a:graphicFrameLocks noGrp="1"/>
          </p:cNvGraphicFramePr>
          <p:nvPr>
            <p:extLst>
              <p:ext uri="{D42A27DB-BD31-4B8C-83A1-F6EECF244321}">
                <p14:modId xmlns:p14="http://schemas.microsoft.com/office/powerpoint/2010/main" val="4056034539"/>
              </p:ext>
            </p:extLst>
          </p:nvPr>
        </p:nvGraphicFramePr>
        <p:xfrm>
          <a:off x="1752788" y="942975"/>
          <a:ext cx="8229600" cy="5364384"/>
        </p:xfrm>
        <a:graphic>
          <a:graphicData uri="http://schemas.openxmlformats.org/drawingml/2006/table">
            <a:tbl>
              <a:tblPr/>
              <a:tblGrid>
                <a:gridCol w="2136775">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Number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Unique use case number</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Name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Brief verb-noun phrase</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Summary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Brief summary of use case major actions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Priority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1-5 (1 = lowest priority, 5 = highest priority)</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Preconditions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Postconditions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5"/>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Primary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Secondary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Trigger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8"/>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Main Scenario</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Extensions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Branching 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Open Issues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dirty="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089529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165913" y="-70374"/>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graphicFrame>
        <p:nvGraphicFramePr>
          <p:cNvPr id="7" name="Group 2">
            <a:extLst>
              <a:ext uri="{FF2B5EF4-FFF2-40B4-BE49-F238E27FC236}">
                <a16:creationId xmlns:a16="http://schemas.microsoft.com/office/drawing/2014/main" id="{DCD97B98-E21D-437B-B4C3-A906D67E42B1}"/>
              </a:ext>
            </a:extLst>
          </p:cNvPr>
          <p:cNvGraphicFramePr>
            <a:graphicFrameLocks noGrp="1"/>
          </p:cNvGraphicFramePr>
          <p:nvPr>
            <p:extLst>
              <p:ext uri="{D42A27DB-BD31-4B8C-83A1-F6EECF244321}">
                <p14:modId xmlns:p14="http://schemas.microsoft.com/office/powerpoint/2010/main" val="2729361706"/>
              </p:ext>
            </p:extLst>
          </p:nvPr>
        </p:nvGraphicFramePr>
        <p:xfrm>
          <a:off x="1438275" y="746808"/>
          <a:ext cx="8229600" cy="5364384"/>
        </p:xfrm>
        <a:graphic>
          <a:graphicData uri="http://schemas.openxmlformats.org/drawingml/2006/table">
            <a:tbl>
              <a:tblPr/>
              <a:tblGrid>
                <a:gridCol w="2136775">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Number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Name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Summary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Priority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Preconditions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What needs to be true before the use case “executes”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Postconditions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What will be true after the use case successfully “executes”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5"/>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Primary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Secondary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Trigger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8"/>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Main Scenario</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Extensions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Branching 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dirty="0">
                          <a:ln>
                            <a:noFill/>
                          </a:ln>
                          <a:solidFill>
                            <a:schemeClr val="tx1"/>
                          </a:solidFill>
                          <a:effectLst/>
                          <a:latin typeface="Arial" panose="020B0604020202020204" pitchFamily="34" charset="0"/>
                        </a:rPr>
                        <a:t>Open Issues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dirty="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9" name="Text Box 65">
            <a:extLst>
              <a:ext uri="{FF2B5EF4-FFF2-40B4-BE49-F238E27FC236}">
                <a16:creationId xmlns:a16="http://schemas.microsoft.com/office/drawing/2014/main" id="{8240CE68-800A-48C4-9E1E-C6C02099F791}"/>
              </a:ext>
            </a:extLst>
          </p:cNvPr>
          <p:cNvSpPr txBox="1">
            <a:spLocks noChangeArrowheads="1"/>
          </p:cNvSpPr>
          <p:nvPr/>
        </p:nvSpPr>
        <p:spPr bwMode="auto">
          <a:xfrm>
            <a:off x="1285875" y="3109008"/>
            <a:ext cx="3733800" cy="2554545"/>
          </a:xfrm>
          <a:prstGeom prst="rect">
            <a:avLst/>
          </a:prstGeom>
          <a:solidFill>
            <a:srgbClr val="FFFFFF"/>
          </a:solidFill>
          <a:ln w="12700" cap="rnd">
            <a:solidFill>
              <a:schemeClr val="tx1"/>
            </a:solidFill>
            <a:prstDash val="sysDot"/>
            <a:miter lim="800000"/>
            <a:headEnd/>
            <a:tailEnd/>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000" i="1" dirty="0">
                <a:solidFill>
                  <a:srgbClr val="C00000"/>
                </a:solidFill>
              </a:rPr>
              <a:t>Precondition: y != 0</a:t>
            </a:r>
          </a:p>
          <a:p>
            <a:pPr>
              <a:spcBef>
                <a:spcPct val="50000"/>
              </a:spcBef>
            </a:pPr>
            <a:r>
              <a:rPr lang="en-US" sz="2000" i="1" dirty="0">
                <a:solidFill>
                  <a:srgbClr val="C00000"/>
                </a:solidFill>
              </a:rPr>
              <a:t>Postcondition: x / y</a:t>
            </a:r>
          </a:p>
          <a:p>
            <a:pPr>
              <a:spcBef>
                <a:spcPct val="50000"/>
              </a:spcBef>
            </a:pPr>
            <a:r>
              <a:rPr lang="en-US" sz="2000" dirty="0">
                <a:solidFill>
                  <a:srgbClr val="C00000"/>
                </a:solidFill>
              </a:rPr>
              <a:t>double divide(double x, double y) {</a:t>
            </a:r>
          </a:p>
          <a:p>
            <a:pPr>
              <a:spcBef>
                <a:spcPct val="50000"/>
              </a:spcBef>
            </a:pPr>
            <a:r>
              <a:rPr lang="en-US" sz="2000" dirty="0">
                <a:solidFill>
                  <a:srgbClr val="C00000"/>
                </a:solidFill>
              </a:rPr>
              <a:t>     return (x / y); </a:t>
            </a:r>
          </a:p>
          <a:p>
            <a:pPr>
              <a:spcBef>
                <a:spcPct val="50000"/>
              </a:spcBef>
            </a:pPr>
            <a:r>
              <a:rPr lang="en-US" sz="2000" dirty="0">
                <a:solidFill>
                  <a:srgbClr val="C00000"/>
                </a:solidFill>
              </a:rPr>
              <a:t>}</a:t>
            </a:r>
          </a:p>
        </p:txBody>
      </p:sp>
      <p:sp>
        <p:nvSpPr>
          <p:cNvPr id="10" name="Text Box 66">
            <a:extLst>
              <a:ext uri="{FF2B5EF4-FFF2-40B4-BE49-F238E27FC236}">
                <a16:creationId xmlns:a16="http://schemas.microsoft.com/office/drawing/2014/main" id="{F242B8BA-9D78-4935-9989-6EFDE239E049}"/>
              </a:ext>
            </a:extLst>
          </p:cNvPr>
          <p:cNvSpPr txBox="1">
            <a:spLocks noChangeArrowheads="1"/>
          </p:cNvSpPr>
          <p:nvPr/>
        </p:nvSpPr>
        <p:spPr bwMode="auto">
          <a:xfrm>
            <a:off x="5400675" y="3109008"/>
            <a:ext cx="4267200" cy="3016210"/>
          </a:xfrm>
          <a:prstGeom prst="rect">
            <a:avLst/>
          </a:prstGeom>
          <a:solidFill>
            <a:schemeClr val="accent6">
              <a:lumMod val="20000"/>
              <a:lumOff val="80000"/>
            </a:schemeClr>
          </a:solidFill>
          <a:ln w="12700" cap="rnd">
            <a:solidFill>
              <a:schemeClr val="tx1"/>
            </a:solidFill>
            <a:prstDash val="sysDot"/>
            <a:miter lim="800000"/>
            <a:headEnd/>
            <a:tailEnd/>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000" i="1" dirty="0">
                <a:solidFill>
                  <a:srgbClr val="002060"/>
                </a:solidFill>
              </a:rPr>
              <a:t>Precondition: None</a:t>
            </a:r>
          </a:p>
          <a:p>
            <a:pPr>
              <a:spcBef>
                <a:spcPct val="50000"/>
              </a:spcBef>
            </a:pPr>
            <a:r>
              <a:rPr lang="en-US" sz="2000" i="1" dirty="0">
                <a:solidFill>
                  <a:srgbClr val="002060"/>
                </a:solidFill>
              </a:rPr>
              <a:t>Postcondition: if y==0 “Illegal”, else x / y</a:t>
            </a:r>
          </a:p>
          <a:p>
            <a:pPr>
              <a:spcBef>
                <a:spcPct val="50000"/>
              </a:spcBef>
            </a:pPr>
            <a:r>
              <a:rPr lang="en-US" sz="2000" dirty="0">
                <a:solidFill>
                  <a:srgbClr val="002060"/>
                </a:solidFill>
              </a:rPr>
              <a:t>double divide(double x, double y) {</a:t>
            </a:r>
          </a:p>
          <a:p>
            <a:pPr>
              <a:spcBef>
                <a:spcPct val="50000"/>
              </a:spcBef>
            </a:pPr>
            <a:r>
              <a:rPr lang="en-US" sz="2000" dirty="0">
                <a:solidFill>
                  <a:srgbClr val="002060"/>
                </a:solidFill>
              </a:rPr>
              <a:t>     if (y == 0) </a:t>
            </a:r>
            <a:r>
              <a:rPr lang="en-US" sz="2000" dirty="0" err="1">
                <a:solidFill>
                  <a:srgbClr val="002060"/>
                </a:solidFill>
              </a:rPr>
              <a:t>cout</a:t>
            </a:r>
            <a:r>
              <a:rPr lang="en-US" sz="2000" dirty="0">
                <a:solidFill>
                  <a:srgbClr val="002060"/>
                </a:solidFill>
              </a:rPr>
              <a:t> &lt;&lt; “Illegal\n”;</a:t>
            </a:r>
          </a:p>
          <a:p>
            <a:pPr>
              <a:spcBef>
                <a:spcPct val="50000"/>
              </a:spcBef>
            </a:pPr>
            <a:r>
              <a:rPr lang="en-US" sz="2000" dirty="0">
                <a:solidFill>
                  <a:srgbClr val="002060"/>
                </a:solidFill>
              </a:rPr>
              <a:t>          else return (x / y); </a:t>
            </a:r>
          </a:p>
          <a:p>
            <a:pPr>
              <a:spcBef>
                <a:spcPct val="50000"/>
              </a:spcBef>
            </a:pPr>
            <a:r>
              <a:rPr lang="en-US" sz="2000" dirty="0">
                <a:solidFill>
                  <a:srgbClr val="002060"/>
                </a:solidFill>
              </a:rPr>
              <a:t>}</a:t>
            </a:r>
          </a:p>
        </p:txBody>
      </p:sp>
    </p:spTree>
    <p:extLst>
      <p:ext uri="{BB962C8B-B14F-4D97-AF65-F5344CB8AC3E}">
        <p14:creationId xmlns:p14="http://schemas.microsoft.com/office/powerpoint/2010/main" val="27855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0" grpId="0" build="allAtOnce"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57339" y="-15250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graphicFrame>
        <p:nvGraphicFramePr>
          <p:cNvPr id="11" name="Group 87">
            <a:extLst>
              <a:ext uri="{FF2B5EF4-FFF2-40B4-BE49-F238E27FC236}">
                <a16:creationId xmlns:a16="http://schemas.microsoft.com/office/drawing/2014/main" id="{7BA7A9F1-0384-4153-9C9A-FC58BA8A24F3}"/>
              </a:ext>
            </a:extLst>
          </p:cNvPr>
          <p:cNvGraphicFramePr>
            <a:graphicFrameLocks noGrp="1"/>
          </p:cNvGraphicFramePr>
          <p:nvPr>
            <p:extLst>
              <p:ext uri="{D42A27DB-BD31-4B8C-83A1-F6EECF244321}">
                <p14:modId xmlns:p14="http://schemas.microsoft.com/office/powerpoint/2010/main" val="69664467"/>
              </p:ext>
            </p:extLst>
          </p:nvPr>
        </p:nvGraphicFramePr>
        <p:xfrm>
          <a:off x="1795463" y="942975"/>
          <a:ext cx="8229600" cy="5364384"/>
        </p:xfrm>
        <a:graphic>
          <a:graphicData uri="http://schemas.openxmlformats.org/drawingml/2006/table">
            <a:tbl>
              <a:tblPr/>
              <a:tblGrid>
                <a:gridCol w="2136775">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Number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Name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Summary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Priority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Preconditions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Postconditions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5"/>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Primary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Primary actor name(s)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Secondary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Secondary actor name(s)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Trigger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8"/>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Main Scenario</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Extensions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Branching 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Open Issues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dirty="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12" name="Text Box 89">
            <a:extLst>
              <a:ext uri="{FF2B5EF4-FFF2-40B4-BE49-F238E27FC236}">
                <a16:creationId xmlns:a16="http://schemas.microsoft.com/office/drawing/2014/main" id="{2AE34A0A-AA80-4D7D-8D65-FD131AD7C4F7}"/>
              </a:ext>
            </a:extLst>
          </p:cNvPr>
          <p:cNvSpPr txBox="1">
            <a:spLocks noChangeArrowheads="1"/>
          </p:cNvSpPr>
          <p:nvPr/>
        </p:nvSpPr>
        <p:spPr bwMode="auto">
          <a:xfrm>
            <a:off x="7006014" y="457201"/>
            <a:ext cx="4957386" cy="3447098"/>
          </a:xfrm>
          <a:prstGeom prst="rect">
            <a:avLst/>
          </a:prstGeom>
          <a:solidFill>
            <a:srgbClr val="FFFFFF"/>
          </a:solidFill>
          <a:ln w="12700" cap="rnd">
            <a:solidFill>
              <a:schemeClr val="tx1"/>
            </a:solidFill>
            <a:prstDash val="sysDot"/>
            <a:miter lim="800000"/>
            <a:headEnd/>
            <a:tailEnd/>
          </a:ln>
          <a:effec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dirty="0"/>
              <a:t>Actor </a:t>
            </a:r>
          </a:p>
          <a:p>
            <a:pPr>
              <a:spcBef>
                <a:spcPct val="50000"/>
              </a:spcBef>
              <a:buFontTx/>
              <a:buChar char="•"/>
            </a:pPr>
            <a:r>
              <a:rPr lang="en-US" dirty="0"/>
              <a:t> </a:t>
            </a:r>
            <a:r>
              <a:rPr lang="en-US" sz="2000" dirty="0">
                <a:solidFill>
                  <a:srgbClr val="C00000"/>
                </a:solidFill>
              </a:rPr>
              <a:t>Anyone or anything with behavior</a:t>
            </a:r>
          </a:p>
          <a:p>
            <a:pPr>
              <a:spcBef>
                <a:spcPct val="50000"/>
              </a:spcBef>
              <a:buFontTx/>
              <a:buChar char="•"/>
            </a:pPr>
            <a:r>
              <a:rPr lang="en-US" sz="2000" dirty="0">
                <a:solidFill>
                  <a:srgbClr val="C00000"/>
                </a:solidFill>
              </a:rPr>
              <a:t> May be a person or system</a:t>
            </a:r>
          </a:p>
          <a:p>
            <a:pPr>
              <a:spcBef>
                <a:spcPct val="50000"/>
              </a:spcBef>
              <a:buFontTx/>
              <a:buChar char="•"/>
            </a:pPr>
            <a:r>
              <a:rPr lang="en-US" sz="2000" dirty="0">
                <a:solidFill>
                  <a:srgbClr val="C00000"/>
                </a:solidFill>
              </a:rPr>
              <a:t> </a:t>
            </a:r>
            <a:r>
              <a:rPr lang="en-US" sz="2000" b="1" dirty="0">
                <a:solidFill>
                  <a:srgbClr val="C00000"/>
                </a:solidFill>
              </a:rPr>
              <a:t>Primary</a:t>
            </a:r>
            <a:r>
              <a:rPr lang="en-US" sz="2000" dirty="0">
                <a:solidFill>
                  <a:srgbClr val="C00000"/>
                </a:solidFill>
              </a:rPr>
              <a:t>: The stakeholder who or which initiates an interaction with the system to achieve a goal. Is generally a category of individuals (a </a:t>
            </a:r>
            <a:r>
              <a:rPr lang="en-US" sz="2000" b="1" dirty="0">
                <a:solidFill>
                  <a:srgbClr val="C00000"/>
                </a:solidFill>
              </a:rPr>
              <a:t>role</a:t>
            </a:r>
            <a:r>
              <a:rPr lang="en-US" sz="2000" dirty="0">
                <a:solidFill>
                  <a:srgbClr val="C00000"/>
                </a:solidFill>
              </a:rPr>
              <a:t>).</a:t>
            </a:r>
          </a:p>
          <a:p>
            <a:pPr>
              <a:spcBef>
                <a:spcPct val="50000"/>
              </a:spcBef>
              <a:buFontTx/>
              <a:buChar char="•"/>
            </a:pPr>
            <a:r>
              <a:rPr lang="en-US" sz="2000" dirty="0">
                <a:solidFill>
                  <a:srgbClr val="C00000"/>
                </a:solidFill>
              </a:rPr>
              <a:t> </a:t>
            </a:r>
            <a:r>
              <a:rPr lang="en-US" sz="2000" b="1" dirty="0">
                <a:solidFill>
                  <a:srgbClr val="C00000"/>
                </a:solidFill>
              </a:rPr>
              <a:t>Secondary</a:t>
            </a:r>
            <a:r>
              <a:rPr lang="en-US" sz="2000" dirty="0">
                <a:solidFill>
                  <a:srgbClr val="C00000"/>
                </a:solidFill>
              </a:rPr>
              <a:t>: Provides a service to the system. Is almost never a person.</a:t>
            </a:r>
          </a:p>
        </p:txBody>
      </p:sp>
    </p:spTree>
    <p:extLst>
      <p:ext uri="{BB962C8B-B14F-4D97-AF65-F5344CB8AC3E}">
        <p14:creationId xmlns:p14="http://schemas.microsoft.com/office/powerpoint/2010/main" val="406837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dirty="0" err="1">
                <a:solidFill>
                  <a:srgbClr val="0033CC"/>
                </a:solidFill>
              </a:rPr>
              <a:t>Phương</a:t>
            </a:r>
            <a:r>
              <a:rPr lang="en-US" altLang="en-US" sz="3600" dirty="0">
                <a:solidFill>
                  <a:srgbClr val="0033CC"/>
                </a:solidFill>
              </a:rPr>
              <a:t> </a:t>
            </a:r>
            <a:r>
              <a:rPr lang="en-US" altLang="en-US" sz="3600" dirty="0" err="1">
                <a:solidFill>
                  <a:srgbClr val="0033CC"/>
                </a:solidFill>
              </a:rPr>
              <a:t>pháp</a:t>
            </a:r>
            <a:r>
              <a:rPr lang="en-US" altLang="en-US" sz="3600" dirty="0">
                <a:solidFill>
                  <a:srgbClr val="0033CC"/>
                </a:solidFill>
              </a:rPr>
              <a:t> </a:t>
            </a:r>
            <a:r>
              <a:rPr lang="en-US" altLang="en-US" sz="3600" dirty="0" err="1">
                <a:solidFill>
                  <a:srgbClr val="0033CC"/>
                </a:solidFill>
              </a:rPr>
              <a:t>xác</a:t>
            </a:r>
            <a:r>
              <a:rPr lang="en-US" altLang="en-US" sz="3600" dirty="0">
                <a:solidFill>
                  <a:srgbClr val="0033CC"/>
                </a:solidFill>
              </a:rPr>
              <a:t> </a:t>
            </a:r>
            <a:r>
              <a:rPr lang="en-US" altLang="en-US" sz="3600" dirty="0" err="1">
                <a:solidFill>
                  <a:srgbClr val="0033CC"/>
                </a:solidFill>
              </a:rPr>
              <a:t>định</a:t>
            </a:r>
            <a:r>
              <a:rPr lang="en-US" altLang="en-US" sz="3600" dirty="0">
                <a:solidFill>
                  <a:srgbClr val="0033CC"/>
                </a:solidFill>
              </a:rPr>
              <a:t> </a:t>
            </a:r>
            <a:r>
              <a:rPr lang="en-US" altLang="en-US" sz="3600" dirty="0" err="1">
                <a:solidFill>
                  <a:srgbClr val="0033CC"/>
                </a:solidFill>
              </a:rPr>
              <a:t>yêu</a:t>
            </a:r>
            <a:r>
              <a:rPr lang="en-US" altLang="en-US" sz="3600" dirty="0">
                <a:solidFill>
                  <a:srgbClr val="0033CC"/>
                </a:solidFill>
              </a:rPr>
              <a:t> </a:t>
            </a:r>
            <a:r>
              <a:rPr lang="en-US" altLang="en-US" sz="3600" dirty="0" err="1">
                <a:solidFill>
                  <a:srgbClr val="0033CC"/>
                </a:solidFill>
              </a:rPr>
              <a:t>cầu</a:t>
            </a:r>
            <a:endParaRPr lang="en-US" altLang="en-US" sz="3600" b="1" dirty="0">
              <a:solidFill>
                <a:srgbClr val="002060"/>
              </a:solidFill>
            </a:endParaRPr>
          </a:p>
        </p:txBody>
      </p:sp>
      <p:sp>
        <p:nvSpPr>
          <p:cNvPr id="30" name="Rectangle 3"/>
          <p:cNvSpPr txBox="1">
            <a:spLocks noChangeArrowheads="1"/>
          </p:cNvSpPr>
          <p:nvPr/>
        </p:nvSpPr>
        <p:spPr>
          <a:xfrm>
            <a:off x="279533" y="1174609"/>
            <a:ext cx="6768037"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en-US" sz="2800" dirty="0" err="1"/>
              <a:t>Phương</a:t>
            </a:r>
            <a:r>
              <a:rPr lang="en-US" altLang="en-US" sz="2800" dirty="0"/>
              <a:t> </a:t>
            </a:r>
            <a:r>
              <a:rPr lang="en-US" altLang="en-US" sz="2800" dirty="0" err="1"/>
              <a:t>pháp</a:t>
            </a:r>
            <a:r>
              <a:rPr lang="en-US" altLang="en-US" sz="2800" dirty="0"/>
              <a:t> </a:t>
            </a:r>
            <a:r>
              <a:rPr lang="en-US" altLang="en-US" sz="2800" dirty="0" err="1"/>
              <a:t>truyền</a:t>
            </a:r>
            <a:r>
              <a:rPr lang="en-US" altLang="en-US" sz="2800" dirty="0"/>
              <a:t> </a:t>
            </a:r>
            <a:r>
              <a:rPr lang="en-US" altLang="en-US" sz="2800" dirty="0" err="1"/>
              <a:t>thống</a:t>
            </a:r>
            <a:endParaRPr lang="en-US" altLang="en-US" sz="2800" dirty="0"/>
          </a:p>
          <a:p>
            <a:pPr marL="800100" lvl="1" indent="-342900" algn="l">
              <a:buFont typeface="Arial" panose="020B0604020202020204" pitchFamily="34" charset="0"/>
              <a:buChar char="•"/>
            </a:pPr>
            <a:r>
              <a:rPr lang="en-US" altLang="en-US" sz="2400" dirty="0" err="1"/>
              <a:t>Mẫu</a:t>
            </a:r>
            <a:r>
              <a:rPr lang="en-US" altLang="en-US" sz="2400" dirty="0"/>
              <a:t> </a:t>
            </a:r>
            <a:r>
              <a:rPr lang="en-US" altLang="en-US" sz="2400" dirty="0" err="1"/>
              <a:t>Phỏng</a:t>
            </a:r>
            <a:r>
              <a:rPr lang="en-US" altLang="en-US" sz="2400" dirty="0"/>
              <a:t> </a:t>
            </a:r>
            <a:r>
              <a:rPr lang="en-US" altLang="en-US" sz="2400" dirty="0" err="1"/>
              <a:t>vấn</a:t>
            </a:r>
            <a:r>
              <a:rPr lang="en-US" altLang="en-US" sz="2400" dirty="0"/>
              <a:t>: </a:t>
            </a:r>
            <a:r>
              <a:rPr lang="en-US" altLang="en-US" sz="2400" dirty="0" err="1"/>
              <a:t>Ví</a:t>
            </a:r>
            <a:r>
              <a:rPr lang="en-US" altLang="en-US" sz="2400" dirty="0"/>
              <a:t> </a:t>
            </a:r>
            <a:r>
              <a:rPr lang="en-US" altLang="en-US" sz="2400" dirty="0" err="1"/>
              <a:t>dụ</a:t>
            </a:r>
            <a:endParaRPr lang="en-US" altLang="en-US" sz="2400" dirty="0"/>
          </a:p>
        </p:txBody>
      </p:sp>
      <p:graphicFrame>
        <p:nvGraphicFramePr>
          <p:cNvPr id="6" name="Group 187"/>
          <p:cNvGraphicFramePr>
            <a:graphicFrameLocks/>
          </p:cNvGraphicFramePr>
          <p:nvPr>
            <p:extLst>
              <p:ext uri="{D42A27DB-BD31-4B8C-83A1-F6EECF244321}">
                <p14:modId xmlns:p14="http://schemas.microsoft.com/office/powerpoint/2010/main" val="1812908957"/>
              </p:ext>
            </p:extLst>
          </p:nvPr>
        </p:nvGraphicFramePr>
        <p:xfrm>
          <a:off x="2206083" y="2050909"/>
          <a:ext cx="8077200" cy="4497388"/>
        </p:xfrm>
        <a:graphic>
          <a:graphicData uri="http://schemas.openxmlformats.org/drawingml/2006/table">
            <a:tbl>
              <a:tblPr/>
              <a:tblGrid>
                <a:gridCol w="784225">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727325">
                  <a:extLst>
                    <a:ext uri="{9D8B030D-6E8A-4147-A177-3AD203B41FA5}">
                      <a16:colId xmlns:a16="http://schemas.microsoft.com/office/drawing/2014/main" val="20002"/>
                    </a:ext>
                  </a:extLst>
                </a:gridCol>
                <a:gridCol w="1365250">
                  <a:extLst>
                    <a:ext uri="{9D8B030D-6E8A-4147-A177-3AD203B41FA5}">
                      <a16:colId xmlns:a16="http://schemas.microsoft.com/office/drawing/2014/main" val="20003"/>
                    </a:ext>
                  </a:extLst>
                </a:gridCol>
                <a:gridCol w="1152525">
                  <a:extLst>
                    <a:ext uri="{9D8B030D-6E8A-4147-A177-3AD203B41FA5}">
                      <a16:colId xmlns:a16="http://schemas.microsoft.com/office/drawing/2014/main" val="20004"/>
                    </a:ext>
                  </a:extLst>
                </a:gridCol>
              </a:tblGrid>
              <a:tr h="823076">
                <a:tc gridSpan="5">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Kế hoạch phỏng vấn tổng quan</a:t>
                      </a: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Hệ thống</a:t>
                      </a:r>
                      <a:r>
                        <a:rPr kumimoji="0" lang="en-US" sz="1600" b="0" i="0" u="none" strike="noStrike" cap="none" normalizeH="0" baseline="0">
                          <a:ln>
                            <a:noFill/>
                          </a:ln>
                          <a:solidFill>
                            <a:schemeClr val="tx1"/>
                          </a:solidFill>
                          <a:effectLst/>
                          <a:latin typeface="Times New Roman" pitchFamily="18" charset="0"/>
                          <a:cs typeface="Times New Roman" pitchFamily="18" charset="0"/>
                        </a:rPr>
                        <a:t>: Cửa hàng nước giải khát...</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Người lập</a:t>
                      </a:r>
                      <a:r>
                        <a:rPr kumimoji="0" lang="en-US" sz="1600" b="0" i="0" u="none" strike="noStrike" cap="none" normalizeH="0" baseline="0">
                          <a:ln>
                            <a:noFill/>
                          </a:ln>
                          <a:solidFill>
                            <a:schemeClr val="tx1"/>
                          </a:solidFill>
                          <a:effectLst/>
                          <a:latin typeface="Times New Roman" pitchFamily="18" charset="0"/>
                          <a:cs typeface="Times New Roman" pitchFamily="18" charset="0"/>
                        </a:rPr>
                        <a:t>: Nguyễn Văn A		</a:t>
                      </a:r>
                      <a:r>
                        <a:rPr kumimoji="0" lang="en-US" sz="1600" b="0" i="1" u="none" strike="noStrike" cap="none" normalizeH="0" baseline="0">
                          <a:ln>
                            <a:noFill/>
                          </a:ln>
                          <a:solidFill>
                            <a:schemeClr val="tx1"/>
                          </a:solidFill>
                          <a:effectLst/>
                          <a:latin typeface="Times New Roman" pitchFamily="18" charset="0"/>
                          <a:cs typeface="Times New Roman" pitchFamily="18" charset="0"/>
                        </a:rPr>
                        <a:t>Ngày lập</a:t>
                      </a:r>
                      <a:r>
                        <a:rPr kumimoji="0" lang="en-US" sz="1600" b="0" i="0" u="none" strike="noStrike" cap="none" normalizeH="0" baseline="0">
                          <a:ln>
                            <a:noFill/>
                          </a:ln>
                          <a:solidFill>
                            <a:schemeClr val="tx1"/>
                          </a:solidFill>
                          <a:effectLst/>
                          <a:latin typeface="Times New Roman" pitchFamily="18" charset="0"/>
                          <a:cs typeface="Times New Roman" pitchFamily="18" charset="0"/>
                        </a:rPr>
                        <a:t>:01/08/2003</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57920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STT</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Chủ đề</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Yêu cầu</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Ngày bắt đầu</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Ngày kết thúc</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07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1</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Qui trình bán NGK  </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Hiểu tất cả các yêu cầu về bán lẽ, bán sĩ, và qui trình xử lý đặt hàng</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5/8/2003</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5/8/2003</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333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2</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Qui trình đặt mua NGK</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7/8/2003</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7/8/2003</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74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Quản lý nhập xuất tồn kho</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8/8/2003</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8/8/2003</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6695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4</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Hệ thống máy móc, phần mềm</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Nắm rõ về tài nguyên máy móc trang thiết bị, phần mềm, hệ điều hành đang sử dụng</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10/8/2003</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10/8/2003</a:t>
                      </a:r>
                      <a:endParaRPr kumimoji="0" lang="en-US" sz="1600" b="0" i="0" u="none" strike="noStrike" cap="none" normalizeH="0" baseline="0" dirty="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603018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164805" y="122015"/>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graphicFrame>
        <p:nvGraphicFramePr>
          <p:cNvPr id="7" name="Group 2">
            <a:extLst>
              <a:ext uri="{FF2B5EF4-FFF2-40B4-BE49-F238E27FC236}">
                <a16:creationId xmlns:a16="http://schemas.microsoft.com/office/drawing/2014/main" id="{3658857D-37DB-4393-AF0D-9003E22F81F5}"/>
              </a:ext>
            </a:extLst>
          </p:cNvPr>
          <p:cNvGraphicFramePr>
            <a:graphicFrameLocks noGrp="1"/>
          </p:cNvGraphicFramePr>
          <p:nvPr>
            <p:extLst>
              <p:ext uri="{D42A27DB-BD31-4B8C-83A1-F6EECF244321}">
                <p14:modId xmlns:p14="http://schemas.microsoft.com/office/powerpoint/2010/main" val="1218747255"/>
              </p:ext>
            </p:extLst>
          </p:nvPr>
        </p:nvGraphicFramePr>
        <p:xfrm>
          <a:off x="1981200" y="914401"/>
          <a:ext cx="8229600" cy="5364384"/>
        </p:xfrm>
        <a:graphic>
          <a:graphicData uri="http://schemas.openxmlformats.org/drawingml/2006/table">
            <a:tbl>
              <a:tblPr/>
              <a:tblGrid>
                <a:gridCol w="2136775">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Number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Name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Summary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Priority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Preconditions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Postconditions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5"/>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Primary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Secondary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Trigger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The action that caused the use case to be invoked</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8"/>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Main Scenario</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Step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This is the “main success scenario” or “happy path”</a:t>
                      </a:r>
                      <a:endParaRPr kumimoji="0" lang="en-US"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0" u="none" strike="noStrike" cap="none" normalizeH="0" baseline="0">
                          <a:ln>
                            <a:noFill/>
                          </a:ln>
                          <a:solidFill>
                            <a:schemeClr val="tx1"/>
                          </a:solidFill>
                          <a:effectLst/>
                          <a:latin typeface="Arial" panose="020B0604020202020204" pitchFamily="34" charset="0"/>
                        </a:rPr>
                        <a:t>Step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Description of steps in successful use case</a:t>
                      </a:r>
                      <a:r>
                        <a:rPr kumimoji="0" lang="en-US" sz="1600" b="0" i="0" u="none" strike="noStrike" cap="none" normalizeH="0" baseline="0">
                          <a:ln>
                            <a:noFill/>
                          </a:ln>
                          <a:solidFill>
                            <a:schemeClr val="tx1"/>
                          </a:solidFill>
                          <a:effectLst/>
                          <a:latin typeface="Arial" panose="020B0604020202020204" pitchFamily="34" charset="0"/>
                        </a:rPr>
                        <a:t> “execution”</a:t>
                      </a:r>
                      <a:endParaRPr kumimoji="0" lang="en-US"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0" u="none" strike="noStrike" cap="none" normalizeH="0" baseline="0">
                          <a:ln>
                            <a:noFill/>
                          </a:ln>
                          <a:solidFill>
                            <a:schemeClr val="tx1"/>
                          </a:solidFill>
                          <a:effectLst/>
                          <a:latin typeface="Arial" panose="020B0604020202020204" pitchFamily="34" charset="0"/>
                        </a:rPr>
                        <a:t>Step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This should be in a “system-user-system, etc.” format</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Extensions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Branching 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Open Issues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dirty="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883867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164805" y="-84465"/>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graphicFrame>
        <p:nvGraphicFramePr>
          <p:cNvPr id="6" name="Group 2">
            <a:extLst>
              <a:ext uri="{FF2B5EF4-FFF2-40B4-BE49-F238E27FC236}">
                <a16:creationId xmlns:a16="http://schemas.microsoft.com/office/drawing/2014/main" id="{67193212-8465-43A8-A3D1-2BCA2311C83F}"/>
              </a:ext>
            </a:extLst>
          </p:cNvPr>
          <p:cNvGraphicFramePr>
            <a:graphicFrameLocks noGrp="1"/>
          </p:cNvGraphicFramePr>
          <p:nvPr>
            <p:extLst>
              <p:ext uri="{D42A27DB-BD31-4B8C-83A1-F6EECF244321}">
                <p14:modId xmlns:p14="http://schemas.microsoft.com/office/powerpoint/2010/main" val="539769872"/>
              </p:ext>
            </p:extLst>
          </p:nvPr>
        </p:nvGraphicFramePr>
        <p:xfrm>
          <a:off x="1981200" y="942975"/>
          <a:ext cx="8229600" cy="5364384"/>
        </p:xfrm>
        <a:graphic>
          <a:graphicData uri="http://schemas.openxmlformats.org/drawingml/2006/table">
            <a:tbl>
              <a:tblPr/>
              <a:tblGrid>
                <a:gridCol w="2136775">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Number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Name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Summary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Priority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Preconditions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Postconditions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5"/>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Primary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Secondary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Trigger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8"/>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Main Scenario</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Extensions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Branching 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Step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Alternative paths that the use case may take</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Open Issues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dirty="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9" name="Text Box 65">
            <a:extLst>
              <a:ext uri="{FF2B5EF4-FFF2-40B4-BE49-F238E27FC236}">
                <a16:creationId xmlns:a16="http://schemas.microsoft.com/office/drawing/2014/main" id="{FD39AB88-3ABC-412B-9EB8-3B396DEC25C5}"/>
              </a:ext>
            </a:extLst>
          </p:cNvPr>
          <p:cNvSpPr txBox="1">
            <a:spLocks noChangeArrowheads="1"/>
          </p:cNvSpPr>
          <p:nvPr/>
        </p:nvSpPr>
        <p:spPr bwMode="auto">
          <a:xfrm>
            <a:off x="6248400" y="3165475"/>
            <a:ext cx="4267200" cy="2092881"/>
          </a:xfrm>
          <a:prstGeom prst="rect">
            <a:avLst/>
          </a:prstGeom>
          <a:solidFill>
            <a:srgbClr val="FFFFFF"/>
          </a:solidFill>
          <a:ln w="12700" cap="rnd">
            <a:solidFill>
              <a:schemeClr val="tx1"/>
            </a:solidFill>
            <a:prstDash val="sysDot"/>
            <a:miter lim="800000"/>
            <a:headEnd/>
            <a:tailEnd/>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sz="2000">
                <a:solidFill>
                  <a:srgbClr val="C00000"/>
                </a:solidFill>
              </a:rPr>
              <a:t>Extension </a:t>
            </a:r>
          </a:p>
          <a:p>
            <a:pPr>
              <a:spcBef>
                <a:spcPct val="50000"/>
              </a:spcBef>
              <a:buFontTx/>
              <a:buChar char="•"/>
            </a:pPr>
            <a:r>
              <a:rPr lang="en-US" sz="2000">
                <a:solidFill>
                  <a:srgbClr val="C00000"/>
                </a:solidFill>
              </a:rPr>
              <a:t> Could be an optional path(s)</a:t>
            </a:r>
          </a:p>
          <a:p>
            <a:pPr>
              <a:spcBef>
                <a:spcPct val="50000"/>
              </a:spcBef>
              <a:buFontTx/>
              <a:buChar char="•"/>
            </a:pPr>
            <a:r>
              <a:rPr lang="en-US" sz="2000">
                <a:solidFill>
                  <a:srgbClr val="C00000"/>
                </a:solidFill>
              </a:rPr>
              <a:t> Could be an error path(s)</a:t>
            </a:r>
          </a:p>
          <a:p>
            <a:pPr>
              <a:spcBef>
                <a:spcPct val="50000"/>
              </a:spcBef>
              <a:buFontTx/>
              <a:buChar char="•"/>
            </a:pPr>
            <a:r>
              <a:rPr lang="en-US" sz="2000">
                <a:solidFill>
                  <a:srgbClr val="C00000"/>
                </a:solidFill>
              </a:rPr>
              <a:t> Denoted in use case diagrams (UML) by </a:t>
            </a:r>
            <a:r>
              <a:rPr lang="en-US" sz="2000" b="1">
                <a:solidFill>
                  <a:srgbClr val="C00000"/>
                </a:solidFill>
              </a:rPr>
              <a:t>&lt;&lt;extend&gt;&gt;</a:t>
            </a:r>
            <a:endParaRPr lang="en-US" sz="2000">
              <a:solidFill>
                <a:srgbClr val="C00000"/>
              </a:solidFill>
            </a:endParaRPr>
          </a:p>
        </p:txBody>
      </p:sp>
    </p:spTree>
    <p:extLst>
      <p:ext uri="{BB962C8B-B14F-4D97-AF65-F5344CB8AC3E}">
        <p14:creationId xmlns:p14="http://schemas.microsoft.com/office/powerpoint/2010/main" val="126317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98454" y="1"/>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graphicFrame>
        <p:nvGraphicFramePr>
          <p:cNvPr id="7" name="Group 66">
            <a:extLst>
              <a:ext uri="{FF2B5EF4-FFF2-40B4-BE49-F238E27FC236}">
                <a16:creationId xmlns:a16="http://schemas.microsoft.com/office/drawing/2014/main" id="{031D437E-73A5-410D-93FD-4BA063BF9523}"/>
              </a:ext>
            </a:extLst>
          </p:cNvPr>
          <p:cNvGraphicFramePr>
            <a:graphicFrameLocks noGrp="1"/>
          </p:cNvGraphicFramePr>
          <p:nvPr>
            <p:extLst>
              <p:ext uri="{D42A27DB-BD31-4B8C-83A1-F6EECF244321}">
                <p14:modId xmlns:p14="http://schemas.microsoft.com/office/powerpoint/2010/main" val="3719915409"/>
              </p:ext>
            </p:extLst>
          </p:nvPr>
        </p:nvGraphicFramePr>
        <p:xfrm>
          <a:off x="2295525" y="1131293"/>
          <a:ext cx="8229600" cy="5364384"/>
        </p:xfrm>
        <a:graphic>
          <a:graphicData uri="http://schemas.openxmlformats.org/drawingml/2006/table">
            <a:tbl>
              <a:tblPr/>
              <a:tblGrid>
                <a:gridCol w="2136775">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Number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Name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Summary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Priority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Preconditions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Postconditions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5"/>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Primary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Secondary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Trigger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8"/>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Main Scenario</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Extensions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Branching 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Open Issues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Issue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dirty="0">
                          <a:ln>
                            <a:noFill/>
                          </a:ln>
                          <a:solidFill>
                            <a:schemeClr val="tx1"/>
                          </a:solidFill>
                          <a:effectLst/>
                          <a:latin typeface="Arial" panose="020B0604020202020204" pitchFamily="34" charset="0"/>
                        </a:rPr>
                        <a:t>Issues regarding the use case that need resolution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6228410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0" y="1"/>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graphicFrame>
        <p:nvGraphicFramePr>
          <p:cNvPr id="6" name="Group 2">
            <a:extLst>
              <a:ext uri="{FF2B5EF4-FFF2-40B4-BE49-F238E27FC236}">
                <a16:creationId xmlns:a16="http://schemas.microsoft.com/office/drawing/2014/main" id="{3A31396A-54BA-4C40-A00C-4F7867BF0CF2}"/>
              </a:ext>
            </a:extLst>
          </p:cNvPr>
          <p:cNvGraphicFramePr>
            <a:graphicFrameLocks noGrp="1"/>
          </p:cNvGraphicFramePr>
          <p:nvPr>
            <p:extLst>
              <p:ext uri="{D42A27DB-BD31-4B8C-83A1-F6EECF244321}">
                <p14:modId xmlns:p14="http://schemas.microsoft.com/office/powerpoint/2010/main" val="4231210934"/>
              </p:ext>
            </p:extLst>
          </p:nvPr>
        </p:nvGraphicFramePr>
        <p:xfrm>
          <a:off x="1981200" y="942975"/>
          <a:ext cx="8229600" cy="5364384"/>
        </p:xfrm>
        <a:graphic>
          <a:graphicData uri="http://schemas.openxmlformats.org/drawingml/2006/table">
            <a:tbl>
              <a:tblPr/>
              <a:tblGrid>
                <a:gridCol w="2136775">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Number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Unique use case number</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Name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Brief noun-verb phrase</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Summary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Brief summary of use case major actions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Priority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1-5 (1 = lowest priority, 5 = highest priority)</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Preconditions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What needs to be true before use case “executes”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Postconditions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What will be true after the use case successfully “executes”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5"/>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Primary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Primary actor name(s)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Secondary 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Secondary actor name(s)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Trigger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The action that causes this use case to begin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8"/>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Main Scenario</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Step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This is the “main success scenario” or “happy path.”</a:t>
                      </a:r>
                      <a:endParaRPr kumimoji="0" lang="en-US" sz="1600" b="0" i="0"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0" u="none" strike="noStrike" cap="none" normalizeH="0" baseline="0">
                          <a:ln>
                            <a:noFill/>
                          </a:ln>
                          <a:solidFill>
                            <a:schemeClr val="tx1"/>
                          </a:solidFill>
                          <a:effectLst/>
                          <a:latin typeface="Arial" panose="020B0604020202020204" pitchFamily="34" charset="0"/>
                        </a:rPr>
                        <a: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Description of steps in successful use case</a:t>
                      </a:r>
                      <a:r>
                        <a:rPr kumimoji="0" lang="en-US" sz="1600" b="0" i="0" u="none" strike="noStrike" cap="none" normalizeH="0" baseline="0">
                          <a:ln>
                            <a:noFill/>
                          </a:ln>
                          <a:solidFill>
                            <a:schemeClr val="tx1"/>
                          </a:solidFill>
                          <a:effectLst/>
                          <a:latin typeface="Arial" panose="020B0604020202020204" pitchFamily="34" charset="0"/>
                        </a:rPr>
                        <a:t> “execution”</a:t>
                      </a:r>
                      <a:endParaRPr kumimoji="0" lang="en-US" sz="1600" b="0" i="1" u="none" strike="noStrike" cap="none" normalizeH="0" baseline="0">
                        <a:ln>
                          <a:noFill/>
                        </a:ln>
                        <a:solidFill>
                          <a:schemeClr val="tx1"/>
                        </a:solidFill>
                        <a:effectLst/>
                        <a:latin typeface="Arial" panose="020B0604020202020204" pitchFamily="34"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0" u="none" strike="noStrike" cap="none" normalizeH="0" baseline="0">
                          <a:ln>
                            <a:noFill/>
                          </a:ln>
                          <a:solidFill>
                            <a:schemeClr val="tx1"/>
                          </a:solidFill>
                          <a:effectLst/>
                          <a:latin typeface="Arial" panose="020B0604020202020204" pitchFamily="34" charset="0"/>
                        </a:rPr>
                        <a: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This should be in a “system-user-system, etc.” format.</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Extensions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Step</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Branching 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600" b="1" i="0" u="none" strike="noStrike" cap="none" normalizeH="0" baseline="0">
                        <a:ln>
                          <a:noFill/>
                        </a:ln>
                        <a:solidFill>
                          <a:schemeClr val="tx1"/>
                        </a:solidFill>
                        <a:effectLst/>
                        <a:latin typeface="Arial" panose="020B0604020202020204" pitchFamily="34"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Step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Alternative paths that the use case may take</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1" i="0" u="none" strike="noStrike" cap="none" normalizeH="0" baseline="0">
                          <a:ln>
                            <a:noFill/>
                          </a:ln>
                          <a:solidFill>
                            <a:schemeClr val="tx1"/>
                          </a:solidFill>
                          <a:effectLst/>
                          <a:latin typeface="Arial" panose="020B0604020202020204" pitchFamily="34" charset="0"/>
                        </a:rPr>
                        <a:t>Open Issues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a:ln>
                            <a:noFill/>
                          </a:ln>
                          <a:solidFill>
                            <a:schemeClr val="tx1"/>
                          </a:solidFill>
                          <a:effectLst/>
                          <a:latin typeface="Arial" panose="020B0604020202020204" pitchFamily="34" charset="0"/>
                        </a:rPr>
                        <a:t>Issue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600" b="0" i="1" u="none" strike="noStrike" cap="none" normalizeH="0" baseline="0" dirty="0">
                          <a:ln>
                            <a:noFill/>
                          </a:ln>
                          <a:solidFill>
                            <a:schemeClr val="tx1"/>
                          </a:solidFill>
                          <a:effectLst/>
                          <a:latin typeface="Arial" panose="020B0604020202020204" pitchFamily="34" charset="0"/>
                        </a:rPr>
                        <a:t>Issues regarding the use case that need resolution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5357951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pic>
        <p:nvPicPr>
          <p:cNvPr id="2" name="Picture 1">
            <a:extLst>
              <a:ext uri="{FF2B5EF4-FFF2-40B4-BE49-F238E27FC236}">
                <a16:creationId xmlns:a16="http://schemas.microsoft.com/office/drawing/2014/main" id="{F5DF9AA0-E023-4C6B-B963-5641B3713206}"/>
              </a:ext>
            </a:extLst>
          </p:cNvPr>
          <p:cNvPicPr>
            <a:picLocks noChangeAspect="1"/>
          </p:cNvPicPr>
          <p:nvPr/>
        </p:nvPicPr>
        <p:blipFill>
          <a:blip r:embed="rId3"/>
          <a:stretch>
            <a:fillRect/>
          </a:stretch>
        </p:blipFill>
        <p:spPr>
          <a:xfrm>
            <a:off x="2332632" y="1105787"/>
            <a:ext cx="6787978" cy="4190374"/>
          </a:xfrm>
          <a:prstGeom prst="rect">
            <a:avLst/>
          </a:prstGeom>
        </p:spPr>
      </p:pic>
    </p:spTree>
    <p:extLst>
      <p:ext uri="{BB962C8B-B14F-4D97-AF65-F5344CB8AC3E}">
        <p14:creationId xmlns:p14="http://schemas.microsoft.com/office/powerpoint/2010/main" val="6796960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pic>
        <p:nvPicPr>
          <p:cNvPr id="4" name="Picture 3">
            <a:extLst>
              <a:ext uri="{FF2B5EF4-FFF2-40B4-BE49-F238E27FC236}">
                <a16:creationId xmlns:a16="http://schemas.microsoft.com/office/drawing/2014/main" id="{B1C5AB3D-583A-4B54-81E0-8FF86FB2DB35}"/>
              </a:ext>
            </a:extLst>
          </p:cNvPr>
          <p:cNvPicPr>
            <a:picLocks noChangeAspect="1"/>
          </p:cNvPicPr>
          <p:nvPr/>
        </p:nvPicPr>
        <p:blipFill>
          <a:blip r:embed="rId3"/>
          <a:stretch>
            <a:fillRect/>
          </a:stretch>
        </p:blipFill>
        <p:spPr>
          <a:xfrm>
            <a:off x="0" y="1361781"/>
            <a:ext cx="7391588" cy="4453232"/>
          </a:xfrm>
          <a:prstGeom prst="rect">
            <a:avLst/>
          </a:prstGeom>
        </p:spPr>
      </p:pic>
      <p:pic>
        <p:nvPicPr>
          <p:cNvPr id="6" name="Picture 5">
            <a:extLst>
              <a:ext uri="{FF2B5EF4-FFF2-40B4-BE49-F238E27FC236}">
                <a16:creationId xmlns:a16="http://schemas.microsoft.com/office/drawing/2014/main" id="{D7BAD29A-6FFA-4C27-909A-C6AD27AFFA2C}"/>
              </a:ext>
            </a:extLst>
          </p:cNvPr>
          <p:cNvPicPr>
            <a:picLocks noChangeAspect="1"/>
          </p:cNvPicPr>
          <p:nvPr/>
        </p:nvPicPr>
        <p:blipFill>
          <a:blip r:embed="rId4"/>
          <a:stretch>
            <a:fillRect/>
          </a:stretch>
        </p:blipFill>
        <p:spPr>
          <a:xfrm>
            <a:off x="7586241" y="1561839"/>
            <a:ext cx="4605759" cy="3734321"/>
          </a:xfrm>
          <a:prstGeom prst="rect">
            <a:avLst/>
          </a:prstGeom>
        </p:spPr>
      </p:pic>
    </p:spTree>
    <p:extLst>
      <p:ext uri="{BB962C8B-B14F-4D97-AF65-F5344CB8AC3E}">
        <p14:creationId xmlns:p14="http://schemas.microsoft.com/office/powerpoint/2010/main" val="3964850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pic>
        <p:nvPicPr>
          <p:cNvPr id="2" name="Picture 1">
            <a:extLst>
              <a:ext uri="{FF2B5EF4-FFF2-40B4-BE49-F238E27FC236}">
                <a16:creationId xmlns:a16="http://schemas.microsoft.com/office/drawing/2014/main" id="{6E8F64C4-F5F0-4EBF-9A24-542E20192478}"/>
              </a:ext>
            </a:extLst>
          </p:cNvPr>
          <p:cNvPicPr>
            <a:picLocks noChangeAspect="1"/>
          </p:cNvPicPr>
          <p:nvPr/>
        </p:nvPicPr>
        <p:blipFill>
          <a:blip r:embed="rId3"/>
          <a:stretch>
            <a:fillRect/>
          </a:stretch>
        </p:blipFill>
        <p:spPr>
          <a:xfrm>
            <a:off x="132994" y="1787095"/>
            <a:ext cx="5963006" cy="3734320"/>
          </a:xfrm>
          <a:prstGeom prst="rect">
            <a:avLst/>
          </a:prstGeom>
        </p:spPr>
      </p:pic>
      <p:pic>
        <p:nvPicPr>
          <p:cNvPr id="6" name="Picture 5">
            <a:extLst>
              <a:ext uri="{FF2B5EF4-FFF2-40B4-BE49-F238E27FC236}">
                <a16:creationId xmlns:a16="http://schemas.microsoft.com/office/drawing/2014/main" id="{20375854-0084-4CEB-AAA2-6F4C2EB1BD10}"/>
              </a:ext>
            </a:extLst>
          </p:cNvPr>
          <p:cNvPicPr>
            <a:picLocks noChangeAspect="1"/>
          </p:cNvPicPr>
          <p:nvPr/>
        </p:nvPicPr>
        <p:blipFill>
          <a:blip r:embed="rId4"/>
          <a:stretch>
            <a:fillRect/>
          </a:stretch>
        </p:blipFill>
        <p:spPr>
          <a:xfrm>
            <a:off x="6096000" y="1961125"/>
            <a:ext cx="6049219" cy="3734321"/>
          </a:xfrm>
          <a:prstGeom prst="rect">
            <a:avLst/>
          </a:prstGeom>
        </p:spPr>
      </p:pic>
    </p:spTree>
    <p:extLst>
      <p:ext uri="{BB962C8B-B14F-4D97-AF65-F5344CB8AC3E}">
        <p14:creationId xmlns:p14="http://schemas.microsoft.com/office/powerpoint/2010/main" val="24985132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pic>
        <p:nvPicPr>
          <p:cNvPr id="4" name="Picture 3">
            <a:extLst>
              <a:ext uri="{FF2B5EF4-FFF2-40B4-BE49-F238E27FC236}">
                <a16:creationId xmlns:a16="http://schemas.microsoft.com/office/drawing/2014/main" id="{EB66F8B4-1BDD-4584-BB93-80EC847D62DB}"/>
              </a:ext>
            </a:extLst>
          </p:cNvPr>
          <p:cNvPicPr>
            <a:picLocks noChangeAspect="1"/>
          </p:cNvPicPr>
          <p:nvPr/>
        </p:nvPicPr>
        <p:blipFill>
          <a:blip r:embed="rId3"/>
          <a:stretch>
            <a:fillRect/>
          </a:stretch>
        </p:blipFill>
        <p:spPr>
          <a:xfrm>
            <a:off x="228600" y="1258458"/>
            <a:ext cx="9297698" cy="4448796"/>
          </a:xfrm>
          <a:prstGeom prst="rect">
            <a:avLst/>
          </a:prstGeom>
        </p:spPr>
      </p:pic>
    </p:spTree>
    <p:extLst>
      <p:ext uri="{BB962C8B-B14F-4D97-AF65-F5344CB8AC3E}">
        <p14:creationId xmlns:p14="http://schemas.microsoft.com/office/powerpoint/2010/main" val="41267715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457013" y="-148009"/>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pic>
        <p:nvPicPr>
          <p:cNvPr id="2" name="Picture 1">
            <a:extLst>
              <a:ext uri="{FF2B5EF4-FFF2-40B4-BE49-F238E27FC236}">
                <a16:creationId xmlns:a16="http://schemas.microsoft.com/office/drawing/2014/main" id="{A8762991-597A-46C9-A50B-12FFA1E3A0A4}"/>
              </a:ext>
            </a:extLst>
          </p:cNvPr>
          <p:cNvPicPr>
            <a:picLocks noChangeAspect="1"/>
          </p:cNvPicPr>
          <p:nvPr/>
        </p:nvPicPr>
        <p:blipFill>
          <a:blip r:embed="rId3"/>
          <a:stretch>
            <a:fillRect/>
          </a:stretch>
        </p:blipFill>
        <p:spPr>
          <a:xfrm>
            <a:off x="1499546" y="766391"/>
            <a:ext cx="9192908" cy="5325218"/>
          </a:xfrm>
          <a:prstGeom prst="rect">
            <a:avLst/>
          </a:prstGeom>
        </p:spPr>
      </p:pic>
    </p:spTree>
    <p:extLst>
      <p:ext uri="{BB962C8B-B14F-4D97-AF65-F5344CB8AC3E}">
        <p14:creationId xmlns:p14="http://schemas.microsoft.com/office/powerpoint/2010/main" val="31931037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pic>
        <p:nvPicPr>
          <p:cNvPr id="4" name="Picture 3">
            <a:extLst>
              <a:ext uri="{FF2B5EF4-FFF2-40B4-BE49-F238E27FC236}">
                <a16:creationId xmlns:a16="http://schemas.microsoft.com/office/drawing/2014/main" id="{33D1C440-FB2E-402A-A290-CDE425F62D69}"/>
              </a:ext>
            </a:extLst>
          </p:cNvPr>
          <p:cNvPicPr>
            <a:picLocks noChangeAspect="1"/>
          </p:cNvPicPr>
          <p:nvPr/>
        </p:nvPicPr>
        <p:blipFill>
          <a:blip r:embed="rId3"/>
          <a:stretch>
            <a:fillRect/>
          </a:stretch>
        </p:blipFill>
        <p:spPr>
          <a:xfrm>
            <a:off x="1085850" y="1985963"/>
            <a:ext cx="9578025" cy="2276591"/>
          </a:xfrm>
          <a:prstGeom prst="rect">
            <a:avLst/>
          </a:prstGeom>
        </p:spPr>
      </p:pic>
    </p:spTree>
    <p:extLst>
      <p:ext uri="{BB962C8B-B14F-4D97-AF65-F5344CB8AC3E}">
        <p14:creationId xmlns:p14="http://schemas.microsoft.com/office/powerpoint/2010/main" val="292589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dirty="0" err="1">
                <a:solidFill>
                  <a:srgbClr val="0033CC"/>
                </a:solidFill>
              </a:rPr>
              <a:t>Phương</a:t>
            </a:r>
            <a:r>
              <a:rPr lang="en-US" altLang="en-US" sz="3600" dirty="0">
                <a:solidFill>
                  <a:srgbClr val="0033CC"/>
                </a:solidFill>
              </a:rPr>
              <a:t> </a:t>
            </a:r>
            <a:r>
              <a:rPr lang="en-US" altLang="en-US" sz="3600" dirty="0" err="1">
                <a:solidFill>
                  <a:srgbClr val="0033CC"/>
                </a:solidFill>
              </a:rPr>
              <a:t>pháp</a:t>
            </a:r>
            <a:r>
              <a:rPr lang="en-US" altLang="en-US" sz="3600" dirty="0">
                <a:solidFill>
                  <a:srgbClr val="0033CC"/>
                </a:solidFill>
              </a:rPr>
              <a:t> </a:t>
            </a:r>
            <a:r>
              <a:rPr lang="en-US" altLang="en-US" sz="3600" dirty="0" err="1">
                <a:solidFill>
                  <a:srgbClr val="0033CC"/>
                </a:solidFill>
              </a:rPr>
              <a:t>xác</a:t>
            </a:r>
            <a:r>
              <a:rPr lang="en-US" altLang="en-US" sz="3600" dirty="0">
                <a:solidFill>
                  <a:srgbClr val="0033CC"/>
                </a:solidFill>
              </a:rPr>
              <a:t> </a:t>
            </a:r>
            <a:r>
              <a:rPr lang="en-US" altLang="en-US" sz="3600" dirty="0" err="1">
                <a:solidFill>
                  <a:srgbClr val="0033CC"/>
                </a:solidFill>
              </a:rPr>
              <a:t>định</a:t>
            </a:r>
            <a:r>
              <a:rPr lang="en-US" altLang="en-US" sz="3600" dirty="0">
                <a:solidFill>
                  <a:srgbClr val="0033CC"/>
                </a:solidFill>
              </a:rPr>
              <a:t> </a:t>
            </a:r>
            <a:r>
              <a:rPr lang="en-US" altLang="en-US" sz="3600" dirty="0" err="1">
                <a:solidFill>
                  <a:srgbClr val="0033CC"/>
                </a:solidFill>
              </a:rPr>
              <a:t>yêu</a:t>
            </a:r>
            <a:r>
              <a:rPr lang="en-US" altLang="en-US" sz="3600" dirty="0">
                <a:solidFill>
                  <a:srgbClr val="0033CC"/>
                </a:solidFill>
              </a:rPr>
              <a:t> </a:t>
            </a:r>
            <a:r>
              <a:rPr lang="en-US" altLang="en-US" sz="3600" dirty="0" err="1">
                <a:solidFill>
                  <a:srgbClr val="0033CC"/>
                </a:solidFill>
              </a:rPr>
              <a:t>cầu</a:t>
            </a:r>
            <a:endParaRPr lang="en-US" altLang="en-US" sz="3600" b="1" dirty="0">
              <a:solidFill>
                <a:srgbClr val="002060"/>
              </a:solidFill>
            </a:endParaRPr>
          </a:p>
        </p:txBody>
      </p:sp>
      <p:sp>
        <p:nvSpPr>
          <p:cNvPr id="30" name="Rectangle 3"/>
          <p:cNvSpPr txBox="1">
            <a:spLocks noChangeArrowheads="1"/>
          </p:cNvSpPr>
          <p:nvPr/>
        </p:nvSpPr>
        <p:spPr>
          <a:xfrm>
            <a:off x="279533" y="1174609"/>
            <a:ext cx="6768037"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en-US" sz="2800" dirty="0" err="1"/>
              <a:t>Phương</a:t>
            </a:r>
            <a:r>
              <a:rPr lang="en-US" altLang="en-US" sz="2800" dirty="0"/>
              <a:t> </a:t>
            </a:r>
            <a:r>
              <a:rPr lang="en-US" altLang="en-US" sz="2800" dirty="0" err="1"/>
              <a:t>pháp</a:t>
            </a:r>
            <a:r>
              <a:rPr lang="en-US" altLang="en-US" sz="2800" dirty="0"/>
              <a:t> </a:t>
            </a:r>
            <a:r>
              <a:rPr lang="en-US" altLang="en-US" sz="2800" dirty="0" err="1"/>
              <a:t>truyền</a:t>
            </a:r>
            <a:r>
              <a:rPr lang="en-US" altLang="en-US" sz="2800" dirty="0"/>
              <a:t> </a:t>
            </a:r>
            <a:r>
              <a:rPr lang="en-US" altLang="en-US" sz="2800" dirty="0" err="1"/>
              <a:t>thống</a:t>
            </a:r>
            <a:endParaRPr lang="en-US" altLang="en-US" sz="2800" dirty="0"/>
          </a:p>
          <a:p>
            <a:pPr marL="800100" lvl="1" indent="-342900" algn="l">
              <a:buFont typeface="Arial" panose="020B0604020202020204" pitchFamily="34" charset="0"/>
              <a:buChar char="•"/>
            </a:pPr>
            <a:r>
              <a:rPr lang="en-US" altLang="en-US" sz="2400" dirty="0" err="1"/>
              <a:t>Mẫu</a:t>
            </a:r>
            <a:r>
              <a:rPr lang="en-US" altLang="en-US" sz="2400" dirty="0"/>
              <a:t> </a:t>
            </a:r>
            <a:r>
              <a:rPr lang="en-US" altLang="en-US" sz="2400" dirty="0" err="1"/>
              <a:t>Phỏng</a:t>
            </a:r>
            <a:r>
              <a:rPr lang="en-US" altLang="en-US" sz="2400" dirty="0"/>
              <a:t> </a:t>
            </a:r>
            <a:r>
              <a:rPr lang="en-US" altLang="en-US" sz="2400" dirty="0" err="1"/>
              <a:t>vấn</a:t>
            </a:r>
            <a:r>
              <a:rPr lang="en-US" altLang="en-US" sz="2400" dirty="0"/>
              <a:t>: </a:t>
            </a:r>
            <a:r>
              <a:rPr lang="en-US" altLang="en-US" sz="2400" dirty="0" err="1"/>
              <a:t>Ví</a:t>
            </a:r>
            <a:r>
              <a:rPr lang="en-US" altLang="en-US" sz="2400" dirty="0"/>
              <a:t> </a:t>
            </a:r>
            <a:r>
              <a:rPr lang="en-US" altLang="en-US" sz="2400" dirty="0" err="1"/>
              <a:t>dụ</a:t>
            </a:r>
            <a:endParaRPr lang="en-US" altLang="en-US" sz="2400" dirty="0"/>
          </a:p>
        </p:txBody>
      </p:sp>
      <p:graphicFrame>
        <p:nvGraphicFramePr>
          <p:cNvPr id="7" name="Group 84"/>
          <p:cNvGraphicFramePr>
            <a:graphicFrameLocks/>
          </p:cNvGraphicFramePr>
          <p:nvPr>
            <p:extLst>
              <p:ext uri="{D42A27DB-BD31-4B8C-83A1-F6EECF244321}">
                <p14:modId xmlns:p14="http://schemas.microsoft.com/office/powerpoint/2010/main" val="2460758296"/>
              </p:ext>
            </p:extLst>
          </p:nvPr>
        </p:nvGraphicFramePr>
        <p:xfrm>
          <a:off x="279531" y="110780"/>
          <a:ext cx="9778868" cy="5811456"/>
        </p:xfrm>
        <a:graphic>
          <a:graphicData uri="http://schemas.openxmlformats.org/drawingml/2006/table">
            <a:tbl>
              <a:tblPr/>
              <a:tblGrid>
                <a:gridCol w="4889434">
                  <a:extLst>
                    <a:ext uri="{9D8B030D-6E8A-4147-A177-3AD203B41FA5}">
                      <a16:colId xmlns:a16="http://schemas.microsoft.com/office/drawing/2014/main" val="20000"/>
                    </a:ext>
                  </a:extLst>
                </a:gridCol>
                <a:gridCol w="4889434">
                  <a:extLst>
                    <a:ext uri="{9D8B030D-6E8A-4147-A177-3AD203B41FA5}">
                      <a16:colId xmlns:a16="http://schemas.microsoft.com/office/drawing/2014/main" val="20001"/>
                    </a:ext>
                  </a:extLst>
                </a:gridCol>
              </a:tblGrid>
              <a:tr h="586840">
                <a:tc gridSpan="2">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Bảng kế hoạch hướng dẫn buổi phỏng vấn</a:t>
                      </a: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Hệ thống:………………………</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fr-FR"/>
                    </a:p>
                  </a:txBody>
                  <a:tcPr/>
                </a:tc>
                <a:extLst>
                  <a:ext uri="{0D108BD9-81ED-4DB2-BD59-A6C34878D82A}">
                    <a16:rowId xmlns:a16="http://schemas.microsoft.com/office/drawing/2014/main" val="10000"/>
                  </a:ext>
                </a:extLst>
              </a:tr>
              <a:tr h="345201">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Người phỏng vấn:…………….</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Phân tích viên:……………..</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8684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Vị trí/ phương tiện</a:t>
                      </a: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Văn phòng, phòng họp, điện thoại,…</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28481">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Mục tiêu:</a:t>
                      </a: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Dữ liệu gì?</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Lãnh vực nào?</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6160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1" u="sng" strike="noStrike" cap="none" normalizeH="0" baseline="0">
                          <a:ln>
                            <a:noFill/>
                          </a:ln>
                          <a:solidFill>
                            <a:schemeClr val="tx1"/>
                          </a:solidFill>
                          <a:effectLst/>
                          <a:latin typeface="Times New Roman" pitchFamily="18" charset="0"/>
                          <a:cs typeface="Times New Roman" pitchFamily="18" charset="0"/>
                        </a:rPr>
                        <a:t>Chi tiết buổi phỏng vấn</a:t>
                      </a: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Giới thiệu</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Tổng quan của hệ thống</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sng" strike="noStrike" cap="none" normalizeH="0" baseline="0">
                          <a:ln>
                            <a:noFill/>
                          </a:ln>
                          <a:solidFill>
                            <a:schemeClr val="tx1"/>
                          </a:solidFill>
                          <a:effectLst/>
                          <a:latin typeface="Times New Roman" pitchFamily="18" charset="0"/>
                          <a:cs typeface="Times New Roman" pitchFamily="18" charset="0"/>
                        </a:rPr>
                        <a:t>Chủ đề 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Các câu hỏi</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sng" strike="noStrike" cap="none" normalizeH="0" baseline="0">
                          <a:ln>
                            <a:noFill/>
                          </a:ln>
                          <a:solidFill>
                            <a:schemeClr val="tx1"/>
                          </a:solidFill>
                          <a:effectLst/>
                          <a:latin typeface="Times New Roman" pitchFamily="18" charset="0"/>
                          <a:cs typeface="Times New Roman" pitchFamily="18" charset="0"/>
                        </a:rPr>
                        <a:t>Chủ đề 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Các câu hỏi</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Tóm tắt các điểm chính</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Câu hỏi của người trả lời phỏng vấn</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cs typeface="Times New Roman" pitchFamily="18" charset="0"/>
                        </a:rPr>
                        <a:t>Kết thúc</a:t>
                      </a:r>
                      <a:endParaRPr kumimoji="0" lang="en-US" sz="1600" b="0" i="1"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1" u="sng" strike="noStrike" cap="none" normalizeH="0" baseline="0">
                          <a:ln>
                            <a:noFill/>
                          </a:ln>
                          <a:solidFill>
                            <a:schemeClr val="tx1"/>
                          </a:solidFill>
                          <a:effectLst/>
                          <a:latin typeface="Times New Roman" pitchFamily="18" charset="0"/>
                          <a:cs typeface="Times New Roman" pitchFamily="18" charset="0"/>
                        </a:rPr>
                        <a:t>Thời gian ước lượng (phút)</a:t>
                      </a: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Tổng:</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5201">
                <a:tc gridSpan="2">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Quan sát tổng quan</a:t>
                      </a:r>
                      <a:endParaRPr kumimoji="0" lang="en-US" sz="1600" b="0"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fr-FR"/>
                    </a:p>
                  </a:txBody>
                  <a:tcPr/>
                </a:tc>
                <a:extLst>
                  <a:ext uri="{0D108BD9-81ED-4DB2-BD59-A6C34878D82A}">
                    <a16:rowId xmlns:a16="http://schemas.microsoft.com/office/drawing/2014/main" val="10005"/>
                  </a:ext>
                </a:extLst>
              </a:tr>
              <a:tr h="345201">
                <a:tc gridSpan="2">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Times New Roman" pitchFamily="18" charset="0"/>
                          <a:cs typeface="Times New Roman" pitchFamily="18" charset="0"/>
                        </a:rPr>
                        <a:t>Phát</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600" b="0" i="0" u="none" strike="noStrike" cap="none" normalizeH="0" baseline="0" dirty="0" err="1">
                          <a:ln>
                            <a:noFill/>
                          </a:ln>
                          <a:solidFill>
                            <a:schemeClr val="tx1"/>
                          </a:solidFill>
                          <a:effectLst/>
                          <a:latin typeface="Times New Roman" pitchFamily="18" charset="0"/>
                          <a:cs typeface="Times New Roman" pitchFamily="18" charset="0"/>
                        </a:rPr>
                        <a:t>sinh</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600" b="0" i="0" u="none" strike="noStrike" cap="none" normalizeH="0" baseline="0" dirty="0" err="1">
                          <a:ln>
                            <a:noFill/>
                          </a:ln>
                          <a:solidFill>
                            <a:schemeClr val="tx1"/>
                          </a:solidFill>
                          <a:effectLst/>
                          <a:latin typeface="Times New Roman" pitchFamily="18" charset="0"/>
                          <a:cs typeface="Times New Roman" pitchFamily="18" charset="0"/>
                        </a:rPr>
                        <a:t>ngoài</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600" b="0" i="0" u="none" strike="noStrike" cap="none" normalizeH="0" baseline="0" dirty="0" err="1">
                          <a:ln>
                            <a:noFill/>
                          </a:ln>
                          <a:solidFill>
                            <a:schemeClr val="tx1"/>
                          </a:solidFill>
                          <a:effectLst/>
                          <a:latin typeface="Times New Roman" pitchFamily="18" charset="0"/>
                          <a:cs typeface="Times New Roman" pitchFamily="18" charset="0"/>
                        </a:rPr>
                        <a:t>dự</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600" b="0" i="0" u="none" strike="noStrike" cap="none" normalizeH="0" baseline="0" dirty="0" err="1">
                          <a:ln>
                            <a:noFill/>
                          </a:ln>
                          <a:solidFill>
                            <a:schemeClr val="tx1"/>
                          </a:solidFill>
                          <a:effectLst/>
                          <a:latin typeface="Times New Roman" pitchFamily="18" charset="0"/>
                          <a:cs typeface="Times New Roman" pitchFamily="18" charset="0"/>
                        </a:rPr>
                        <a:t>kiến</a:t>
                      </a:r>
                      <a:endParaRPr kumimoji="0" lang="en-US" sz="1600" b="0" i="0" u="none" strike="noStrike" cap="none" normalizeH="0" baseline="0" dirty="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fr-F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46191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920" y="142537"/>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sp>
        <p:nvSpPr>
          <p:cNvPr id="2" name="Rectangle 1">
            <a:extLst>
              <a:ext uri="{FF2B5EF4-FFF2-40B4-BE49-F238E27FC236}">
                <a16:creationId xmlns:a16="http://schemas.microsoft.com/office/drawing/2014/main" id="{26747662-9AE1-47C0-ACE5-09CE0CA5FB8E}"/>
              </a:ext>
            </a:extLst>
          </p:cNvPr>
          <p:cNvSpPr/>
          <p:nvPr/>
        </p:nvSpPr>
        <p:spPr>
          <a:xfrm>
            <a:off x="599885" y="1258458"/>
            <a:ext cx="10515789" cy="4524315"/>
          </a:xfrm>
          <a:prstGeom prst="rect">
            <a:avLst/>
          </a:prstGeom>
        </p:spPr>
        <p:txBody>
          <a:bodyPr wrap="square">
            <a:spAutoFit/>
          </a:bodyPr>
          <a:lstStyle/>
          <a:p>
            <a:r>
              <a:rPr lang="en-US" sz="2400" b="1" dirty="0" err="1">
                <a:solidFill>
                  <a:srgbClr val="0070C0"/>
                </a:solidFill>
                <a:latin typeface="+mj-lt"/>
              </a:rPr>
              <a:t>Phân</a:t>
            </a:r>
            <a:r>
              <a:rPr lang="en-US" sz="2400" b="1" dirty="0">
                <a:solidFill>
                  <a:srgbClr val="0070C0"/>
                </a:solidFill>
                <a:latin typeface="+mj-lt"/>
              </a:rPr>
              <a:t> </a:t>
            </a:r>
            <a:r>
              <a:rPr lang="en-US" sz="2400" b="1" dirty="0" err="1">
                <a:solidFill>
                  <a:srgbClr val="0070C0"/>
                </a:solidFill>
                <a:latin typeface="+mj-lt"/>
              </a:rPr>
              <a:t>biệt</a:t>
            </a:r>
            <a:r>
              <a:rPr lang="en-US" sz="2400" b="1" dirty="0">
                <a:solidFill>
                  <a:srgbClr val="0070C0"/>
                </a:solidFill>
                <a:latin typeface="+mj-lt"/>
              </a:rPr>
              <a:t> </a:t>
            </a:r>
            <a:r>
              <a:rPr lang="en-US" sz="2400" b="1" dirty="0" err="1">
                <a:solidFill>
                  <a:srgbClr val="0070C0"/>
                </a:solidFill>
                <a:latin typeface="+mj-lt"/>
              </a:rPr>
              <a:t>giữa</a:t>
            </a:r>
            <a:r>
              <a:rPr lang="en-US" sz="2400" b="1" dirty="0">
                <a:solidFill>
                  <a:srgbClr val="0070C0"/>
                </a:solidFill>
                <a:latin typeface="+mj-lt"/>
              </a:rPr>
              <a:t> Trigger </a:t>
            </a:r>
            <a:r>
              <a:rPr lang="en-US" sz="2400" b="1" dirty="0" err="1">
                <a:solidFill>
                  <a:srgbClr val="0070C0"/>
                </a:solidFill>
                <a:latin typeface="+mj-lt"/>
              </a:rPr>
              <a:t>và</a:t>
            </a:r>
            <a:r>
              <a:rPr lang="en-US" sz="2400" b="1" dirty="0">
                <a:solidFill>
                  <a:srgbClr val="0070C0"/>
                </a:solidFill>
                <a:latin typeface="+mj-lt"/>
              </a:rPr>
              <a:t> Pre-Condition</a:t>
            </a:r>
          </a:p>
          <a:p>
            <a:pPr marL="342900" indent="-342900">
              <a:buFont typeface="Arial" panose="020B0604020202020204" pitchFamily="34" charset="0"/>
              <a:buChar char="•"/>
            </a:pPr>
            <a:r>
              <a:rPr lang="vi-VN" sz="2400" dirty="0">
                <a:solidFill>
                  <a:srgbClr val="444444"/>
                </a:solidFill>
                <a:latin typeface="+mj-lt"/>
              </a:rPr>
              <a:t>Trigger nghĩa là một thứ gì đó để </a:t>
            </a:r>
            <a:r>
              <a:rPr lang="vi-VN" sz="2400" b="1" dirty="0">
                <a:solidFill>
                  <a:srgbClr val="444444"/>
                </a:solidFill>
                <a:latin typeface="+mj-lt"/>
              </a:rPr>
              <a:t>kích hoạt</a:t>
            </a:r>
            <a:r>
              <a:rPr lang="vi-VN" sz="2400" dirty="0">
                <a:solidFill>
                  <a:srgbClr val="444444"/>
                </a:solidFill>
                <a:latin typeface="+mj-lt"/>
              </a:rPr>
              <a:t> cho Use Case chạy, </a:t>
            </a:r>
            <a:r>
              <a:rPr lang="vi-VN" sz="2400" b="1" dirty="0">
                <a:solidFill>
                  <a:srgbClr val="444444"/>
                </a:solidFill>
                <a:latin typeface="+mj-lt"/>
              </a:rPr>
              <a:t>khởi xướng</a:t>
            </a:r>
            <a:r>
              <a:rPr lang="vi-VN" sz="2400" dirty="0">
                <a:solidFill>
                  <a:srgbClr val="444444"/>
                </a:solidFill>
                <a:latin typeface="+mj-lt"/>
              </a:rPr>
              <a:t> cho Use Case chạy. Còn Pre-Condition nghĩa là một thứ gì đó, mà </a:t>
            </a:r>
            <a:r>
              <a:rPr lang="vi-VN" sz="2400" b="1" dirty="0">
                <a:solidFill>
                  <a:srgbClr val="444444"/>
                </a:solidFill>
                <a:latin typeface="+mj-lt"/>
              </a:rPr>
              <a:t>phải có nó</a:t>
            </a:r>
            <a:r>
              <a:rPr lang="vi-VN" sz="2400" dirty="0">
                <a:solidFill>
                  <a:srgbClr val="444444"/>
                </a:solidFill>
                <a:latin typeface="+mj-lt"/>
              </a:rPr>
              <a:t> thì </a:t>
            </a:r>
            <a:r>
              <a:rPr lang="vi-VN" sz="2400" b="1" dirty="0">
                <a:solidFill>
                  <a:srgbClr val="444444"/>
                </a:solidFill>
                <a:latin typeface="+mj-lt"/>
              </a:rPr>
              <a:t>Use Case mới chạy</a:t>
            </a:r>
            <a:r>
              <a:rPr lang="vi-VN" sz="2400" dirty="0">
                <a:solidFill>
                  <a:srgbClr val="444444"/>
                </a:solidFill>
                <a:latin typeface="+mj-lt"/>
              </a:rPr>
              <a:t> được.</a:t>
            </a:r>
          </a:p>
          <a:p>
            <a:pPr marL="342900" indent="-342900">
              <a:buFont typeface="Arial" panose="020B0604020202020204" pitchFamily="34" charset="0"/>
              <a:buChar char="•"/>
            </a:pPr>
            <a:r>
              <a:rPr lang="vi-VN" sz="2400" dirty="0">
                <a:solidFill>
                  <a:srgbClr val="444444"/>
                </a:solidFill>
                <a:latin typeface="+mj-lt"/>
              </a:rPr>
              <a:t>Use Case có thể có Pre-Condition hoặc không, nhưng Trigger thì thường phải có.</a:t>
            </a:r>
          </a:p>
          <a:p>
            <a:pPr marL="342900" indent="-342900">
              <a:buFont typeface="Arial" panose="020B0604020202020204" pitchFamily="34" charset="0"/>
              <a:buChar char="•"/>
            </a:pPr>
            <a:r>
              <a:rPr lang="vi-VN" sz="2400" dirty="0">
                <a:solidFill>
                  <a:srgbClr val="444444"/>
                </a:solidFill>
                <a:latin typeface="+mj-lt"/>
              </a:rPr>
              <a:t>Ví dụ </a:t>
            </a:r>
            <a:r>
              <a:rPr lang="vi-VN" sz="2400" i="1" dirty="0">
                <a:solidFill>
                  <a:srgbClr val="444444"/>
                </a:solidFill>
                <a:latin typeface="+mj-lt"/>
              </a:rPr>
              <a:t>Use Case rút tiền tại máy ATM.</a:t>
            </a:r>
            <a:endParaRPr lang="vi-VN" sz="2400" dirty="0">
              <a:solidFill>
                <a:srgbClr val="444444"/>
              </a:solidFill>
              <a:latin typeface="+mj-lt"/>
            </a:endParaRPr>
          </a:p>
          <a:p>
            <a:pPr marL="742950" indent="-342900">
              <a:buFont typeface="Courier New" panose="02070309020205020404" pitchFamily="49" charset="0"/>
              <a:buChar char="o"/>
            </a:pPr>
            <a:r>
              <a:rPr lang="vi-VN" sz="2400" b="1" dirty="0">
                <a:solidFill>
                  <a:srgbClr val="444444"/>
                </a:solidFill>
                <a:latin typeface="+mj-lt"/>
              </a:rPr>
              <a:t>Use Case:</a:t>
            </a:r>
            <a:r>
              <a:rPr lang="vi-VN" sz="2400" dirty="0">
                <a:solidFill>
                  <a:srgbClr val="444444"/>
                </a:solidFill>
                <a:latin typeface="+mj-lt"/>
              </a:rPr>
              <a:t> Khách hàng rút tiền</a:t>
            </a:r>
          </a:p>
          <a:p>
            <a:pPr marL="742950" indent="-342900">
              <a:buFont typeface="Courier New" panose="02070309020205020404" pitchFamily="49" charset="0"/>
              <a:buChar char="o"/>
            </a:pPr>
            <a:r>
              <a:rPr lang="vi-VN" sz="2400" b="1" dirty="0">
                <a:solidFill>
                  <a:srgbClr val="444444"/>
                </a:solidFill>
                <a:latin typeface="+mj-lt"/>
              </a:rPr>
              <a:t>Actor:</a:t>
            </a:r>
            <a:r>
              <a:rPr lang="vi-VN" sz="2400" dirty="0">
                <a:solidFill>
                  <a:srgbClr val="444444"/>
                </a:solidFill>
                <a:latin typeface="+mj-lt"/>
              </a:rPr>
              <a:t> Khách hàng</a:t>
            </a:r>
          </a:p>
          <a:p>
            <a:pPr marL="742950" indent="-342900">
              <a:buFont typeface="Courier New" panose="02070309020205020404" pitchFamily="49" charset="0"/>
              <a:buChar char="o"/>
            </a:pPr>
            <a:r>
              <a:rPr lang="vi-VN" sz="2400" b="1" dirty="0">
                <a:solidFill>
                  <a:srgbClr val="444444"/>
                </a:solidFill>
                <a:latin typeface="+mj-lt"/>
              </a:rPr>
              <a:t>Trigger:</a:t>
            </a:r>
            <a:r>
              <a:rPr lang="vi-VN" sz="2400" dirty="0">
                <a:solidFill>
                  <a:srgbClr val="444444"/>
                </a:solidFill>
                <a:latin typeface="+mj-lt"/>
              </a:rPr>
              <a:t> Khách hàng thực hiện lệnh rút tiền.</a:t>
            </a:r>
          </a:p>
          <a:p>
            <a:pPr marL="742950" indent="-342900">
              <a:buFont typeface="Courier New" panose="02070309020205020404" pitchFamily="49" charset="0"/>
              <a:buChar char="o"/>
            </a:pPr>
            <a:r>
              <a:rPr lang="vi-VN" sz="2400" b="1" dirty="0">
                <a:solidFill>
                  <a:srgbClr val="444444"/>
                </a:solidFill>
                <a:latin typeface="+mj-lt"/>
              </a:rPr>
              <a:t>Pre-Condition:</a:t>
            </a:r>
            <a:endParaRPr lang="vi-VN" sz="2400" dirty="0">
              <a:solidFill>
                <a:srgbClr val="444444"/>
              </a:solidFill>
              <a:latin typeface="+mj-lt"/>
            </a:endParaRPr>
          </a:p>
          <a:p>
            <a:pPr marL="1200150" lvl="2" indent="-342900">
              <a:buFont typeface="Courier New" panose="02070309020205020404" pitchFamily="49" charset="0"/>
              <a:buChar char="o"/>
            </a:pPr>
            <a:r>
              <a:rPr lang="vi-VN" sz="2400" i="1" dirty="0">
                <a:solidFill>
                  <a:srgbClr val="444444"/>
                </a:solidFill>
                <a:latin typeface="+mj-lt"/>
              </a:rPr>
              <a:t>Khách hàng đã đút thẻ vào máy ATM.</a:t>
            </a:r>
            <a:endParaRPr lang="vi-VN" sz="2400" dirty="0">
              <a:solidFill>
                <a:srgbClr val="444444"/>
              </a:solidFill>
              <a:latin typeface="+mj-lt"/>
            </a:endParaRPr>
          </a:p>
          <a:p>
            <a:pPr marL="1200150" lvl="2" indent="-342900">
              <a:buFont typeface="Courier New" panose="02070309020205020404" pitchFamily="49" charset="0"/>
              <a:buChar char="o"/>
            </a:pPr>
            <a:r>
              <a:rPr lang="vi-VN" sz="2400" i="1" dirty="0">
                <a:solidFill>
                  <a:srgbClr val="444444"/>
                </a:solidFill>
                <a:latin typeface="+mj-lt"/>
              </a:rPr>
              <a:t>Số dư lớn hơn 50,000đ.</a:t>
            </a:r>
            <a:endParaRPr lang="vi-VN" sz="2400" b="0" i="0" dirty="0">
              <a:solidFill>
                <a:srgbClr val="444444"/>
              </a:solidFill>
              <a:effectLst/>
              <a:latin typeface="+mj-lt"/>
            </a:endParaRPr>
          </a:p>
        </p:txBody>
      </p:sp>
    </p:spTree>
    <p:extLst>
      <p:ext uri="{BB962C8B-B14F-4D97-AF65-F5344CB8AC3E}">
        <p14:creationId xmlns:p14="http://schemas.microsoft.com/office/powerpoint/2010/main" val="213063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300" y="320626"/>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ĐẶC TẢ USE CASE </a:t>
            </a:r>
            <a:r>
              <a:rPr lang="en-US" sz="4000" b="1" dirty="0"/>
              <a:t>(USE CASE SPECIFICATION)</a:t>
            </a:r>
            <a:endParaRPr lang="en-US" altLang="en-US" sz="4000" b="1" dirty="0">
              <a:solidFill>
                <a:srgbClr val="C00000"/>
              </a:solidFill>
            </a:endParaRPr>
          </a:p>
        </p:txBody>
      </p:sp>
      <p:sp>
        <p:nvSpPr>
          <p:cNvPr id="8" name="Text Box 63">
            <a:extLst>
              <a:ext uri="{FF2B5EF4-FFF2-40B4-BE49-F238E27FC236}">
                <a16:creationId xmlns:a16="http://schemas.microsoft.com/office/drawing/2014/main" id="{242380BD-0F94-4821-B32B-1F727C3C073A}"/>
              </a:ext>
            </a:extLst>
          </p:cNvPr>
          <p:cNvSpPr txBox="1">
            <a:spLocks noChangeArrowheads="1"/>
          </p:cNvSpPr>
          <p:nvPr/>
        </p:nvSpPr>
        <p:spPr bwMode="auto">
          <a:xfrm>
            <a:off x="7391588" y="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dirty="0">
                <a:solidFill>
                  <a:srgbClr val="C00000"/>
                </a:solidFill>
              </a:rPr>
              <a:t>Use Case Specification Template*</a:t>
            </a:r>
          </a:p>
        </p:txBody>
      </p:sp>
      <p:sp>
        <p:nvSpPr>
          <p:cNvPr id="2" name="Rectangle 1">
            <a:extLst>
              <a:ext uri="{FF2B5EF4-FFF2-40B4-BE49-F238E27FC236}">
                <a16:creationId xmlns:a16="http://schemas.microsoft.com/office/drawing/2014/main" id="{26747662-9AE1-47C0-ACE5-09CE0CA5FB8E}"/>
              </a:ext>
            </a:extLst>
          </p:cNvPr>
          <p:cNvSpPr/>
          <p:nvPr/>
        </p:nvSpPr>
        <p:spPr>
          <a:xfrm>
            <a:off x="599885" y="1258458"/>
            <a:ext cx="10515789" cy="738664"/>
          </a:xfrm>
          <a:prstGeom prst="rect">
            <a:avLst/>
          </a:prstGeom>
        </p:spPr>
        <p:txBody>
          <a:bodyPr wrap="square">
            <a:spAutoFit/>
          </a:bodyPr>
          <a:lstStyle/>
          <a:p>
            <a:r>
              <a:rPr lang="en-US" sz="2400" b="1" dirty="0" err="1">
                <a:solidFill>
                  <a:srgbClr val="0070C0"/>
                </a:solidFill>
                <a:latin typeface="+mj-lt"/>
              </a:rPr>
              <a:t>Phân</a:t>
            </a:r>
            <a:r>
              <a:rPr lang="en-US" sz="2400" b="1" dirty="0">
                <a:solidFill>
                  <a:srgbClr val="0070C0"/>
                </a:solidFill>
                <a:latin typeface="+mj-lt"/>
              </a:rPr>
              <a:t> </a:t>
            </a:r>
            <a:r>
              <a:rPr lang="en-US" sz="2400" b="1" dirty="0" err="1">
                <a:solidFill>
                  <a:srgbClr val="0070C0"/>
                </a:solidFill>
                <a:latin typeface="+mj-lt"/>
              </a:rPr>
              <a:t>biệt</a:t>
            </a:r>
            <a:r>
              <a:rPr lang="en-US" sz="2400" b="1" dirty="0">
                <a:solidFill>
                  <a:srgbClr val="0070C0"/>
                </a:solidFill>
                <a:latin typeface="+mj-lt"/>
              </a:rPr>
              <a:t> </a:t>
            </a:r>
            <a:r>
              <a:rPr lang="en-US" sz="2400" b="1" dirty="0" err="1">
                <a:solidFill>
                  <a:srgbClr val="0070C0"/>
                </a:solidFill>
                <a:latin typeface="+mj-lt"/>
              </a:rPr>
              <a:t>giữa</a:t>
            </a:r>
            <a:r>
              <a:rPr lang="en-US" sz="2400" b="1" dirty="0">
                <a:solidFill>
                  <a:srgbClr val="0070C0"/>
                </a:solidFill>
                <a:latin typeface="+mj-lt"/>
              </a:rPr>
              <a:t> Basic Flow – Alternative Flow – Exception Flow</a:t>
            </a:r>
          </a:p>
          <a:p>
            <a:endParaRPr lang="en-US" dirty="0"/>
          </a:p>
        </p:txBody>
      </p:sp>
      <p:sp>
        <p:nvSpPr>
          <p:cNvPr id="4" name="TextBox 3">
            <a:extLst>
              <a:ext uri="{FF2B5EF4-FFF2-40B4-BE49-F238E27FC236}">
                <a16:creationId xmlns:a16="http://schemas.microsoft.com/office/drawing/2014/main" id="{3851FE46-96AF-4C87-AB6E-FD96DF8C450D}"/>
              </a:ext>
            </a:extLst>
          </p:cNvPr>
          <p:cNvSpPr txBox="1"/>
          <p:nvPr/>
        </p:nvSpPr>
        <p:spPr>
          <a:xfrm>
            <a:off x="228600" y="1857984"/>
            <a:ext cx="3943350" cy="3970318"/>
          </a:xfrm>
          <a:prstGeom prst="rect">
            <a:avLst/>
          </a:prstGeom>
          <a:solidFill>
            <a:srgbClr val="CCECFF"/>
          </a:solidFill>
        </p:spPr>
        <p:txBody>
          <a:bodyPr wrap="square" rtlCol="0">
            <a:spAutoFit/>
          </a:bodyPr>
          <a:lstStyle/>
          <a:p>
            <a:r>
              <a:rPr lang="en-US" b="1" dirty="0"/>
              <a:t>BASIC FLOW</a:t>
            </a:r>
            <a:endParaRPr lang="en-US" dirty="0"/>
          </a:p>
          <a:p>
            <a:r>
              <a:rPr lang="en-US" dirty="0"/>
              <a:t>1. Admin </a:t>
            </a:r>
            <a:r>
              <a:rPr lang="en-US" dirty="0" err="1"/>
              <a:t>mở</a:t>
            </a:r>
            <a:r>
              <a:rPr lang="en-US" dirty="0"/>
              <a:t> </a:t>
            </a:r>
            <a:r>
              <a:rPr lang="en-US" dirty="0" err="1"/>
              <a:t>tài</a:t>
            </a:r>
            <a:r>
              <a:rPr lang="en-US" dirty="0"/>
              <a:t> </a:t>
            </a:r>
            <a:r>
              <a:rPr lang="en-US" dirty="0" err="1"/>
              <a:t>khoản</a:t>
            </a:r>
            <a:r>
              <a:rPr lang="en-US" dirty="0"/>
              <a:t> </a:t>
            </a:r>
            <a:r>
              <a:rPr lang="en-US" dirty="0" err="1"/>
              <a:t>học</a:t>
            </a:r>
            <a:r>
              <a:rPr lang="en-US" dirty="0"/>
              <a:t> </a:t>
            </a:r>
            <a:r>
              <a:rPr lang="en-US" dirty="0" err="1"/>
              <a:t>viên</a:t>
            </a:r>
            <a:r>
              <a:rPr lang="en-US" dirty="0"/>
              <a:t> </a:t>
            </a:r>
            <a:r>
              <a:rPr lang="en-US" dirty="0" err="1"/>
              <a:t>cần</a:t>
            </a:r>
            <a:r>
              <a:rPr lang="en-US" dirty="0"/>
              <a:t> </a:t>
            </a:r>
            <a:r>
              <a:rPr lang="en-US" dirty="0" err="1"/>
              <a:t>hủy</a:t>
            </a:r>
            <a:r>
              <a:rPr lang="en-US" dirty="0"/>
              <a:t> </a:t>
            </a:r>
            <a:r>
              <a:rPr lang="en-US" dirty="0" err="1"/>
              <a:t>kích</a:t>
            </a:r>
            <a:r>
              <a:rPr lang="en-US" dirty="0"/>
              <a:t> </a:t>
            </a:r>
            <a:r>
              <a:rPr lang="en-US" dirty="0" err="1"/>
              <a:t>hoạt</a:t>
            </a:r>
            <a:endParaRPr lang="en-US" dirty="0"/>
          </a:p>
          <a:p>
            <a:r>
              <a:rPr lang="en-US" dirty="0"/>
              <a:t>2. </a:t>
            </a:r>
            <a:r>
              <a:rPr lang="en-US" dirty="0" err="1"/>
              <a:t>Hệ</a:t>
            </a:r>
            <a:r>
              <a:rPr lang="en-US" dirty="0"/>
              <a:t> </a:t>
            </a:r>
            <a:r>
              <a:rPr lang="en-US" dirty="0" err="1"/>
              <a:t>thống</a:t>
            </a:r>
            <a:r>
              <a:rPr lang="en-US" dirty="0"/>
              <a:t> </a:t>
            </a:r>
            <a:r>
              <a:rPr lang="en-US" dirty="0" err="1"/>
              <a:t>hiển</a:t>
            </a:r>
            <a:r>
              <a:rPr lang="en-US" dirty="0"/>
              <a:t> </a:t>
            </a:r>
            <a:r>
              <a:rPr lang="en-US" dirty="0" err="1"/>
              <a:t>thị</a:t>
            </a:r>
            <a:r>
              <a:rPr lang="en-US" dirty="0"/>
              <a:t> </a:t>
            </a:r>
            <a:r>
              <a:rPr lang="en-US" dirty="0" err="1"/>
              <a:t>màn</a:t>
            </a:r>
            <a:r>
              <a:rPr lang="en-US" dirty="0"/>
              <a:t> </a:t>
            </a:r>
            <a:r>
              <a:rPr lang="en-US" dirty="0" err="1"/>
              <a:t>hình</a:t>
            </a:r>
            <a:r>
              <a:rPr lang="en-US" dirty="0"/>
              <a:t> </a:t>
            </a:r>
            <a:r>
              <a:rPr lang="en-US" dirty="0" err="1"/>
              <a:t>thông</a:t>
            </a:r>
            <a:r>
              <a:rPr lang="en-US" dirty="0"/>
              <a:t> tin </a:t>
            </a:r>
            <a:r>
              <a:rPr lang="en-US" dirty="0" err="1"/>
              <a:t>học</a:t>
            </a:r>
            <a:r>
              <a:rPr lang="en-US" dirty="0"/>
              <a:t> </a:t>
            </a:r>
            <a:r>
              <a:rPr lang="en-US" dirty="0" err="1"/>
              <a:t>viên</a:t>
            </a:r>
            <a:endParaRPr lang="en-US" dirty="0"/>
          </a:p>
          <a:p>
            <a:r>
              <a:rPr lang="en-US" dirty="0"/>
              <a:t>3. Admin </a:t>
            </a:r>
            <a:r>
              <a:rPr lang="en-US" dirty="0" err="1"/>
              <a:t>chọn</a:t>
            </a:r>
            <a:r>
              <a:rPr lang="en-US" dirty="0"/>
              <a:t> </a:t>
            </a:r>
            <a:r>
              <a:rPr lang="en-US" dirty="0" err="1"/>
              <a:t>lệnh</a:t>
            </a:r>
            <a:r>
              <a:rPr lang="en-US" dirty="0"/>
              <a:t> </a:t>
            </a:r>
            <a:r>
              <a:rPr lang="en-US" dirty="0" err="1"/>
              <a:t>hủy</a:t>
            </a:r>
            <a:r>
              <a:rPr lang="en-US" dirty="0"/>
              <a:t> </a:t>
            </a:r>
            <a:r>
              <a:rPr lang="en-US" dirty="0" err="1"/>
              <a:t>kích</a:t>
            </a:r>
            <a:r>
              <a:rPr lang="en-US" dirty="0"/>
              <a:t> </a:t>
            </a:r>
            <a:r>
              <a:rPr lang="en-US" dirty="0" err="1"/>
              <a:t>hoạt</a:t>
            </a:r>
            <a:endParaRPr lang="en-US" dirty="0"/>
          </a:p>
          <a:p>
            <a:r>
              <a:rPr lang="en-US" dirty="0"/>
              <a:t>4. </a:t>
            </a:r>
            <a:r>
              <a:rPr lang="en-US" dirty="0" err="1"/>
              <a:t>Hệ</a:t>
            </a:r>
            <a:r>
              <a:rPr lang="en-US" dirty="0"/>
              <a:t> </a:t>
            </a:r>
            <a:r>
              <a:rPr lang="en-US" dirty="0" err="1"/>
              <a:t>thống</a:t>
            </a:r>
            <a:r>
              <a:rPr lang="en-US" dirty="0"/>
              <a:t> </a:t>
            </a:r>
            <a:r>
              <a:rPr lang="en-US" dirty="0" err="1"/>
              <a:t>yêu</a:t>
            </a:r>
            <a:r>
              <a:rPr lang="en-US" dirty="0"/>
              <a:t> </a:t>
            </a:r>
            <a:r>
              <a:rPr lang="en-US" dirty="0" err="1"/>
              <a:t>cầu</a:t>
            </a:r>
            <a:r>
              <a:rPr lang="en-US" dirty="0"/>
              <a:t> </a:t>
            </a:r>
            <a:r>
              <a:rPr lang="en-US" dirty="0" err="1"/>
              <a:t>nhập</a:t>
            </a:r>
            <a:r>
              <a:rPr lang="en-US" dirty="0"/>
              <a:t> </a:t>
            </a:r>
            <a:r>
              <a:rPr lang="en-US" dirty="0" err="1"/>
              <a:t>mã</a:t>
            </a:r>
            <a:r>
              <a:rPr lang="en-US" dirty="0"/>
              <a:t> OTP </a:t>
            </a:r>
            <a:r>
              <a:rPr lang="en-US" dirty="0" err="1"/>
              <a:t>để</a:t>
            </a:r>
            <a:r>
              <a:rPr lang="en-US" dirty="0"/>
              <a:t> </a:t>
            </a:r>
            <a:r>
              <a:rPr lang="en-US" dirty="0" err="1"/>
              <a:t>xác</a:t>
            </a:r>
            <a:r>
              <a:rPr lang="en-US" dirty="0"/>
              <a:t> </a:t>
            </a:r>
            <a:r>
              <a:rPr lang="en-US" dirty="0" err="1"/>
              <a:t>nhận</a:t>
            </a:r>
            <a:endParaRPr lang="en-US" dirty="0"/>
          </a:p>
          <a:p>
            <a:r>
              <a:rPr lang="en-US" dirty="0"/>
              <a:t>5. Admin </a:t>
            </a:r>
            <a:r>
              <a:rPr lang="en-US" dirty="0" err="1"/>
              <a:t>nhập</a:t>
            </a:r>
            <a:r>
              <a:rPr lang="en-US" dirty="0"/>
              <a:t> </a:t>
            </a:r>
            <a:r>
              <a:rPr lang="en-US" dirty="0" err="1"/>
              <a:t>đúng</a:t>
            </a:r>
            <a:r>
              <a:rPr lang="en-US" dirty="0"/>
              <a:t> </a:t>
            </a:r>
            <a:r>
              <a:rPr lang="en-US" dirty="0" err="1"/>
              <a:t>mã</a:t>
            </a:r>
            <a:r>
              <a:rPr lang="en-US" dirty="0"/>
              <a:t> OTP </a:t>
            </a:r>
            <a:r>
              <a:rPr lang="en-US" dirty="0" err="1"/>
              <a:t>để</a:t>
            </a:r>
            <a:r>
              <a:rPr lang="en-US" dirty="0"/>
              <a:t> </a:t>
            </a:r>
            <a:r>
              <a:rPr lang="en-US" dirty="0" err="1"/>
              <a:t>xác</a:t>
            </a:r>
            <a:r>
              <a:rPr lang="en-US" dirty="0"/>
              <a:t> </a:t>
            </a:r>
            <a:r>
              <a:rPr lang="en-US" dirty="0" err="1"/>
              <a:t>nhận</a:t>
            </a:r>
            <a:r>
              <a:rPr lang="en-US" dirty="0"/>
              <a:t> </a:t>
            </a:r>
            <a:r>
              <a:rPr lang="en-US" dirty="0" err="1"/>
              <a:t>lệnh</a:t>
            </a:r>
            <a:r>
              <a:rPr lang="en-US" dirty="0"/>
              <a:t> </a:t>
            </a:r>
            <a:r>
              <a:rPr lang="en-US" dirty="0" err="1"/>
              <a:t>hủy</a:t>
            </a:r>
            <a:r>
              <a:rPr lang="en-US" dirty="0"/>
              <a:t> </a:t>
            </a:r>
            <a:r>
              <a:rPr lang="en-US" dirty="0" err="1"/>
              <a:t>kích</a:t>
            </a:r>
            <a:r>
              <a:rPr lang="en-US" dirty="0"/>
              <a:t> </a:t>
            </a:r>
            <a:r>
              <a:rPr lang="en-US" dirty="0" err="1"/>
              <a:t>hoạt</a:t>
            </a:r>
            <a:endParaRPr lang="en-US" dirty="0"/>
          </a:p>
          <a:p>
            <a:r>
              <a:rPr lang="en-US" dirty="0"/>
              <a:t>6. </a:t>
            </a:r>
            <a:r>
              <a:rPr lang="en-US" dirty="0" err="1"/>
              <a:t>Hệ</a:t>
            </a:r>
            <a:r>
              <a:rPr lang="en-US" dirty="0"/>
              <a:t> </a:t>
            </a:r>
            <a:r>
              <a:rPr lang="en-US" dirty="0" err="1"/>
              <a:t>thống</a:t>
            </a:r>
            <a:r>
              <a:rPr lang="en-US" dirty="0"/>
              <a:t> </a:t>
            </a:r>
            <a:r>
              <a:rPr lang="en-US" dirty="0" err="1"/>
              <a:t>kiểm</a:t>
            </a:r>
            <a:r>
              <a:rPr lang="en-US" dirty="0"/>
              <a:t> </a:t>
            </a:r>
            <a:r>
              <a:rPr lang="en-US" dirty="0" err="1"/>
              <a:t>tra</a:t>
            </a:r>
            <a:r>
              <a:rPr lang="en-US" dirty="0"/>
              <a:t> </a:t>
            </a:r>
            <a:r>
              <a:rPr lang="en-US" dirty="0" err="1"/>
              <a:t>mã</a:t>
            </a:r>
            <a:r>
              <a:rPr lang="en-US" dirty="0"/>
              <a:t> OTP </a:t>
            </a:r>
            <a:r>
              <a:rPr lang="en-US" dirty="0" err="1"/>
              <a:t>và</a:t>
            </a:r>
            <a:r>
              <a:rPr lang="en-US" dirty="0"/>
              <a:t> </a:t>
            </a:r>
            <a:r>
              <a:rPr lang="en-US" dirty="0" err="1"/>
              <a:t>tiến</a:t>
            </a:r>
            <a:r>
              <a:rPr lang="en-US" dirty="0"/>
              <a:t> </a:t>
            </a:r>
            <a:r>
              <a:rPr lang="en-US" dirty="0" err="1"/>
              <a:t>hành</a:t>
            </a:r>
            <a:r>
              <a:rPr lang="en-US" dirty="0"/>
              <a:t> </a:t>
            </a:r>
            <a:r>
              <a:rPr lang="en-US" dirty="0" err="1"/>
              <a:t>hủy</a:t>
            </a:r>
            <a:r>
              <a:rPr lang="en-US" dirty="0"/>
              <a:t> </a:t>
            </a:r>
            <a:r>
              <a:rPr lang="en-US" dirty="0" err="1"/>
              <a:t>kích</a:t>
            </a:r>
            <a:r>
              <a:rPr lang="en-US" dirty="0"/>
              <a:t> </a:t>
            </a:r>
            <a:r>
              <a:rPr lang="en-US" dirty="0" err="1"/>
              <a:t>hoạt</a:t>
            </a:r>
            <a:endParaRPr lang="en-US" dirty="0"/>
          </a:p>
          <a:p>
            <a:r>
              <a:rPr lang="en-US" dirty="0"/>
              <a:t>7. </a:t>
            </a:r>
            <a:r>
              <a:rPr lang="en-US" dirty="0" err="1"/>
              <a:t>Hệ</a:t>
            </a:r>
            <a:r>
              <a:rPr lang="en-US" dirty="0"/>
              <a:t> </a:t>
            </a:r>
            <a:r>
              <a:rPr lang="en-US" dirty="0" err="1"/>
              <a:t>thống</a:t>
            </a:r>
            <a:r>
              <a:rPr lang="en-US" dirty="0"/>
              <a:t> </a:t>
            </a:r>
            <a:r>
              <a:rPr lang="en-US" dirty="0" err="1"/>
              <a:t>hiển</a:t>
            </a:r>
            <a:r>
              <a:rPr lang="en-US" dirty="0"/>
              <a:t> </a:t>
            </a:r>
            <a:r>
              <a:rPr lang="en-US" dirty="0" err="1"/>
              <a:t>thị</a:t>
            </a:r>
            <a:r>
              <a:rPr lang="en-US" dirty="0"/>
              <a:t> </a:t>
            </a:r>
            <a:r>
              <a:rPr lang="en-US" dirty="0" err="1"/>
              <a:t>thông</a:t>
            </a:r>
            <a:r>
              <a:rPr lang="en-US" dirty="0"/>
              <a:t> </a:t>
            </a:r>
            <a:r>
              <a:rPr lang="en-US" dirty="0" err="1"/>
              <a:t>báo</a:t>
            </a:r>
            <a:r>
              <a:rPr lang="en-US" dirty="0"/>
              <a:t> </a:t>
            </a:r>
            <a:r>
              <a:rPr lang="en-US" dirty="0" err="1"/>
              <a:t>đã</a:t>
            </a:r>
            <a:r>
              <a:rPr lang="en-US" dirty="0"/>
              <a:t> </a:t>
            </a:r>
            <a:r>
              <a:rPr lang="en-US" dirty="0" err="1"/>
              <a:t>hủy</a:t>
            </a:r>
            <a:r>
              <a:rPr lang="en-US" dirty="0"/>
              <a:t> </a:t>
            </a:r>
            <a:r>
              <a:rPr lang="en-US" dirty="0" err="1"/>
              <a:t>kích</a:t>
            </a:r>
            <a:r>
              <a:rPr lang="en-US" dirty="0"/>
              <a:t> </a:t>
            </a:r>
            <a:r>
              <a:rPr lang="en-US" dirty="0" err="1"/>
              <a:t>hoạt</a:t>
            </a:r>
            <a:r>
              <a:rPr lang="en-US" dirty="0"/>
              <a:t>.</a:t>
            </a:r>
          </a:p>
        </p:txBody>
      </p:sp>
      <p:sp>
        <p:nvSpPr>
          <p:cNvPr id="6" name="TextBox 5">
            <a:extLst>
              <a:ext uri="{FF2B5EF4-FFF2-40B4-BE49-F238E27FC236}">
                <a16:creationId xmlns:a16="http://schemas.microsoft.com/office/drawing/2014/main" id="{10E76E2C-552E-40B7-9041-248114892CB0}"/>
              </a:ext>
            </a:extLst>
          </p:cNvPr>
          <p:cNvSpPr txBox="1"/>
          <p:nvPr/>
        </p:nvSpPr>
        <p:spPr>
          <a:xfrm>
            <a:off x="4241571" y="1825487"/>
            <a:ext cx="4102329" cy="4247317"/>
          </a:xfrm>
          <a:prstGeom prst="rect">
            <a:avLst/>
          </a:prstGeom>
          <a:solidFill>
            <a:srgbClr val="FFFFCC"/>
          </a:solidFill>
        </p:spPr>
        <p:txBody>
          <a:bodyPr wrap="square" rtlCol="0">
            <a:spAutoFit/>
          </a:bodyPr>
          <a:lstStyle/>
          <a:p>
            <a:r>
              <a:rPr lang="vi-VN" b="1" dirty="0"/>
              <a:t>ALTERNATIVE FLOW</a:t>
            </a:r>
            <a:endParaRPr lang="vi-VN" dirty="0"/>
          </a:p>
          <a:p>
            <a:r>
              <a:rPr lang="vi-VN" dirty="0"/>
              <a:t>1a. Admin chọn học viên cần hủy kích hoạt ở </a:t>
            </a:r>
            <a:r>
              <a:rPr lang="en-US" dirty="0" err="1"/>
              <a:t>phần</a:t>
            </a:r>
            <a:r>
              <a:rPr lang="vi-VN" dirty="0"/>
              <a:t> học viên.</a:t>
            </a:r>
            <a:br>
              <a:rPr lang="vi-VN" dirty="0"/>
            </a:br>
            <a:r>
              <a:rPr lang="vi-VN" i="1" dirty="0"/>
              <a:t>Use Case tiếp tục bước 3.</a:t>
            </a:r>
            <a:endParaRPr lang="vi-VN" dirty="0"/>
          </a:p>
          <a:p>
            <a:r>
              <a:rPr lang="vi-VN" dirty="0"/>
              <a:t>4a. Admin chọn phương thức xác nhận khác: Xác nhận qua reCaptcha</a:t>
            </a:r>
          </a:p>
          <a:p>
            <a:r>
              <a:rPr lang="vi-VN" dirty="0"/>
              <a:t>4a1. Hệ thống hiển thị mã reCaptcha và yêu cầu nhập mã reCaptcha để xác nhận</a:t>
            </a:r>
          </a:p>
          <a:p>
            <a:r>
              <a:rPr lang="vi-VN" dirty="0"/>
              <a:t>5a. Admin nhập đúng mã reCaptcha để xác nhận lệnh hủy kích hoạt</a:t>
            </a:r>
          </a:p>
          <a:p>
            <a:r>
              <a:rPr lang="vi-VN" dirty="0"/>
              <a:t>6a. Hệ thống kiểm tra mã reCaptcha và tiến hành hủy kích hoạt</a:t>
            </a:r>
            <a:br>
              <a:rPr lang="vi-VN" dirty="0"/>
            </a:br>
            <a:r>
              <a:rPr lang="vi-VN" i="1" dirty="0"/>
              <a:t>Use Case tiếp tục bước 7.</a:t>
            </a:r>
            <a:endParaRPr lang="vi-VN" dirty="0"/>
          </a:p>
          <a:p>
            <a:endParaRPr lang="en-US" dirty="0"/>
          </a:p>
        </p:txBody>
      </p:sp>
      <p:sp>
        <p:nvSpPr>
          <p:cNvPr id="7" name="TextBox 6">
            <a:extLst>
              <a:ext uri="{FF2B5EF4-FFF2-40B4-BE49-F238E27FC236}">
                <a16:creationId xmlns:a16="http://schemas.microsoft.com/office/drawing/2014/main" id="{A86945AC-9399-428B-A339-A5DBD1D4878A}"/>
              </a:ext>
            </a:extLst>
          </p:cNvPr>
          <p:cNvSpPr txBox="1"/>
          <p:nvPr/>
        </p:nvSpPr>
        <p:spPr>
          <a:xfrm>
            <a:off x="8343900" y="1825487"/>
            <a:ext cx="3584346" cy="2862322"/>
          </a:xfrm>
          <a:prstGeom prst="rect">
            <a:avLst/>
          </a:prstGeom>
          <a:solidFill>
            <a:schemeClr val="accent2">
              <a:lumMod val="20000"/>
              <a:lumOff val="80000"/>
            </a:schemeClr>
          </a:solidFill>
        </p:spPr>
        <p:txBody>
          <a:bodyPr wrap="square" rtlCol="0">
            <a:spAutoFit/>
          </a:bodyPr>
          <a:lstStyle/>
          <a:p>
            <a:r>
              <a:rPr lang="en-US" b="1" dirty="0"/>
              <a:t>EXCEPTION FLOW</a:t>
            </a:r>
            <a:endParaRPr lang="en-US" dirty="0"/>
          </a:p>
          <a:p>
            <a:r>
              <a:rPr lang="en-US" dirty="0"/>
              <a:t>5b. Admin </a:t>
            </a:r>
            <a:r>
              <a:rPr lang="en-US" dirty="0" err="1"/>
              <a:t>nhập</a:t>
            </a:r>
            <a:r>
              <a:rPr lang="en-US" dirty="0"/>
              <a:t> </a:t>
            </a:r>
            <a:r>
              <a:rPr lang="en-US" dirty="0" err="1"/>
              <a:t>sai</a:t>
            </a:r>
            <a:r>
              <a:rPr lang="en-US" dirty="0"/>
              <a:t> </a:t>
            </a:r>
            <a:r>
              <a:rPr lang="en-US" dirty="0" err="1"/>
              <a:t>mã</a:t>
            </a:r>
            <a:r>
              <a:rPr lang="en-US" dirty="0"/>
              <a:t> </a:t>
            </a:r>
            <a:r>
              <a:rPr lang="en-US" dirty="0" err="1"/>
              <a:t>reCaptcha</a:t>
            </a:r>
            <a:r>
              <a:rPr lang="en-US" dirty="0"/>
              <a:t>.</a:t>
            </a:r>
          </a:p>
          <a:p>
            <a:r>
              <a:rPr lang="en-US" dirty="0"/>
              <a:t>5b1. </a:t>
            </a:r>
            <a:r>
              <a:rPr lang="en-US" dirty="0" err="1"/>
              <a:t>Hệ</a:t>
            </a:r>
            <a:r>
              <a:rPr lang="en-US" dirty="0"/>
              <a:t> </a:t>
            </a:r>
            <a:r>
              <a:rPr lang="en-US" dirty="0" err="1"/>
              <a:t>thống</a:t>
            </a:r>
            <a:r>
              <a:rPr lang="en-US" dirty="0"/>
              <a:t> </a:t>
            </a:r>
            <a:r>
              <a:rPr lang="en-US" dirty="0" err="1"/>
              <a:t>báo</a:t>
            </a:r>
            <a:r>
              <a:rPr lang="en-US" dirty="0"/>
              <a:t> </a:t>
            </a:r>
            <a:r>
              <a:rPr lang="en-US" dirty="0" err="1"/>
              <a:t>lỗi</a:t>
            </a:r>
            <a:r>
              <a:rPr lang="en-US" dirty="0"/>
              <a:t> </a:t>
            </a:r>
            <a:r>
              <a:rPr lang="en-US" dirty="0" err="1"/>
              <a:t>và</a:t>
            </a:r>
            <a:r>
              <a:rPr lang="en-US" dirty="0"/>
              <a:t> </a:t>
            </a:r>
            <a:r>
              <a:rPr lang="en-US" dirty="0" err="1"/>
              <a:t>hủy</a:t>
            </a:r>
            <a:r>
              <a:rPr lang="en-US" dirty="0"/>
              <a:t> </a:t>
            </a:r>
            <a:r>
              <a:rPr lang="en-US" dirty="0" err="1"/>
              <a:t>bỏ</a:t>
            </a:r>
            <a:r>
              <a:rPr lang="en-US" dirty="0"/>
              <a:t> </a:t>
            </a:r>
            <a:r>
              <a:rPr lang="en-US" dirty="0" err="1"/>
              <a:t>lệnh</a:t>
            </a:r>
            <a:r>
              <a:rPr lang="en-US" dirty="0"/>
              <a:t> </a:t>
            </a:r>
            <a:r>
              <a:rPr lang="en-US" dirty="0" err="1"/>
              <a:t>hủy</a:t>
            </a:r>
            <a:r>
              <a:rPr lang="en-US" dirty="0"/>
              <a:t> </a:t>
            </a:r>
            <a:r>
              <a:rPr lang="en-US" dirty="0" err="1"/>
              <a:t>kích</a:t>
            </a:r>
            <a:r>
              <a:rPr lang="en-US" dirty="0"/>
              <a:t> </a:t>
            </a:r>
            <a:r>
              <a:rPr lang="en-US" dirty="0" err="1"/>
              <a:t>hoạt</a:t>
            </a:r>
            <a:r>
              <a:rPr lang="en-US" dirty="0"/>
              <a:t> </a:t>
            </a:r>
            <a:r>
              <a:rPr lang="en-US" dirty="0" err="1"/>
              <a:t>học</a:t>
            </a:r>
            <a:r>
              <a:rPr lang="en-US" dirty="0"/>
              <a:t> </a:t>
            </a:r>
            <a:r>
              <a:rPr lang="en-US" dirty="0" err="1"/>
              <a:t>viên</a:t>
            </a:r>
            <a:r>
              <a:rPr lang="en-US" dirty="0"/>
              <a:t>.</a:t>
            </a:r>
            <a:br>
              <a:rPr lang="en-US" dirty="0"/>
            </a:br>
            <a:r>
              <a:rPr lang="en-US" i="1" dirty="0"/>
              <a:t>Use Case </a:t>
            </a:r>
            <a:r>
              <a:rPr lang="en-US" i="1" dirty="0" err="1"/>
              <a:t>dừng</a:t>
            </a:r>
            <a:r>
              <a:rPr lang="en-US" i="1" dirty="0"/>
              <a:t> </a:t>
            </a:r>
            <a:r>
              <a:rPr lang="en-US" i="1" dirty="0" err="1"/>
              <a:t>lại</a:t>
            </a:r>
            <a:r>
              <a:rPr lang="en-US" i="1" dirty="0"/>
              <a:t>.</a:t>
            </a:r>
            <a:endParaRPr lang="en-US" dirty="0"/>
          </a:p>
          <a:p>
            <a:r>
              <a:rPr lang="en-US" dirty="0"/>
              <a:t>5c. Admin </a:t>
            </a:r>
            <a:r>
              <a:rPr lang="en-US" dirty="0" err="1"/>
              <a:t>nhập</a:t>
            </a:r>
            <a:r>
              <a:rPr lang="en-US" dirty="0"/>
              <a:t> </a:t>
            </a:r>
            <a:r>
              <a:rPr lang="en-US" dirty="0" err="1"/>
              <a:t>sai</a:t>
            </a:r>
            <a:r>
              <a:rPr lang="en-US" dirty="0"/>
              <a:t> </a:t>
            </a:r>
            <a:r>
              <a:rPr lang="en-US" dirty="0" err="1"/>
              <a:t>mã</a:t>
            </a:r>
            <a:r>
              <a:rPr lang="en-US" dirty="0"/>
              <a:t> OTP.</a:t>
            </a:r>
          </a:p>
          <a:p>
            <a:r>
              <a:rPr lang="en-US" dirty="0"/>
              <a:t>5c1. </a:t>
            </a:r>
            <a:r>
              <a:rPr lang="en-US" dirty="0" err="1"/>
              <a:t>Hệ</a:t>
            </a:r>
            <a:r>
              <a:rPr lang="en-US" dirty="0"/>
              <a:t> </a:t>
            </a:r>
            <a:r>
              <a:rPr lang="en-US" dirty="0" err="1"/>
              <a:t>thống</a:t>
            </a:r>
            <a:r>
              <a:rPr lang="en-US" dirty="0"/>
              <a:t> </a:t>
            </a:r>
            <a:r>
              <a:rPr lang="en-US" dirty="0" err="1"/>
              <a:t>báo</a:t>
            </a:r>
            <a:r>
              <a:rPr lang="en-US" dirty="0"/>
              <a:t> </a:t>
            </a:r>
            <a:r>
              <a:rPr lang="en-US" dirty="0" err="1"/>
              <a:t>lỗi</a:t>
            </a:r>
            <a:r>
              <a:rPr lang="en-US" dirty="0"/>
              <a:t> </a:t>
            </a:r>
            <a:r>
              <a:rPr lang="en-US" dirty="0" err="1"/>
              <a:t>và</a:t>
            </a:r>
            <a:r>
              <a:rPr lang="en-US" dirty="0"/>
              <a:t> </a:t>
            </a:r>
            <a:r>
              <a:rPr lang="en-US" dirty="0" err="1"/>
              <a:t>hủy</a:t>
            </a:r>
            <a:r>
              <a:rPr lang="en-US" dirty="0"/>
              <a:t> </a:t>
            </a:r>
            <a:r>
              <a:rPr lang="en-US" dirty="0" err="1"/>
              <a:t>bỏ</a:t>
            </a:r>
            <a:r>
              <a:rPr lang="en-US" dirty="0"/>
              <a:t> </a:t>
            </a:r>
            <a:r>
              <a:rPr lang="en-US" dirty="0" err="1"/>
              <a:t>lệnh</a:t>
            </a:r>
            <a:r>
              <a:rPr lang="en-US" dirty="0"/>
              <a:t> </a:t>
            </a:r>
            <a:r>
              <a:rPr lang="en-US" dirty="0" err="1"/>
              <a:t>hủy</a:t>
            </a:r>
            <a:r>
              <a:rPr lang="en-US" dirty="0"/>
              <a:t> </a:t>
            </a:r>
            <a:r>
              <a:rPr lang="en-US" dirty="0" err="1"/>
              <a:t>kích</a:t>
            </a:r>
            <a:r>
              <a:rPr lang="en-US" dirty="0"/>
              <a:t> </a:t>
            </a:r>
            <a:r>
              <a:rPr lang="en-US" dirty="0" err="1"/>
              <a:t>hoạt</a:t>
            </a:r>
            <a:r>
              <a:rPr lang="en-US" dirty="0"/>
              <a:t> </a:t>
            </a:r>
            <a:r>
              <a:rPr lang="en-US" dirty="0" err="1"/>
              <a:t>học</a:t>
            </a:r>
            <a:r>
              <a:rPr lang="en-US" dirty="0"/>
              <a:t> </a:t>
            </a:r>
            <a:r>
              <a:rPr lang="en-US" dirty="0" err="1"/>
              <a:t>viên</a:t>
            </a:r>
            <a:r>
              <a:rPr lang="en-US" dirty="0"/>
              <a:t>.</a:t>
            </a:r>
            <a:br>
              <a:rPr lang="en-US" dirty="0"/>
            </a:br>
            <a:r>
              <a:rPr lang="en-US" i="1" dirty="0"/>
              <a:t>Use Case </a:t>
            </a:r>
            <a:r>
              <a:rPr lang="en-US" i="1" dirty="0" err="1"/>
              <a:t>dừng</a:t>
            </a:r>
            <a:r>
              <a:rPr lang="en-US" i="1" dirty="0"/>
              <a:t> </a:t>
            </a:r>
            <a:r>
              <a:rPr lang="en-US" i="1" dirty="0" err="1"/>
              <a:t>lại</a:t>
            </a:r>
            <a:r>
              <a:rPr lang="en-US" i="1" dirty="0"/>
              <a:t>.</a:t>
            </a:r>
            <a:endParaRPr lang="en-US" dirty="0"/>
          </a:p>
          <a:p>
            <a:endParaRPr lang="en-US" dirty="0"/>
          </a:p>
        </p:txBody>
      </p:sp>
    </p:spTree>
    <p:extLst>
      <p:ext uri="{BB962C8B-B14F-4D97-AF65-F5344CB8AC3E}">
        <p14:creationId xmlns:p14="http://schemas.microsoft.com/office/powerpoint/2010/main" val="33918768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144591" y="188556"/>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7" name="Rectangle 2">
            <a:extLst>
              <a:ext uri="{FF2B5EF4-FFF2-40B4-BE49-F238E27FC236}">
                <a16:creationId xmlns:a16="http://schemas.microsoft.com/office/drawing/2014/main" id="{66B406A9-AF15-4412-93E9-9AB4EDD95296}"/>
              </a:ext>
            </a:extLst>
          </p:cNvPr>
          <p:cNvSpPr txBox="1">
            <a:spLocks noChangeArrowheads="1"/>
          </p:cNvSpPr>
          <p:nvPr/>
        </p:nvSpPr>
        <p:spPr bwMode="auto">
          <a:xfrm>
            <a:off x="440111" y="803572"/>
            <a:ext cx="64317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800" kern="0" dirty="0">
                <a:solidFill>
                  <a:srgbClr val="FF00FF"/>
                </a:solidFill>
                <a:latin typeface="Times New Roman "/>
              </a:rPr>
              <a:t>Video Store case study</a:t>
            </a:r>
            <a:endParaRPr lang="en-AU" sz="2800" kern="0" dirty="0">
              <a:solidFill>
                <a:srgbClr val="FF00FF"/>
              </a:solidFill>
              <a:latin typeface="Times New Roman "/>
            </a:endParaRPr>
          </a:p>
        </p:txBody>
      </p:sp>
      <p:sp>
        <p:nvSpPr>
          <p:cNvPr id="9" name="Rectangle 3">
            <a:extLst>
              <a:ext uri="{FF2B5EF4-FFF2-40B4-BE49-F238E27FC236}">
                <a16:creationId xmlns:a16="http://schemas.microsoft.com/office/drawing/2014/main" id="{7EFFDDB6-ECE1-4C66-9CED-277AF5D6B741}"/>
              </a:ext>
            </a:extLst>
          </p:cNvPr>
          <p:cNvSpPr txBox="1">
            <a:spLocks noChangeArrowheads="1"/>
          </p:cNvSpPr>
          <p:nvPr/>
        </p:nvSpPr>
        <p:spPr bwMode="auto">
          <a:xfrm>
            <a:off x="144591" y="1402339"/>
            <a:ext cx="11867300"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en-US" sz="2400" kern="0" dirty="0">
                <a:latin typeface="Times New Roman "/>
              </a:rPr>
              <a:t>Cho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thuê</a:t>
            </a:r>
            <a:r>
              <a:rPr lang="en-US" sz="2400" kern="0" dirty="0">
                <a:latin typeface="Times New Roman "/>
              </a:rPr>
              <a:t> </a:t>
            </a:r>
            <a:r>
              <a:rPr lang="en-US" sz="2400" kern="0" dirty="0" err="1">
                <a:latin typeface="Times New Roman "/>
              </a:rPr>
              <a:t>băng</a:t>
            </a:r>
            <a:r>
              <a:rPr lang="en-US" sz="2400" kern="0" dirty="0">
                <a:latin typeface="Times New Roman "/>
              </a:rPr>
              <a:t> </a:t>
            </a:r>
            <a:r>
              <a:rPr lang="en-US" sz="2400" kern="0" dirty="0" err="1">
                <a:latin typeface="Times New Roman "/>
              </a:rPr>
              <a:t>và</a:t>
            </a:r>
            <a:r>
              <a:rPr lang="en-US" sz="2400" kern="0" dirty="0">
                <a:latin typeface="Times New Roman "/>
              </a:rPr>
              <a:t> </a:t>
            </a:r>
            <a:r>
              <a:rPr lang="en-US" sz="2400" kern="0" dirty="0" err="1">
                <a:latin typeface="Times New Roman "/>
              </a:rPr>
              <a:t>đĩa</a:t>
            </a:r>
            <a:r>
              <a:rPr lang="en-US" sz="2400" kern="0" dirty="0">
                <a:latin typeface="Times New Roman "/>
              </a:rPr>
              <a:t> video</a:t>
            </a:r>
          </a:p>
          <a:p>
            <a:pPr eaLnBrk="1" hangingPunct="1">
              <a:defRPr/>
            </a:pPr>
            <a:r>
              <a:rPr lang="en-US" sz="2400" kern="0" dirty="0" err="1">
                <a:latin typeface="Times New Roman "/>
              </a:rPr>
              <a:t>Tất</a:t>
            </a:r>
            <a:r>
              <a:rPr lang="en-US" sz="2400" kern="0" dirty="0">
                <a:latin typeface="Times New Roman "/>
              </a:rPr>
              <a:t> </a:t>
            </a:r>
            <a:r>
              <a:rPr lang="en-US" sz="2400" kern="0" dirty="0" err="1">
                <a:latin typeface="Times New Roman "/>
              </a:rPr>
              <a:t>cả</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băng</a:t>
            </a:r>
            <a:r>
              <a:rPr lang="en-US" sz="2400" kern="0" dirty="0">
                <a:latin typeface="Times New Roman "/>
              </a:rPr>
              <a:t> </a:t>
            </a:r>
            <a:r>
              <a:rPr lang="en-US" sz="2400" kern="0" dirty="0" err="1">
                <a:latin typeface="Times New Roman "/>
              </a:rPr>
              <a:t>và</a:t>
            </a:r>
            <a:r>
              <a:rPr lang="en-US" sz="2400" kern="0" dirty="0">
                <a:latin typeface="Times New Roman "/>
              </a:rPr>
              <a:t> </a:t>
            </a:r>
            <a:r>
              <a:rPr lang="en-US" sz="2400" kern="0" dirty="0" err="1">
                <a:latin typeface="Times New Roman "/>
              </a:rPr>
              <a:t>đĩa</a:t>
            </a:r>
            <a:r>
              <a:rPr lang="en-US" sz="2400" kern="0" dirty="0">
                <a:latin typeface="Times New Roman "/>
              </a:rPr>
              <a:t> </a:t>
            </a:r>
            <a:r>
              <a:rPr lang="en-US" sz="2400" kern="0" dirty="0" err="1">
                <a:latin typeface="Times New Roman "/>
              </a:rPr>
              <a:t>đều</a:t>
            </a:r>
            <a:r>
              <a:rPr lang="en-US" sz="2400" kern="0" dirty="0">
                <a:latin typeface="Times New Roman "/>
              </a:rPr>
              <a:t> </a:t>
            </a:r>
            <a:r>
              <a:rPr lang="en-US" sz="2400" kern="0" dirty="0" err="1">
                <a:latin typeface="Times New Roman "/>
              </a:rPr>
              <a:t>được</a:t>
            </a:r>
            <a:r>
              <a:rPr lang="en-US" sz="2400" kern="0" dirty="0">
                <a:latin typeface="Times New Roman "/>
              </a:rPr>
              <a:t> </a:t>
            </a:r>
            <a:r>
              <a:rPr lang="en-US" sz="2400" kern="0" dirty="0" err="1">
                <a:latin typeface="Times New Roman "/>
              </a:rPr>
              <a:t>mã</a:t>
            </a:r>
            <a:r>
              <a:rPr lang="en-US" sz="2400" kern="0" dirty="0">
                <a:latin typeface="Times New Roman "/>
              </a:rPr>
              <a:t> </a:t>
            </a:r>
            <a:r>
              <a:rPr lang="en-US" sz="2400" kern="0" dirty="0" err="1">
                <a:latin typeface="Times New Roman "/>
              </a:rPr>
              <a:t>vạch</a:t>
            </a:r>
            <a:r>
              <a:rPr lang="en-US" sz="2400" kern="0" dirty="0">
                <a:latin typeface="Times New Roman "/>
              </a:rPr>
              <a:t> (bar-coded) </a:t>
            </a:r>
            <a:r>
              <a:rPr lang="en-US" sz="2400" kern="0" dirty="0" err="1">
                <a:latin typeface="Times New Roman "/>
              </a:rPr>
              <a:t>và</a:t>
            </a:r>
            <a:r>
              <a:rPr lang="en-US" sz="2400" kern="0" dirty="0">
                <a:latin typeface="Times New Roman "/>
              </a:rPr>
              <a:t> </a:t>
            </a:r>
            <a:r>
              <a:rPr lang="en-US" sz="2400" kern="0" dirty="0" err="1">
                <a:latin typeface="Times New Roman "/>
              </a:rPr>
              <a:t>dùng</a:t>
            </a:r>
            <a:r>
              <a:rPr lang="en-US" sz="2400" kern="0" dirty="0">
                <a:latin typeface="Times New Roman "/>
              </a:rPr>
              <a:t> </a:t>
            </a:r>
            <a:r>
              <a:rPr lang="en-US" sz="2400" kern="0" dirty="0" err="1">
                <a:latin typeface="Times New Roman "/>
              </a:rPr>
              <a:t>một</a:t>
            </a:r>
            <a:r>
              <a:rPr lang="en-US" sz="2400" kern="0" dirty="0">
                <a:latin typeface="Times New Roman "/>
              </a:rPr>
              <a:t> </a:t>
            </a:r>
            <a:r>
              <a:rPr lang="en-US" sz="2400" kern="0" dirty="0" err="1">
                <a:latin typeface="Times New Roman "/>
              </a:rPr>
              <a:t>thiết</a:t>
            </a:r>
            <a:r>
              <a:rPr lang="en-US" sz="2400" kern="0" dirty="0">
                <a:latin typeface="Times New Roman "/>
              </a:rPr>
              <a:t> </a:t>
            </a:r>
            <a:r>
              <a:rPr lang="en-US" sz="2400" kern="0" dirty="0" err="1">
                <a:latin typeface="Times New Roman "/>
              </a:rPr>
              <a:t>bị</a:t>
            </a:r>
            <a:r>
              <a:rPr lang="en-US" sz="2400" kern="0" dirty="0">
                <a:latin typeface="Times New Roman "/>
              </a:rPr>
              <a:t> </a:t>
            </a:r>
            <a:r>
              <a:rPr lang="en-US" sz="2400" kern="0" dirty="0" err="1">
                <a:latin typeface="Times New Roman "/>
              </a:rPr>
              <a:t>quét</a:t>
            </a:r>
            <a:r>
              <a:rPr lang="en-US" sz="2400" kern="0" dirty="0">
                <a:latin typeface="Times New Roman "/>
              </a:rPr>
              <a:t> </a:t>
            </a:r>
            <a:r>
              <a:rPr lang="en-US" sz="2400" kern="0" dirty="0" err="1">
                <a:latin typeface="Times New Roman "/>
              </a:rPr>
              <a:t>tích</a:t>
            </a:r>
            <a:r>
              <a:rPr lang="en-US" sz="2400" kern="0" dirty="0">
                <a:latin typeface="Times New Roman "/>
              </a:rPr>
              <a:t> </a:t>
            </a:r>
            <a:r>
              <a:rPr lang="en-US" sz="2400" kern="0" dirty="0" err="1">
                <a:latin typeface="Times New Roman "/>
              </a:rPr>
              <a:t>hợp</a:t>
            </a:r>
            <a:r>
              <a:rPr lang="en-US" sz="2400" kern="0" dirty="0">
                <a:latin typeface="Times New Roman "/>
              </a:rPr>
              <a:t> </a:t>
            </a:r>
            <a:r>
              <a:rPr lang="en-US" sz="2400" kern="0" dirty="0" err="1">
                <a:latin typeface="Times New Roman "/>
              </a:rPr>
              <a:t>với</a:t>
            </a:r>
            <a:r>
              <a:rPr lang="en-US" sz="2400" kern="0" dirty="0">
                <a:latin typeface="Times New Roman "/>
              </a:rPr>
              <a:t> </a:t>
            </a:r>
            <a:r>
              <a:rPr lang="en-US" sz="2400" kern="0" dirty="0" err="1">
                <a:latin typeface="Times New Roman "/>
              </a:rPr>
              <a:t>hệ</a:t>
            </a:r>
            <a:r>
              <a:rPr lang="en-US" sz="2400" kern="0" dirty="0">
                <a:latin typeface="Times New Roman "/>
              </a:rPr>
              <a:t> </a:t>
            </a:r>
            <a:r>
              <a:rPr lang="en-US" sz="2400" kern="0" dirty="0" err="1">
                <a:latin typeface="Times New Roman "/>
              </a:rPr>
              <a:t>thống</a:t>
            </a:r>
            <a:r>
              <a:rPr lang="en-US" sz="2400" kern="0" dirty="0">
                <a:latin typeface="Times New Roman "/>
              </a:rPr>
              <a:t> </a:t>
            </a:r>
            <a:r>
              <a:rPr lang="en-US" sz="2400" kern="0" dirty="0" err="1">
                <a:latin typeface="Times New Roman "/>
              </a:rPr>
              <a:t>để</a:t>
            </a:r>
            <a:r>
              <a:rPr lang="en-US" sz="2400" kern="0" dirty="0">
                <a:latin typeface="Times New Roman "/>
              </a:rPr>
              <a:t> </a:t>
            </a:r>
            <a:r>
              <a:rPr lang="en-US" sz="2400" kern="0" dirty="0" err="1">
                <a:latin typeface="Times New Roman "/>
              </a:rPr>
              <a:t>đọc</a:t>
            </a:r>
            <a:r>
              <a:rPr lang="en-US" sz="2400" kern="0" dirty="0">
                <a:latin typeface="Times New Roman "/>
              </a:rPr>
              <a:t>.</a:t>
            </a:r>
          </a:p>
          <a:p>
            <a:pPr eaLnBrk="1" hangingPunct="1">
              <a:defRPr/>
            </a:pPr>
            <a:r>
              <a:rPr lang="en-US" sz="2400" kern="0" dirty="0" err="1">
                <a:latin typeface="Times New Roman "/>
              </a:rPr>
              <a:t>Thẻ</a:t>
            </a:r>
            <a:r>
              <a:rPr lang="en-US" sz="2400" kern="0" dirty="0">
                <a:latin typeface="Times New Roman "/>
              </a:rPr>
              <a:t>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thành</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cũng</a:t>
            </a:r>
            <a:r>
              <a:rPr lang="en-US" sz="2400" kern="0" dirty="0">
                <a:latin typeface="Times New Roman "/>
              </a:rPr>
              <a:t> </a:t>
            </a:r>
            <a:r>
              <a:rPr lang="en-US" sz="2400" kern="0" dirty="0" err="1">
                <a:latin typeface="Times New Roman "/>
              </a:rPr>
              <a:t>được</a:t>
            </a:r>
            <a:r>
              <a:rPr lang="en-US" sz="2400" kern="0" dirty="0">
                <a:latin typeface="Times New Roman "/>
              </a:rPr>
              <a:t> </a:t>
            </a:r>
            <a:r>
              <a:rPr lang="en-US" sz="2400" kern="0" dirty="0" err="1">
                <a:latin typeface="Times New Roman "/>
              </a:rPr>
              <a:t>mã</a:t>
            </a:r>
            <a:r>
              <a:rPr lang="en-US" sz="2400" kern="0" dirty="0">
                <a:latin typeface="Times New Roman "/>
              </a:rPr>
              <a:t> </a:t>
            </a:r>
            <a:r>
              <a:rPr lang="en-US" sz="2400" kern="0" dirty="0" err="1">
                <a:latin typeface="Times New Roman "/>
              </a:rPr>
              <a:t>vạch</a:t>
            </a:r>
            <a:r>
              <a:rPr lang="en-US" sz="2400" kern="0" dirty="0">
                <a:latin typeface="Times New Roman "/>
              </a:rPr>
              <a:t>.</a:t>
            </a:r>
          </a:p>
          <a:p>
            <a:pPr eaLnBrk="1" hangingPunct="1">
              <a:defRPr/>
            </a:pPr>
            <a:r>
              <a:rPr lang="en-US" sz="2400" kern="0" dirty="0" err="1">
                <a:latin typeface="Times New Roman "/>
              </a:rPr>
              <a:t>Các</a:t>
            </a:r>
            <a:r>
              <a:rPr lang="en-US" sz="2400" kern="0" dirty="0">
                <a:latin typeface="Times New Roman "/>
              </a:rPr>
              <a:t>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có</a:t>
            </a:r>
            <a:r>
              <a:rPr lang="en-US" sz="2400" kern="0" dirty="0">
                <a:latin typeface="Times New Roman "/>
              </a:rPr>
              <a:t> </a:t>
            </a:r>
            <a:r>
              <a:rPr lang="en-US" sz="2400" kern="0" dirty="0" err="1">
                <a:latin typeface="Times New Roman "/>
              </a:rPr>
              <a:t>thẻ</a:t>
            </a:r>
            <a:r>
              <a:rPr lang="en-US" sz="2400" kern="0" dirty="0">
                <a:latin typeface="Times New Roman "/>
              </a:rPr>
              <a:t> </a:t>
            </a:r>
            <a:r>
              <a:rPr lang="en-US" sz="2400" kern="0" dirty="0" err="1">
                <a:latin typeface="Times New Roman "/>
              </a:rPr>
              <a:t>thành</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có</a:t>
            </a:r>
            <a:r>
              <a:rPr lang="en-US" sz="2400" kern="0" dirty="0">
                <a:latin typeface="Times New Roman "/>
              </a:rPr>
              <a:t> </a:t>
            </a:r>
            <a:r>
              <a:rPr lang="en-US" sz="2400" kern="0" dirty="0" err="1">
                <a:latin typeface="Times New Roman "/>
              </a:rPr>
              <a:t>thể</a:t>
            </a:r>
            <a:r>
              <a:rPr lang="en-US" sz="2400" kern="0" dirty="0">
                <a:latin typeface="Times New Roman "/>
              </a:rPr>
              <a:t> </a:t>
            </a:r>
            <a:r>
              <a:rPr lang="en-US" sz="2400" kern="0" dirty="0" err="1">
                <a:latin typeface="Times New Roman "/>
              </a:rPr>
              <a:t>đặt</a:t>
            </a:r>
            <a:r>
              <a:rPr lang="en-US" sz="2400" kern="0" dirty="0">
                <a:latin typeface="Times New Roman "/>
              </a:rPr>
              <a:t> </a:t>
            </a:r>
            <a:r>
              <a:rPr lang="en-US" sz="2400" kern="0" dirty="0" err="1">
                <a:latin typeface="Times New Roman "/>
              </a:rPr>
              <a:t>thuê</a:t>
            </a:r>
            <a:r>
              <a:rPr lang="en-US" sz="2400" kern="0" dirty="0">
                <a:latin typeface="Times New Roman "/>
              </a:rPr>
              <a:t> </a:t>
            </a:r>
            <a:r>
              <a:rPr lang="en-US" sz="2400" kern="0" dirty="0" err="1">
                <a:latin typeface="Times New Roman "/>
              </a:rPr>
              <a:t>trước</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băng</a:t>
            </a:r>
            <a:r>
              <a:rPr lang="en-US" sz="2400" kern="0" dirty="0">
                <a:latin typeface="Times New Roman "/>
              </a:rPr>
              <a:t> video </a:t>
            </a:r>
            <a:r>
              <a:rPr lang="en-US" sz="2400" kern="0" dirty="0" err="1">
                <a:latin typeface="Times New Roman "/>
              </a:rPr>
              <a:t>nhận</a:t>
            </a:r>
            <a:r>
              <a:rPr lang="en-US" sz="2400" kern="0" dirty="0">
                <a:latin typeface="Times New Roman "/>
              </a:rPr>
              <a:t> ở </a:t>
            </a:r>
            <a:r>
              <a:rPr lang="en-US" sz="2400" kern="0" dirty="0" err="1">
                <a:latin typeface="Times New Roman "/>
              </a:rPr>
              <a:t>một</a:t>
            </a:r>
            <a:r>
              <a:rPr lang="en-US" sz="2400" kern="0" dirty="0">
                <a:latin typeface="Times New Roman "/>
              </a:rPr>
              <a:t> </a:t>
            </a:r>
            <a:r>
              <a:rPr lang="en-US" sz="2400" kern="0" dirty="0" err="1">
                <a:latin typeface="Times New Roman "/>
              </a:rPr>
              <a:t>ngày</a:t>
            </a:r>
            <a:r>
              <a:rPr lang="en-US" sz="2400" kern="0" dirty="0">
                <a:latin typeface="Times New Roman "/>
              </a:rPr>
              <a:t> </a:t>
            </a:r>
            <a:r>
              <a:rPr lang="en-US" sz="2400" kern="0" dirty="0" err="1">
                <a:latin typeface="Times New Roman "/>
              </a:rPr>
              <a:t>cụ</a:t>
            </a:r>
            <a:r>
              <a:rPr lang="en-US" sz="2400" kern="0" dirty="0">
                <a:latin typeface="Times New Roman "/>
              </a:rPr>
              <a:t> </a:t>
            </a:r>
            <a:r>
              <a:rPr lang="en-US" sz="2400" kern="0" dirty="0" err="1">
                <a:latin typeface="Times New Roman "/>
              </a:rPr>
              <a:t>thể</a:t>
            </a:r>
            <a:r>
              <a:rPr lang="en-US" sz="2400" kern="0" dirty="0">
                <a:latin typeface="Times New Roman "/>
              </a:rPr>
              <a:t> </a:t>
            </a:r>
            <a:r>
              <a:rPr lang="en-US" sz="2400" kern="0" dirty="0" err="1">
                <a:latin typeface="Times New Roman "/>
              </a:rPr>
              <a:t>nào</a:t>
            </a:r>
            <a:r>
              <a:rPr lang="en-US" sz="2400" kern="0" dirty="0">
                <a:latin typeface="Times New Roman "/>
              </a:rPr>
              <a:t> </a:t>
            </a:r>
            <a:r>
              <a:rPr lang="en-US" sz="2400" kern="0" dirty="0" err="1">
                <a:latin typeface="Times New Roman "/>
              </a:rPr>
              <a:t>đó</a:t>
            </a:r>
            <a:r>
              <a:rPr lang="en-US" sz="2400" kern="0" dirty="0">
                <a:latin typeface="Times New Roman "/>
              </a:rPr>
              <a:t>.</a:t>
            </a:r>
          </a:p>
          <a:p>
            <a:pPr eaLnBrk="1" hangingPunct="1">
              <a:defRPr/>
            </a:pPr>
            <a:r>
              <a:rPr lang="en-US" sz="2400" kern="0" dirty="0" err="1">
                <a:latin typeface="Times New Roman "/>
              </a:rPr>
              <a:t>Nhân</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Trả</a:t>
            </a:r>
            <a:r>
              <a:rPr lang="en-US" sz="2400" kern="0" dirty="0">
                <a:latin typeface="Times New Roman "/>
              </a:rPr>
              <a:t> </a:t>
            </a:r>
            <a:r>
              <a:rPr lang="en-US" sz="2400" kern="0" dirty="0" err="1">
                <a:latin typeface="Times New Roman "/>
              </a:rPr>
              <a:t>lời</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câu</a:t>
            </a:r>
            <a:r>
              <a:rPr lang="en-US" sz="2400" kern="0" dirty="0">
                <a:latin typeface="Times New Roman "/>
              </a:rPr>
              <a:t> </a:t>
            </a:r>
            <a:r>
              <a:rPr lang="en-US" sz="2400" kern="0" dirty="0" err="1">
                <a:latin typeface="Times New Roman "/>
              </a:rPr>
              <a:t>hỏi</a:t>
            </a:r>
            <a:r>
              <a:rPr lang="en-US" sz="2400" kern="0" dirty="0">
                <a:latin typeface="Times New Roman "/>
              </a:rPr>
              <a:t> </a:t>
            </a:r>
            <a:r>
              <a:rPr lang="en-US" sz="2400" kern="0" dirty="0" err="1">
                <a:latin typeface="Times New Roman "/>
              </a:rPr>
              <a:t>của</a:t>
            </a:r>
            <a:r>
              <a:rPr lang="en-US" sz="2400" kern="0" dirty="0">
                <a:latin typeface="Times New Roman "/>
              </a:rPr>
              <a:t>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bao </a:t>
            </a:r>
            <a:r>
              <a:rPr lang="en-US" sz="2400" kern="0" dirty="0" err="1">
                <a:latin typeface="Times New Roman "/>
              </a:rPr>
              <a:t>gồm</a:t>
            </a:r>
            <a:r>
              <a:rPr lang="en-US" sz="2400" kern="0" dirty="0">
                <a:latin typeface="Times New Roman "/>
              </a:rPr>
              <a:t> </a:t>
            </a:r>
            <a:r>
              <a:rPr lang="en-US" sz="2400" kern="0" dirty="0" err="1">
                <a:latin typeface="Times New Roman "/>
              </a:rPr>
              <a:t>cả</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câu</a:t>
            </a:r>
            <a:r>
              <a:rPr lang="en-US" sz="2400" kern="0" dirty="0">
                <a:latin typeface="Times New Roman "/>
              </a:rPr>
              <a:t> </a:t>
            </a:r>
            <a:r>
              <a:rPr lang="en-US" sz="2400" kern="0" dirty="0" err="1">
                <a:latin typeface="Times New Roman "/>
              </a:rPr>
              <a:t>hỏi</a:t>
            </a:r>
            <a:r>
              <a:rPr lang="en-US" sz="2400" kern="0" dirty="0">
                <a:latin typeface="Times New Roman "/>
              </a:rPr>
              <a:t> </a:t>
            </a:r>
            <a:r>
              <a:rPr lang="en-US" sz="2400" kern="0" dirty="0" err="1">
                <a:latin typeface="Times New Roman "/>
              </a:rPr>
              <a:t>về</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phim</a:t>
            </a:r>
            <a:r>
              <a:rPr lang="en-US" sz="2400" kern="0" dirty="0">
                <a:latin typeface="Times New Roman "/>
              </a:rPr>
              <a:t> </a:t>
            </a:r>
            <a:r>
              <a:rPr lang="en-US" sz="2400" kern="0" dirty="0" err="1">
                <a:latin typeface="Times New Roman "/>
              </a:rPr>
              <a:t>mà</a:t>
            </a:r>
            <a:r>
              <a:rPr lang="en-US" sz="2400" kern="0" dirty="0">
                <a:latin typeface="Times New Roman "/>
              </a:rPr>
              <a:t> </a:t>
            </a:r>
            <a:r>
              <a:rPr lang="en-US" sz="2400" kern="0" dirty="0" err="1">
                <a:latin typeface="Times New Roman "/>
              </a:rPr>
              <a:t>cửa</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không</a:t>
            </a:r>
            <a:r>
              <a:rPr lang="en-US" sz="2400" kern="0" dirty="0">
                <a:latin typeface="Times New Roman "/>
              </a:rPr>
              <a:t> </a:t>
            </a:r>
            <a:r>
              <a:rPr lang="en-US" sz="2400" kern="0" dirty="0" err="1">
                <a:latin typeface="Times New Roman "/>
              </a:rPr>
              <a:t>có</a:t>
            </a:r>
            <a:endParaRPr lang="en-US" sz="2400" kern="0" dirty="0">
              <a:latin typeface="Times New Roman "/>
            </a:endParaRPr>
          </a:p>
          <a:p>
            <a:pPr eaLnBrk="1" hangingPunct="1">
              <a:defRPr/>
            </a:pPr>
            <a:r>
              <a:rPr lang="en-US" sz="2400" kern="0" dirty="0" err="1">
                <a:latin typeface="Times New Roman "/>
              </a:rPr>
              <a:t>Nếu</a:t>
            </a:r>
            <a:r>
              <a:rPr lang="en-US" sz="24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có</a:t>
            </a:r>
            <a:r>
              <a:rPr lang="en-US" sz="2300" kern="0" dirty="0">
                <a:latin typeface="Times New Roman "/>
              </a:rPr>
              <a:t> video </a:t>
            </a:r>
            <a:r>
              <a:rPr lang="en-US" sz="2300" kern="0" dirty="0" err="1">
                <a:latin typeface="Times New Roman "/>
              </a:rPr>
              <a:t>quá</a:t>
            </a:r>
            <a:r>
              <a:rPr lang="en-US" sz="2300" kern="0" dirty="0">
                <a:latin typeface="Times New Roman "/>
              </a:rPr>
              <a:t> </a:t>
            </a:r>
            <a:r>
              <a:rPr lang="en-US" sz="2300" kern="0" dirty="0" err="1">
                <a:latin typeface="Times New Roman "/>
              </a:rPr>
              <a:t>hạn</a:t>
            </a:r>
            <a:r>
              <a:rPr lang="en-US" sz="2300" kern="0" dirty="0">
                <a:latin typeface="Times New Roman "/>
              </a:rPr>
              <a:t>. </a:t>
            </a:r>
            <a:r>
              <a:rPr lang="en-US" sz="2300" kern="0" dirty="0" err="1">
                <a:latin typeface="Times New Roman "/>
              </a:rPr>
              <a:t>Hệ</a:t>
            </a:r>
            <a:r>
              <a:rPr lang="en-US" sz="2300" kern="0" dirty="0">
                <a:latin typeface="Times New Roman "/>
              </a:rPr>
              <a:t> </a:t>
            </a:r>
            <a:r>
              <a:rPr lang="en-US" sz="2300" kern="0" dirty="0" err="1">
                <a:latin typeface="Times New Roman "/>
              </a:rPr>
              <a:t>thống</a:t>
            </a:r>
            <a:r>
              <a:rPr lang="en-US" sz="2300" kern="0" dirty="0">
                <a:latin typeface="Times New Roman "/>
              </a:rPr>
              <a:t> </a:t>
            </a:r>
            <a:r>
              <a:rPr lang="en-US" sz="2300" kern="0" dirty="0" err="1">
                <a:latin typeface="Times New Roman "/>
              </a:rPr>
              <a:t>sẽ</a:t>
            </a:r>
            <a:r>
              <a:rPr lang="en-US" sz="2300" kern="0" dirty="0">
                <a:latin typeface="Times New Roman "/>
              </a:rPr>
              <a:t> </a:t>
            </a:r>
            <a:r>
              <a:rPr lang="en-US" sz="2300" kern="0" dirty="0" err="1">
                <a:latin typeface="Times New Roman "/>
              </a:rPr>
              <a:t>hiển</a:t>
            </a:r>
            <a:r>
              <a:rPr lang="en-US" sz="2300" kern="0" dirty="0">
                <a:latin typeface="Times New Roman "/>
              </a:rPr>
              <a:t> </a:t>
            </a:r>
            <a:r>
              <a:rPr lang="en-US" sz="2300" kern="0" dirty="0" err="1">
                <a:latin typeface="Times New Roman "/>
              </a:rPr>
              <a:t>thị</a:t>
            </a:r>
            <a:r>
              <a:rPr lang="en-US" sz="2300" kern="0" dirty="0">
                <a:latin typeface="Times New Roman "/>
              </a:rPr>
              <a:t> </a:t>
            </a:r>
            <a:r>
              <a:rPr lang="en-US" sz="2300" kern="0" dirty="0" err="1">
                <a:latin typeface="Times New Roman "/>
              </a:rPr>
              <a:t>nhắc</a:t>
            </a:r>
            <a:r>
              <a:rPr lang="en-US" sz="2300" kern="0" dirty="0">
                <a:latin typeface="Times New Roman "/>
              </a:rPr>
              <a:t> </a:t>
            </a:r>
            <a:r>
              <a:rPr lang="en-US" sz="2300" kern="0" dirty="0" err="1">
                <a:latin typeface="Times New Roman "/>
              </a:rPr>
              <a:t>nhở</a:t>
            </a:r>
            <a:r>
              <a:rPr lang="en-US" sz="2300" kern="0" dirty="0">
                <a:latin typeface="Times New Roman "/>
              </a:rPr>
              <a:t> </a:t>
            </a:r>
            <a:r>
              <a:rPr lang="en-US" sz="2300" kern="0" dirty="0" err="1">
                <a:latin typeface="Times New Roman "/>
              </a:rPr>
              <a:t>và</a:t>
            </a:r>
            <a:r>
              <a:rPr lang="en-US" sz="2300" kern="0" dirty="0">
                <a:latin typeface="Times New Roman "/>
              </a:rPr>
              <a:t> </a:t>
            </a:r>
            <a:r>
              <a:rPr lang="en-US" sz="2300" kern="0" dirty="0" err="1">
                <a:latin typeface="Times New Roman "/>
              </a:rPr>
              <a:t>ghi</a:t>
            </a:r>
            <a:r>
              <a:rPr lang="en-US" sz="2300" kern="0" dirty="0">
                <a:latin typeface="Times New Roman "/>
              </a:rPr>
              <a:t> </a:t>
            </a:r>
            <a:r>
              <a:rPr lang="en-US" sz="2300" kern="0" dirty="0" err="1">
                <a:latin typeface="Times New Roman "/>
              </a:rPr>
              <a:t>chú</a:t>
            </a:r>
            <a:r>
              <a:rPr lang="en-US" sz="2300" kern="0" dirty="0">
                <a:latin typeface="Times New Roman "/>
              </a:rPr>
              <a:t> “</a:t>
            </a:r>
            <a:r>
              <a:rPr lang="en-US" sz="2300" kern="0" dirty="0" err="1">
                <a:latin typeface="Times New Roman "/>
              </a:rPr>
              <a:t>quá</a:t>
            </a:r>
            <a:r>
              <a:rPr lang="en-US" sz="2300" kern="0" dirty="0">
                <a:latin typeface="Times New Roman "/>
              </a:rPr>
              <a:t> </a:t>
            </a:r>
            <a:r>
              <a:rPr lang="en-US" sz="2300" kern="0" dirty="0" err="1">
                <a:latin typeface="Times New Roman "/>
              </a:rPr>
              <a:t>hạn</a:t>
            </a:r>
            <a:r>
              <a:rPr lang="en-US" sz="2300" kern="0" dirty="0">
                <a:latin typeface="Times New Roman "/>
              </a:rPr>
              <a:t>” </a:t>
            </a:r>
            <a:r>
              <a:rPr lang="en-US" sz="2300" kern="0" dirty="0" err="1">
                <a:latin typeface="Times New Roman "/>
              </a:rPr>
              <a:t>tới</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và</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sẽ</a:t>
            </a:r>
            <a:r>
              <a:rPr lang="en-US" sz="2300" kern="0" dirty="0">
                <a:latin typeface="Times New Roman "/>
              </a:rPr>
              <a:t>  </a:t>
            </a:r>
            <a:r>
              <a:rPr lang="en-US" sz="2300" kern="0" dirty="0" err="1">
                <a:latin typeface="Times New Roman "/>
              </a:rPr>
              <a:t>không</a:t>
            </a:r>
            <a:r>
              <a:rPr lang="en-US" sz="2300" kern="0" dirty="0">
                <a:latin typeface="Times New Roman "/>
              </a:rPr>
              <a:t> </a:t>
            </a:r>
            <a:r>
              <a:rPr lang="en-US" sz="2300" kern="0" dirty="0" err="1">
                <a:latin typeface="Times New Roman "/>
              </a:rPr>
              <a:t>được</a:t>
            </a:r>
            <a:r>
              <a:rPr lang="en-US" sz="2300" kern="0" dirty="0">
                <a:latin typeface="Times New Roman "/>
              </a:rPr>
              <a:t> </a:t>
            </a:r>
            <a:r>
              <a:rPr lang="en-US" sz="2300" kern="0" dirty="0" err="1">
                <a:latin typeface="Times New Roman "/>
              </a:rPr>
              <a:t>mượn</a:t>
            </a:r>
            <a:r>
              <a:rPr lang="en-US" sz="2300" kern="0" dirty="0">
                <a:latin typeface="Times New Roman "/>
              </a:rPr>
              <a:t> video</a:t>
            </a:r>
          </a:p>
          <a:p>
            <a:pPr eaLnBrk="1" hangingPunct="1">
              <a:defRPr/>
            </a:pPr>
            <a:r>
              <a:rPr lang="en-US" sz="2300" kern="0" dirty="0" err="1">
                <a:latin typeface="Times New Roman "/>
              </a:rPr>
              <a:t>Nếu</a:t>
            </a:r>
            <a:r>
              <a:rPr lang="en-US" sz="2300" kern="0" dirty="0">
                <a:latin typeface="Times New Roman "/>
              </a:rPr>
              <a:t> video </a:t>
            </a:r>
            <a:r>
              <a:rPr lang="en-US" sz="2300" kern="0" dirty="0" err="1">
                <a:latin typeface="Times New Roman "/>
              </a:rPr>
              <a:t>không</a:t>
            </a:r>
            <a:r>
              <a:rPr lang="en-US" sz="2300" kern="0" dirty="0">
                <a:latin typeface="Times New Roman "/>
              </a:rPr>
              <a:t> </a:t>
            </a:r>
            <a:r>
              <a:rPr lang="en-US" sz="2300" kern="0" dirty="0" err="1">
                <a:latin typeface="Times New Roman "/>
              </a:rPr>
              <a:t>được</a:t>
            </a:r>
            <a:r>
              <a:rPr lang="en-US" sz="2300" kern="0" dirty="0">
                <a:latin typeface="Times New Roman "/>
              </a:rPr>
              <a:t> </a:t>
            </a:r>
            <a:r>
              <a:rPr lang="en-US" sz="2300" kern="0" dirty="0" err="1">
                <a:latin typeface="Times New Roman "/>
              </a:rPr>
              <a:t>trả</a:t>
            </a:r>
            <a:r>
              <a:rPr lang="en-US" sz="2300" kern="0" dirty="0">
                <a:latin typeface="Times New Roman "/>
              </a:rPr>
              <a:t> </a:t>
            </a:r>
            <a:r>
              <a:rPr lang="en-US" sz="2300" kern="0" dirty="0" err="1">
                <a:latin typeface="Times New Roman "/>
              </a:rPr>
              <a:t>trong</a:t>
            </a:r>
            <a:r>
              <a:rPr lang="en-US" sz="2300" kern="0" dirty="0">
                <a:latin typeface="Times New Roman "/>
              </a:rPr>
              <a:t> </a:t>
            </a:r>
            <a:r>
              <a:rPr lang="en-US" sz="2300" kern="0" dirty="0" err="1">
                <a:latin typeface="Times New Roman "/>
              </a:rPr>
              <a:t>vòng</a:t>
            </a:r>
            <a:r>
              <a:rPr lang="en-US" sz="2300" kern="0" dirty="0">
                <a:latin typeface="Times New Roman "/>
              </a:rPr>
              <a:t> 2 </a:t>
            </a:r>
            <a:r>
              <a:rPr lang="en-US" sz="2300" kern="0" dirty="0" err="1">
                <a:latin typeface="Times New Roman "/>
              </a:rPr>
              <a:t>ngày</a:t>
            </a:r>
            <a:r>
              <a:rPr lang="en-US" sz="2300" kern="0" dirty="0">
                <a:latin typeface="Times New Roman "/>
              </a:rPr>
              <a:t> </a:t>
            </a:r>
            <a:r>
              <a:rPr lang="en-US" sz="2300" kern="0" dirty="0" err="1">
                <a:latin typeface="Times New Roman "/>
              </a:rPr>
              <a:t>kể</a:t>
            </a:r>
            <a:r>
              <a:rPr lang="en-US" sz="2300" kern="0" dirty="0">
                <a:latin typeface="Times New Roman "/>
              </a:rPr>
              <a:t> </a:t>
            </a:r>
            <a:r>
              <a:rPr lang="en-US" sz="2300" kern="0" dirty="0" err="1">
                <a:latin typeface="Times New Roman "/>
              </a:rPr>
              <a:t>từ</a:t>
            </a:r>
            <a:r>
              <a:rPr lang="en-US" sz="2300" kern="0" dirty="0">
                <a:latin typeface="Times New Roman "/>
              </a:rPr>
              <a:t> </a:t>
            </a:r>
            <a:r>
              <a:rPr lang="en-US" sz="2300" kern="0" dirty="0" err="1">
                <a:latin typeface="Times New Roman "/>
              </a:rPr>
              <a:t>hạn</a:t>
            </a:r>
            <a:r>
              <a:rPr lang="en-US" sz="2300" kern="0" dirty="0">
                <a:latin typeface="Times New Roman "/>
              </a:rPr>
              <a:t> </a:t>
            </a:r>
            <a:r>
              <a:rPr lang="en-US" sz="2300" kern="0" dirty="0" err="1">
                <a:latin typeface="Times New Roman "/>
              </a:rPr>
              <a:t>trả</a:t>
            </a:r>
            <a:r>
              <a:rPr lang="en-US" sz="2300" kern="0" dirty="0">
                <a:latin typeface="Times New Roman "/>
              </a:rPr>
              <a:t>, </a:t>
            </a:r>
            <a:r>
              <a:rPr lang="en-US" sz="2300" kern="0" dirty="0" err="1">
                <a:latin typeface="Times New Roman "/>
              </a:rPr>
              <a:t>một</a:t>
            </a:r>
            <a:r>
              <a:rPr lang="en-US" sz="2300" kern="0" dirty="0">
                <a:latin typeface="Times New Roman "/>
              </a:rPr>
              <a:t> </a:t>
            </a:r>
            <a:r>
              <a:rPr lang="en-US" sz="2300" kern="0" dirty="0" err="1">
                <a:latin typeface="Times New Roman "/>
              </a:rPr>
              <a:t>ghi</a:t>
            </a:r>
            <a:r>
              <a:rPr lang="en-US" sz="2300" kern="0" dirty="0">
                <a:latin typeface="Times New Roman "/>
              </a:rPr>
              <a:t> </a:t>
            </a:r>
            <a:r>
              <a:rPr lang="en-US" sz="2300" kern="0" dirty="0" err="1">
                <a:latin typeface="Times New Roman "/>
              </a:rPr>
              <a:t>chú</a:t>
            </a:r>
            <a:r>
              <a:rPr lang="en-US" sz="2300" kern="0" dirty="0">
                <a:latin typeface="Times New Roman "/>
              </a:rPr>
              <a:t> </a:t>
            </a:r>
            <a:r>
              <a:rPr lang="en-US" sz="2300" kern="0" dirty="0" err="1">
                <a:latin typeface="Times New Roman "/>
              </a:rPr>
              <a:t>khác</a:t>
            </a:r>
            <a:r>
              <a:rPr lang="en-US" sz="2300" kern="0" dirty="0">
                <a:latin typeface="Times New Roman "/>
              </a:rPr>
              <a:t> </a:t>
            </a:r>
            <a:r>
              <a:rPr lang="en-US" sz="2300" kern="0" dirty="0" err="1">
                <a:latin typeface="Times New Roman "/>
              </a:rPr>
              <a:t>được</a:t>
            </a:r>
            <a:r>
              <a:rPr lang="en-US" sz="2300" kern="0" dirty="0">
                <a:latin typeface="Times New Roman "/>
              </a:rPr>
              <a:t> </a:t>
            </a:r>
            <a:r>
              <a:rPr lang="en-US" sz="2300" kern="0" dirty="0" err="1">
                <a:latin typeface="Times New Roman "/>
              </a:rPr>
              <a:t>khởi</a:t>
            </a:r>
            <a:r>
              <a:rPr lang="en-US" sz="2300" kern="0" dirty="0">
                <a:latin typeface="Times New Roman "/>
              </a:rPr>
              <a:t> </a:t>
            </a:r>
            <a:r>
              <a:rPr lang="en-US" sz="2300" kern="0" dirty="0" err="1">
                <a:latin typeface="Times New Roman "/>
              </a:rPr>
              <a:t>tạo</a:t>
            </a:r>
            <a:r>
              <a:rPr lang="en-US" sz="2300" kern="0" dirty="0">
                <a:latin typeface="Times New Roman "/>
              </a:rPr>
              <a:t> </a:t>
            </a:r>
            <a:r>
              <a:rPr lang="en-US" sz="2300" kern="0" dirty="0" err="1">
                <a:latin typeface="Times New Roman "/>
              </a:rPr>
              <a:t>và</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bị</a:t>
            </a:r>
            <a:r>
              <a:rPr lang="en-US" sz="2300" kern="0" dirty="0">
                <a:latin typeface="Times New Roman "/>
              </a:rPr>
              <a:t> </a:t>
            </a:r>
            <a:r>
              <a:rPr lang="en-US" sz="2300" kern="0" dirty="0" err="1">
                <a:latin typeface="Times New Roman "/>
              </a:rPr>
              <a:t>ghi</a:t>
            </a:r>
            <a:r>
              <a:rPr lang="en-US" sz="2300" kern="0" dirty="0">
                <a:latin typeface="Times New Roman "/>
              </a:rPr>
              <a:t> </a:t>
            </a:r>
            <a:r>
              <a:rPr lang="en-US" sz="2300" kern="0" dirty="0" err="1">
                <a:latin typeface="Times New Roman "/>
              </a:rPr>
              <a:t>nhận</a:t>
            </a:r>
            <a:r>
              <a:rPr lang="en-US" sz="2300" kern="0" dirty="0">
                <a:latin typeface="Times New Roman "/>
              </a:rPr>
              <a:t> </a:t>
            </a:r>
            <a:r>
              <a:rPr lang="en-US" sz="2300" kern="0" dirty="0" err="1">
                <a:latin typeface="Times New Roman "/>
              </a:rPr>
              <a:t>là</a:t>
            </a:r>
            <a:r>
              <a:rPr lang="en-US" sz="2300" kern="0" dirty="0">
                <a:latin typeface="Times New Roman "/>
              </a:rPr>
              <a:t> “</a:t>
            </a:r>
            <a:r>
              <a:rPr lang="en-US" sz="2300" kern="0" dirty="0" err="1">
                <a:latin typeface="Times New Roman "/>
              </a:rPr>
              <a:t>đã</a:t>
            </a:r>
            <a:r>
              <a:rPr lang="en-US" sz="2300" kern="0" dirty="0">
                <a:latin typeface="Times New Roman "/>
              </a:rPr>
              <a:t> vi </a:t>
            </a:r>
            <a:r>
              <a:rPr lang="en-US" sz="2300" kern="0" dirty="0" err="1">
                <a:latin typeface="Times New Roman "/>
              </a:rPr>
              <a:t>phạm</a:t>
            </a:r>
            <a:r>
              <a:rPr lang="en-US" sz="2300" kern="0" dirty="0">
                <a:latin typeface="Times New Roman "/>
              </a:rPr>
              <a:t>” (</a:t>
            </a:r>
            <a:r>
              <a:rPr lang="en-US" sz="2300" kern="0" dirty="0" err="1">
                <a:latin typeface="Times New Roman "/>
              </a:rPr>
              <a:t>không</a:t>
            </a:r>
            <a:r>
              <a:rPr lang="en-US" sz="2300" kern="0" dirty="0">
                <a:latin typeface="Times New Roman "/>
              </a:rPr>
              <a:t> </a:t>
            </a:r>
            <a:r>
              <a:rPr lang="en-US" sz="2300" kern="0" dirty="0" err="1">
                <a:latin typeface="Times New Roman "/>
              </a:rPr>
              <a:t>đáng</a:t>
            </a:r>
            <a:r>
              <a:rPr lang="en-US" sz="2300" kern="0" dirty="0">
                <a:latin typeface="Times New Roman "/>
              </a:rPr>
              <a:t> tin).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không</a:t>
            </a:r>
            <a:r>
              <a:rPr lang="en-US" sz="2300" kern="0" dirty="0">
                <a:latin typeface="Times New Roman "/>
              </a:rPr>
              <a:t> </a:t>
            </a:r>
            <a:r>
              <a:rPr lang="en-US" sz="2300" kern="0" dirty="0" err="1">
                <a:latin typeface="Times New Roman "/>
              </a:rPr>
              <a:t>đáng</a:t>
            </a:r>
            <a:r>
              <a:rPr lang="en-US" sz="2300" kern="0" dirty="0">
                <a:latin typeface="Times New Roman "/>
              </a:rPr>
              <a:t> tin </a:t>
            </a:r>
            <a:r>
              <a:rPr lang="en-US" sz="2300" kern="0" dirty="0" err="1">
                <a:latin typeface="Times New Roman "/>
              </a:rPr>
              <a:t>sẽ</a:t>
            </a:r>
            <a:r>
              <a:rPr lang="en-US" sz="2300" kern="0" dirty="0">
                <a:latin typeface="Times New Roman "/>
              </a:rPr>
              <a:t> </a:t>
            </a:r>
            <a:r>
              <a:rPr lang="en-US" sz="2300" kern="0" dirty="0" err="1">
                <a:latin typeface="Times New Roman "/>
              </a:rPr>
              <a:t>được</a:t>
            </a:r>
            <a:r>
              <a:rPr lang="en-US" sz="2300" kern="0" dirty="0">
                <a:latin typeface="Times New Roman "/>
              </a:rPr>
              <a:t> </a:t>
            </a:r>
            <a:r>
              <a:rPr lang="en-US" sz="2300" kern="0" dirty="0" err="1">
                <a:latin typeface="Times New Roman "/>
              </a:rPr>
              <a:t>yêu</a:t>
            </a:r>
            <a:r>
              <a:rPr lang="en-US" sz="2300" kern="0" dirty="0">
                <a:latin typeface="Times New Roman "/>
              </a:rPr>
              <a:t> </a:t>
            </a:r>
            <a:r>
              <a:rPr lang="en-US" sz="2300" kern="0" dirty="0" err="1">
                <a:latin typeface="Times New Roman "/>
              </a:rPr>
              <a:t>cầu</a:t>
            </a:r>
            <a:r>
              <a:rPr lang="en-US" sz="2300" kern="0" dirty="0">
                <a:latin typeface="Times New Roman "/>
              </a:rPr>
              <a:t> </a:t>
            </a:r>
            <a:r>
              <a:rPr lang="en-US" sz="2300" kern="0" dirty="0" err="1">
                <a:latin typeface="Times New Roman "/>
              </a:rPr>
              <a:t>đóng</a:t>
            </a:r>
            <a:r>
              <a:rPr lang="en-US" sz="2300" kern="0" dirty="0">
                <a:latin typeface="Times New Roman "/>
              </a:rPr>
              <a:t> </a:t>
            </a:r>
            <a:r>
              <a:rPr lang="en-US" sz="2300" kern="0" dirty="0" err="1">
                <a:latin typeface="Times New Roman "/>
              </a:rPr>
              <a:t>tiền</a:t>
            </a:r>
            <a:r>
              <a:rPr lang="en-US" sz="2300" kern="0" dirty="0">
                <a:latin typeface="Times New Roman "/>
              </a:rPr>
              <a:t> </a:t>
            </a:r>
            <a:r>
              <a:rPr lang="en-US" sz="2300" kern="0" dirty="0" err="1">
                <a:latin typeface="Times New Roman "/>
              </a:rPr>
              <a:t>thế</a:t>
            </a:r>
            <a:r>
              <a:rPr lang="en-US" sz="2300" kern="0" dirty="0">
                <a:latin typeface="Times New Roman "/>
              </a:rPr>
              <a:t> </a:t>
            </a:r>
            <a:r>
              <a:rPr lang="en-US" sz="2300" kern="0" dirty="0" err="1">
                <a:latin typeface="Times New Roman "/>
              </a:rPr>
              <a:t>chấp</a:t>
            </a:r>
            <a:r>
              <a:rPr lang="en-US" sz="2300" kern="0" dirty="0">
                <a:latin typeface="Times New Roman "/>
              </a:rPr>
              <a:t> </a:t>
            </a:r>
            <a:r>
              <a:rPr lang="en-US" sz="2300" kern="0" dirty="0" err="1">
                <a:latin typeface="Times New Roman "/>
              </a:rPr>
              <a:t>cho</a:t>
            </a:r>
            <a:r>
              <a:rPr lang="en-US" sz="2300" kern="0" dirty="0">
                <a:latin typeface="Times New Roman "/>
              </a:rPr>
              <a:t> </a:t>
            </a:r>
            <a:r>
              <a:rPr lang="en-US" sz="2300" kern="0" dirty="0" err="1">
                <a:latin typeface="Times New Roman "/>
              </a:rPr>
              <a:t>từng</a:t>
            </a:r>
            <a:r>
              <a:rPr lang="en-US" sz="2300" kern="0" dirty="0">
                <a:latin typeface="Times New Roman "/>
              </a:rPr>
              <a:t> video </a:t>
            </a:r>
            <a:r>
              <a:rPr lang="en-US" sz="2300" kern="0" dirty="0" err="1">
                <a:latin typeface="Times New Roman "/>
              </a:rPr>
              <a:t>thuê</a:t>
            </a:r>
            <a:endParaRPr lang="en-US" sz="2300" kern="0" dirty="0">
              <a:latin typeface="Times New Roman "/>
            </a:endParaRPr>
          </a:p>
          <a:p>
            <a:pPr eaLnBrk="1" hangingPunct="1">
              <a:defRPr/>
            </a:pPr>
            <a:r>
              <a:rPr lang="en-US" sz="2300" kern="0" dirty="0" err="1">
                <a:latin typeface="Times New Roman "/>
              </a:rPr>
              <a:t>Nếu</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không</a:t>
            </a:r>
            <a:r>
              <a:rPr lang="en-US" sz="2300" kern="0" dirty="0">
                <a:latin typeface="Times New Roman "/>
              </a:rPr>
              <a:t> </a:t>
            </a:r>
            <a:r>
              <a:rPr lang="en-US" sz="2300" kern="0" dirty="0" err="1">
                <a:latin typeface="Times New Roman "/>
              </a:rPr>
              <a:t>có</a:t>
            </a:r>
            <a:r>
              <a:rPr lang="en-US" sz="2300" kern="0" dirty="0">
                <a:latin typeface="Times New Roman "/>
              </a:rPr>
              <a:t> </a:t>
            </a:r>
            <a:r>
              <a:rPr lang="en-US" sz="2300" kern="0" dirty="0" err="1">
                <a:latin typeface="Times New Roman "/>
              </a:rPr>
              <a:t>thẻ</a:t>
            </a:r>
            <a:r>
              <a:rPr lang="en-US" sz="2300" kern="0" dirty="0">
                <a:latin typeface="Times New Roman "/>
              </a:rPr>
              <a:t> </a:t>
            </a:r>
            <a:r>
              <a:rPr lang="en-US" sz="2300" kern="0" dirty="0" err="1">
                <a:latin typeface="Times New Roman "/>
              </a:rPr>
              <a:t>thành</a:t>
            </a:r>
            <a:r>
              <a:rPr lang="en-US" sz="2300" kern="0" dirty="0">
                <a:latin typeface="Times New Roman "/>
              </a:rPr>
              <a:t> </a:t>
            </a:r>
            <a:r>
              <a:rPr lang="en-US" sz="2300" kern="0" dirty="0" err="1">
                <a:latin typeface="Times New Roman "/>
              </a:rPr>
              <a:t>viên</a:t>
            </a:r>
            <a:r>
              <a:rPr lang="en-US" sz="2300" kern="0" dirty="0">
                <a:latin typeface="Times New Roman "/>
              </a:rPr>
              <a:t> </a:t>
            </a:r>
            <a:r>
              <a:rPr lang="en-US" sz="2300" kern="0" dirty="0" err="1">
                <a:latin typeface="Times New Roman "/>
              </a:rPr>
              <a:t>Nhân</a:t>
            </a:r>
            <a:r>
              <a:rPr lang="en-US" sz="2300" kern="0" dirty="0">
                <a:latin typeface="Times New Roman "/>
              </a:rPr>
              <a:t> </a:t>
            </a:r>
            <a:r>
              <a:rPr lang="en-US" sz="2300" kern="0" dirty="0" err="1">
                <a:latin typeface="Times New Roman "/>
              </a:rPr>
              <a:t>viên</a:t>
            </a:r>
            <a:r>
              <a:rPr lang="en-US" sz="2300" kern="0" dirty="0">
                <a:latin typeface="Times New Roman "/>
              </a:rPr>
              <a:t> </a:t>
            </a:r>
            <a:r>
              <a:rPr lang="en-US" sz="2300" kern="0" dirty="0" err="1">
                <a:latin typeface="Times New Roman "/>
              </a:rPr>
              <a:t>sẽ</a:t>
            </a:r>
            <a:r>
              <a:rPr lang="en-US" sz="2300" kern="0" dirty="0">
                <a:latin typeface="Times New Roman "/>
              </a:rPr>
              <a:t>  </a:t>
            </a:r>
            <a:r>
              <a:rPr lang="en-US" sz="2300" kern="0" dirty="0" err="1">
                <a:latin typeface="Times New Roman "/>
              </a:rPr>
              <a:t>kích</a:t>
            </a:r>
            <a:r>
              <a:rPr lang="en-US" sz="2300" kern="0" dirty="0">
                <a:latin typeface="Times New Roman "/>
              </a:rPr>
              <a:t> </a:t>
            </a:r>
            <a:r>
              <a:rPr lang="en-US" sz="2300" kern="0" dirty="0" err="1">
                <a:latin typeface="Times New Roman "/>
              </a:rPr>
              <a:t>hoạt</a:t>
            </a:r>
            <a:r>
              <a:rPr lang="en-US" sz="2300" kern="0" dirty="0">
                <a:latin typeface="Times New Roman "/>
              </a:rPr>
              <a:t> use case </a:t>
            </a:r>
            <a:r>
              <a:rPr lang="en-US" sz="2300" b="1" kern="0" dirty="0">
                <a:latin typeface="Times New Roman "/>
              </a:rPr>
              <a:t>Maintain Customer</a:t>
            </a:r>
            <a:r>
              <a:rPr lang="en-US" sz="2300" kern="0" dirty="0">
                <a:latin typeface="Times New Roman "/>
              </a:rPr>
              <a:t> </a:t>
            </a:r>
            <a:r>
              <a:rPr lang="en-US" sz="2300" kern="0" dirty="0" err="1">
                <a:latin typeface="Times New Roman "/>
              </a:rPr>
              <a:t>để</a:t>
            </a:r>
            <a:r>
              <a:rPr lang="en-US" sz="2300" kern="0" dirty="0">
                <a:latin typeface="Times New Roman "/>
              </a:rPr>
              <a:t> </a:t>
            </a:r>
            <a:r>
              <a:rPr lang="en-US" sz="2300" kern="0" dirty="0" err="1">
                <a:latin typeface="Times New Roman "/>
              </a:rPr>
              <a:t>đăng</a:t>
            </a:r>
            <a:r>
              <a:rPr lang="en-US" sz="2300" kern="0" dirty="0">
                <a:latin typeface="Times New Roman "/>
              </a:rPr>
              <a:t> </a:t>
            </a:r>
            <a:r>
              <a:rPr lang="en-US" sz="2300" kern="0" dirty="0" err="1">
                <a:latin typeface="Times New Roman "/>
              </a:rPr>
              <a:t>ký</a:t>
            </a:r>
            <a:r>
              <a:rPr lang="en-US" sz="2300" kern="0" dirty="0">
                <a:latin typeface="Times New Roman "/>
              </a:rPr>
              <a:t> </a:t>
            </a:r>
            <a:r>
              <a:rPr lang="en-US" sz="2300" kern="0" dirty="0" err="1">
                <a:latin typeface="Times New Roman "/>
              </a:rPr>
              <a:t>và</a:t>
            </a:r>
            <a:r>
              <a:rPr lang="en-US" sz="2300" kern="0" dirty="0">
                <a:latin typeface="Times New Roman "/>
              </a:rPr>
              <a:t> </a:t>
            </a:r>
            <a:r>
              <a:rPr lang="en-US" sz="2300" kern="0" dirty="0" err="1">
                <a:latin typeface="Times New Roman "/>
              </a:rPr>
              <a:t>cấp</a:t>
            </a:r>
            <a:r>
              <a:rPr lang="en-US" sz="2300" kern="0" dirty="0">
                <a:latin typeface="Times New Roman "/>
              </a:rPr>
              <a:t> </a:t>
            </a:r>
            <a:r>
              <a:rPr lang="en-US" sz="2300" kern="0" dirty="0" err="1">
                <a:latin typeface="Times New Roman "/>
              </a:rPr>
              <a:t>thẻ</a:t>
            </a:r>
            <a:r>
              <a:rPr lang="en-US" sz="2300" kern="0" dirty="0">
                <a:latin typeface="Times New Roman "/>
              </a:rPr>
              <a:t> </a:t>
            </a:r>
            <a:r>
              <a:rPr lang="en-US" sz="2300" kern="0" dirty="0" err="1">
                <a:latin typeface="Times New Roman "/>
              </a:rPr>
              <a:t>cho</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a:t>
            </a:r>
          </a:p>
          <a:p>
            <a:pPr eaLnBrk="1" hangingPunct="1">
              <a:defRPr/>
            </a:pPr>
            <a:r>
              <a:rPr lang="en-US" sz="2300" kern="0" dirty="0" err="1">
                <a:latin typeface="Times New Roman "/>
              </a:rPr>
              <a:t>Nếu</a:t>
            </a:r>
            <a:r>
              <a:rPr lang="en-US" sz="2300" kern="0" dirty="0">
                <a:latin typeface="Times New Roman "/>
              </a:rPr>
              <a:t> </a:t>
            </a:r>
            <a:r>
              <a:rPr lang="en-US" sz="2300" kern="0" dirty="0" err="1">
                <a:latin typeface="Times New Roman "/>
              </a:rPr>
              <a:t>khách</a:t>
            </a:r>
            <a:r>
              <a:rPr lang="en-US" sz="2300" kern="0" dirty="0">
                <a:latin typeface="Times New Roman "/>
              </a:rPr>
              <a:t> hang </a:t>
            </a:r>
            <a:r>
              <a:rPr lang="en-US" sz="2300" kern="0" dirty="0" err="1">
                <a:latin typeface="Times New Roman "/>
              </a:rPr>
              <a:t>mượn</a:t>
            </a:r>
            <a:r>
              <a:rPr lang="en-US" sz="2300" kern="0" dirty="0">
                <a:latin typeface="Times New Roman "/>
              </a:rPr>
              <a:t> </a:t>
            </a:r>
            <a:r>
              <a:rPr lang="en-US" sz="2300" kern="0" dirty="0" err="1">
                <a:latin typeface="Times New Roman "/>
              </a:rPr>
              <a:t>nhiều</a:t>
            </a:r>
            <a:r>
              <a:rPr lang="en-US" sz="2300" kern="0" dirty="0">
                <a:latin typeface="Times New Roman "/>
              </a:rPr>
              <a:t> </a:t>
            </a:r>
            <a:r>
              <a:rPr lang="en-US" sz="2300" kern="0" dirty="0" err="1">
                <a:latin typeface="Times New Roman "/>
              </a:rPr>
              <a:t>hơn</a:t>
            </a:r>
            <a:r>
              <a:rPr lang="en-US" sz="2300" kern="0" dirty="0">
                <a:latin typeface="Times New Roman "/>
              </a:rPr>
              <a:t> 8 video </a:t>
            </a:r>
            <a:r>
              <a:rPr lang="en-US" sz="2300" kern="0" dirty="0" err="1">
                <a:latin typeface="Times New Roman "/>
              </a:rPr>
              <a:t>được</a:t>
            </a:r>
            <a:r>
              <a:rPr lang="en-US" sz="2300" kern="0" dirty="0">
                <a:latin typeface="Times New Roman "/>
              </a:rPr>
              <a:t> </a:t>
            </a:r>
            <a:r>
              <a:rPr lang="en-US" sz="2300" kern="0" dirty="0" err="1">
                <a:latin typeface="Times New Roman "/>
              </a:rPr>
              <a:t>thuê</a:t>
            </a:r>
            <a:r>
              <a:rPr lang="en-US" sz="2300" kern="0" dirty="0">
                <a:latin typeface="Times New Roman "/>
              </a:rPr>
              <a:t>, </a:t>
            </a:r>
            <a:r>
              <a:rPr lang="en-US" sz="2300" kern="0" dirty="0" err="1">
                <a:latin typeface="Times New Roman "/>
              </a:rPr>
              <a:t>hệ</a:t>
            </a:r>
            <a:r>
              <a:rPr lang="en-US" sz="2300" kern="0" dirty="0">
                <a:latin typeface="Times New Roman "/>
              </a:rPr>
              <a:t> </a:t>
            </a:r>
            <a:r>
              <a:rPr lang="en-US" sz="2300" kern="0" dirty="0" err="1">
                <a:latin typeface="Times New Roman "/>
              </a:rPr>
              <a:t>thống</a:t>
            </a:r>
            <a:r>
              <a:rPr lang="en-US" sz="2300" kern="0" dirty="0">
                <a:latin typeface="Times New Roman "/>
              </a:rPr>
              <a:t> </a:t>
            </a:r>
            <a:r>
              <a:rPr lang="en-US" sz="2300" kern="0" dirty="0" err="1">
                <a:latin typeface="Times New Roman "/>
              </a:rPr>
              <a:t>sẽ</a:t>
            </a:r>
            <a:r>
              <a:rPr lang="en-US" sz="2300" kern="0" dirty="0">
                <a:latin typeface="Times New Roman "/>
              </a:rPr>
              <a:t> </a:t>
            </a:r>
            <a:r>
              <a:rPr lang="en-US" sz="2300" kern="0" dirty="0" err="1">
                <a:latin typeface="Times New Roman "/>
              </a:rPr>
              <a:t>hiển</a:t>
            </a:r>
            <a:r>
              <a:rPr lang="en-US" sz="2300" kern="0" dirty="0">
                <a:latin typeface="Times New Roman "/>
              </a:rPr>
              <a:t> </a:t>
            </a:r>
            <a:r>
              <a:rPr lang="en-US" sz="2300" kern="0" dirty="0" err="1">
                <a:latin typeface="Times New Roman "/>
              </a:rPr>
              <a:t>thị</a:t>
            </a:r>
            <a:r>
              <a:rPr lang="en-US" sz="2300" kern="0" dirty="0">
                <a:latin typeface="Times New Roman "/>
              </a:rPr>
              <a:t> </a:t>
            </a:r>
            <a:r>
              <a:rPr lang="en-US" sz="2300" kern="0" dirty="0" err="1">
                <a:latin typeface="Times New Roman "/>
              </a:rPr>
              <a:t>nhắc</a:t>
            </a:r>
            <a:r>
              <a:rPr lang="en-US" sz="2300" kern="0" dirty="0">
                <a:latin typeface="Times New Roman "/>
              </a:rPr>
              <a:t> </a:t>
            </a:r>
            <a:r>
              <a:rPr lang="en-US" sz="2300" kern="0" dirty="0" err="1">
                <a:latin typeface="Times New Roman "/>
              </a:rPr>
              <a:t>nhở</a:t>
            </a:r>
            <a:r>
              <a:rPr lang="en-US" sz="2300" kern="0" dirty="0">
                <a:latin typeface="Times New Roman "/>
              </a:rPr>
              <a:t>.</a:t>
            </a:r>
          </a:p>
          <a:p>
            <a:pPr eaLnBrk="1" hangingPunct="1">
              <a:defRPr/>
            </a:pPr>
            <a:r>
              <a:rPr lang="en-US" sz="2300" kern="0" dirty="0" err="1">
                <a:latin typeface="Times New Roman "/>
              </a:rPr>
              <a:t>Nếu</a:t>
            </a:r>
            <a:r>
              <a:rPr lang="en-US" sz="2300" kern="0" dirty="0">
                <a:latin typeface="Times New Roman "/>
              </a:rPr>
              <a:t> </a:t>
            </a:r>
            <a:r>
              <a:rPr lang="en-US" sz="2300" kern="0" dirty="0" err="1">
                <a:latin typeface="Times New Roman "/>
              </a:rPr>
              <a:t>thẻ</a:t>
            </a:r>
            <a:r>
              <a:rPr lang="en-US" sz="2300" kern="0" dirty="0">
                <a:latin typeface="Times New Roman "/>
              </a:rPr>
              <a:t> </a:t>
            </a:r>
            <a:r>
              <a:rPr lang="en-US" sz="2300" kern="0" dirty="0" err="1">
                <a:latin typeface="Times New Roman "/>
              </a:rPr>
              <a:t>thành</a:t>
            </a:r>
            <a:r>
              <a:rPr lang="en-US" sz="2300" kern="0" dirty="0">
                <a:latin typeface="Times New Roman "/>
              </a:rPr>
              <a:t> </a:t>
            </a:r>
            <a:r>
              <a:rPr lang="en-US" sz="2300" kern="0" dirty="0" err="1">
                <a:latin typeface="Times New Roman "/>
              </a:rPr>
              <a:t>viên</a:t>
            </a:r>
            <a:r>
              <a:rPr lang="en-US" sz="2300" kern="0" dirty="0">
                <a:latin typeface="Times New Roman "/>
              </a:rPr>
              <a:t> </a:t>
            </a:r>
            <a:r>
              <a:rPr lang="en-US" sz="2300" kern="0" dirty="0" err="1">
                <a:latin typeface="Times New Roman "/>
              </a:rPr>
              <a:t>hoặc</a:t>
            </a:r>
            <a:r>
              <a:rPr lang="en-US" sz="2300" kern="0" dirty="0">
                <a:latin typeface="Times New Roman "/>
              </a:rPr>
              <a:t> video </a:t>
            </a:r>
            <a:r>
              <a:rPr lang="en-US" sz="2300" kern="0" dirty="0" err="1">
                <a:latin typeface="Times New Roman "/>
              </a:rPr>
              <a:t>bị</a:t>
            </a:r>
            <a:r>
              <a:rPr lang="en-US" sz="2300" kern="0" dirty="0">
                <a:latin typeface="Times New Roman "/>
              </a:rPr>
              <a:t> </a:t>
            </a:r>
            <a:r>
              <a:rPr lang="en-US" sz="2300" kern="0" dirty="0" err="1">
                <a:latin typeface="Times New Roman "/>
              </a:rPr>
              <a:t>hư</a:t>
            </a:r>
            <a:r>
              <a:rPr lang="en-US" sz="2300" kern="0" dirty="0">
                <a:latin typeface="Times New Roman "/>
              </a:rPr>
              <a:t>, </a:t>
            </a:r>
            <a:r>
              <a:rPr lang="en-US" sz="2300" kern="0" dirty="0" err="1">
                <a:latin typeface="Times New Roman "/>
              </a:rPr>
              <a:t>máy</a:t>
            </a:r>
            <a:r>
              <a:rPr lang="en-US" sz="2300" kern="0" dirty="0">
                <a:latin typeface="Times New Roman "/>
              </a:rPr>
              <a:t> </a:t>
            </a:r>
            <a:r>
              <a:rPr lang="en-US" sz="2300" kern="0" dirty="0" err="1">
                <a:latin typeface="Times New Roman "/>
              </a:rPr>
              <a:t>quét</a:t>
            </a:r>
            <a:r>
              <a:rPr lang="en-US" sz="2300" kern="0" dirty="0">
                <a:latin typeface="Times New Roman "/>
              </a:rPr>
              <a:t> </a:t>
            </a:r>
            <a:r>
              <a:rPr lang="en-US" sz="2300" kern="0" dirty="0" err="1">
                <a:latin typeface="Times New Roman "/>
              </a:rPr>
              <a:t>không</a:t>
            </a:r>
            <a:r>
              <a:rPr lang="en-US" sz="2300" kern="0" dirty="0">
                <a:latin typeface="Times New Roman "/>
              </a:rPr>
              <a:t> </a:t>
            </a:r>
            <a:r>
              <a:rPr lang="en-US" sz="2300" kern="0" dirty="0" err="1">
                <a:latin typeface="Times New Roman "/>
              </a:rPr>
              <a:t>thể</a:t>
            </a:r>
            <a:r>
              <a:rPr lang="en-US" sz="2300" kern="0" dirty="0">
                <a:latin typeface="Times New Roman "/>
              </a:rPr>
              <a:t> </a:t>
            </a:r>
            <a:r>
              <a:rPr lang="en-US" sz="2300" kern="0" dirty="0" err="1">
                <a:latin typeface="Times New Roman "/>
              </a:rPr>
              <a:t>nhận</a:t>
            </a:r>
            <a:r>
              <a:rPr lang="en-US" sz="2300" kern="0" dirty="0">
                <a:latin typeface="Times New Roman "/>
              </a:rPr>
              <a:t> </a:t>
            </a:r>
            <a:r>
              <a:rPr lang="en-US" sz="2300" kern="0" dirty="0" err="1">
                <a:latin typeface="Times New Roman "/>
              </a:rPr>
              <a:t>được</a:t>
            </a:r>
            <a:r>
              <a:rPr lang="en-US" sz="2300" kern="0" dirty="0">
                <a:latin typeface="Times New Roman "/>
              </a:rPr>
              <a:t>, </a:t>
            </a:r>
            <a:r>
              <a:rPr lang="en-US" sz="2300" kern="0" dirty="0" err="1">
                <a:latin typeface="Times New Roman "/>
              </a:rPr>
              <a:t>hệ</a:t>
            </a:r>
            <a:r>
              <a:rPr lang="en-US" sz="2300" kern="0" dirty="0">
                <a:latin typeface="Times New Roman "/>
              </a:rPr>
              <a:t> </a:t>
            </a:r>
            <a:r>
              <a:rPr lang="en-US" sz="2300" kern="0" dirty="0" err="1">
                <a:latin typeface="Times New Roman "/>
              </a:rPr>
              <a:t>thống</a:t>
            </a:r>
            <a:r>
              <a:rPr lang="en-US" sz="2300" kern="0" dirty="0">
                <a:latin typeface="Times New Roman "/>
              </a:rPr>
              <a:t> </a:t>
            </a:r>
            <a:r>
              <a:rPr lang="en-US" sz="2300" kern="0" dirty="0" err="1">
                <a:latin typeface="Times New Roman "/>
              </a:rPr>
              <a:t>sẽ</a:t>
            </a:r>
            <a:r>
              <a:rPr lang="en-US" sz="2300" kern="0" dirty="0">
                <a:latin typeface="Times New Roman "/>
              </a:rPr>
              <a:t> </a:t>
            </a:r>
            <a:r>
              <a:rPr lang="en-US" sz="2300" kern="0" dirty="0" err="1">
                <a:latin typeface="Times New Roman "/>
              </a:rPr>
              <a:t>hiển</a:t>
            </a:r>
            <a:r>
              <a:rPr lang="en-US" sz="2300" kern="0" dirty="0">
                <a:latin typeface="Times New Roman "/>
              </a:rPr>
              <a:t> </a:t>
            </a:r>
            <a:r>
              <a:rPr lang="en-US" sz="2300" kern="0" dirty="0" err="1">
                <a:latin typeface="Times New Roman "/>
              </a:rPr>
              <a:t>thị</a:t>
            </a:r>
            <a:r>
              <a:rPr lang="en-US" sz="2300" kern="0" dirty="0">
                <a:latin typeface="Times New Roman "/>
              </a:rPr>
              <a:t> </a:t>
            </a:r>
            <a:r>
              <a:rPr lang="en-US" sz="2300" kern="0" dirty="0" err="1">
                <a:latin typeface="Times New Roman "/>
              </a:rPr>
              <a:t>nhắc</a:t>
            </a:r>
            <a:r>
              <a:rPr lang="en-US" sz="2300" kern="0" dirty="0">
                <a:latin typeface="Times New Roman "/>
              </a:rPr>
              <a:t> </a:t>
            </a:r>
            <a:r>
              <a:rPr lang="en-US" sz="2300" kern="0" dirty="0" err="1">
                <a:latin typeface="Times New Roman "/>
              </a:rPr>
              <a:t>nhở</a:t>
            </a:r>
            <a:r>
              <a:rPr lang="en-US" sz="2300" kern="0" dirty="0">
                <a:latin typeface="Times New Roman "/>
              </a:rPr>
              <a:t> </a:t>
            </a:r>
            <a:r>
              <a:rPr lang="en-US" sz="2300" kern="0" dirty="0" err="1">
                <a:latin typeface="Times New Roman "/>
              </a:rPr>
              <a:t>và</a:t>
            </a:r>
            <a:r>
              <a:rPr lang="en-US" sz="2300" kern="0" dirty="0">
                <a:latin typeface="Times New Roman "/>
              </a:rPr>
              <a:t> </a:t>
            </a:r>
            <a:r>
              <a:rPr lang="en-US" sz="2300" kern="0" dirty="0" err="1">
                <a:latin typeface="Times New Roman "/>
              </a:rPr>
              <a:t>không</a:t>
            </a:r>
            <a:r>
              <a:rPr lang="en-US" sz="2300" kern="0" dirty="0">
                <a:latin typeface="Times New Roman "/>
              </a:rPr>
              <a:t> </a:t>
            </a:r>
            <a:r>
              <a:rPr lang="en-US" sz="2300" kern="0" dirty="0" err="1">
                <a:latin typeface="Times New Roman "/>
              </a:rPr>
              <a:t>thực</a:t>
            </a:r>
            <a:r>
              <a:rPr lang="en-US" sz="2300" kern="0" dirty="0">
                <a:latin typeface="Times New Roman "/>
              </a:rPr>
              <a:t> </a:t>
            </a:r>
            <a:r>
              <a:rPr lang="en-US" sz="2300" kern="0" dirty="0" err="1">
                <a:latin typeface="Times New Roman "/>
              </a:rPr>
              <a:t>hiện</a:t>
            </a:r>
            <a:r>
              <a:rPr lang="en-US" sz="2300" kern="0" dirty="0">
                <a:latin typeface="Times New Roman "/>
              </a:rPr>
              <a:t> </a:t>
            </a:r>
            <a:r>
              <a:rPr lang="en-US" sz="2300" kern="0" dirty="0" err="1">
                <a:latin typeface="Times New Roman "/>
              </a:rPr>
              <a:t>được</a:t>
            </a:r>
            <a:r>
              <a:rPr lang="en-US" sz="2300" kern="0" dirty="0">
                <a:latin typeface="Times New Roman "/>
              </a:rPr>
              <a:t> </a:t>
            </a:r>
            <a:r>
              <a:rPr lang="en-US" sz="2300" kern="0" dirty="0" err="1">
                <a:latin typeface="Times New Roman "/>
              </a:rPr>
              <a:t>việc</a:t>
            </a:r>
            <a:r>
              <a:rPr lang="en-US" sz="2300" kern="0" dirty="0">
                <a:latin typeface="Times New Roman "/>
              </a:rPr>
              <a:t> </a:t>
            </a:r>
            <a:r>
              <a:rPr lang="en-US" sz="2300" kern="0" dirty="0" err="1">
                <a:latin typeface="Times New Roman "/>
              </a:rPr>
              <a:t>mượn</a:t>
            </a:r>
            <a:r>
              <a:rPr lang="en-US" sz="2300" kern="0" dirty="0">
                <a:latin typeface="Times New Roman "/>
              </a:rPr>
              <a:t> Video</a:t>
            </a:r>
          </a:p>
          <a:p>
            <a:pPr eaLnBrk="1" hangingPunct="1">
              <a:defRPr/>
            </a:pPr>
            <a:endParaRPr lang="en-US" sz="2400" kern="0" dirty="0">
              <a:latin typeface="Times New Roman "/>
            </a:endParaRPr>
          </a:p>
        </p:txBody>
      </p:sp>
      <p:sp>
        <p:nvSpPr>
          <p:cNvPr id="10" name="Rectangle 3">
            <a:extLst>
              <a:ext uri="{FF2B5EF4-FFF2-40B4-BE49-F238E27FC236}">
                <a16:creationId xmlns:a16="http://schemas.microsoft.com/office/drawing/2014/main" id="{7B63C13F-1EE2-4830-AD76-F9C09AF321A5}"/>
              </a:ext>
            </a:extLst>
          </p:cNvPr>
          <p:cNvSpPr txBox="1">
            <a:spLocks noChangeArrowheads="1"/>
          </p:cNvSpPr>
          <p:nvPr/>
        </p:nvSpPr>
        <p:spPr bwMode="auto">
          <a:xfrm>
            <a:off x="7167374" y="170029"/>
            <a:ext cx="5310810" cy="1395544"/>
          </a:xfrm>
          <a:prstGeom prst="rect">
            <a:avLst/>
          </a:prstGeom>
          <a:solidFill>
            <a:srgbClr val="FFFFFF"/>
          </a:solid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kern="0" dirty="0" err="1">
                <a:latin typeface="Times New Roman "/>
              </a:rPr>
              <a:t>Người</a:t>
            </a:r>
            <a:r>
              <a:rPr lang="en-US" sz="2800" kern="0" dirty="0">
                <a:latin typeface="Times New Roman "/>
              </a:rPr>
              <a:t> </a:t>
            </a:r>
            <a:r>
              <a:rPr lang="en-US" sz="2800" kern="0" dirty="0" err="1">
                <a:latin typeface="Times New Roman "/>
              </a:rPr>
              <a:t>dùng</a:t>
            </a:r>
            <a:r>
              <a:rPr lang="en-US" sz="2800" kern="0" dirty="0">
                <a:latin typeface="Times New Roman "/>
              </a:rPr>
              <a:t>:</a:t>
            </a:r>
          </a:p>
          <a:p>
            <a:pPr lvl="1" eaLnBrk="1" hangingPunct="1"/>
            <a:r>
              <a:rPr lang="en-US" sz="2400" kern="0" dirty="0" err="1">
                <a:latin typeface="Times New Roman "/>
              </a:rPr>
              <a:t>Nhân</a:t>
            </a:r>
            <a:r>
              <a:rPr lang="en-US" sz="2400" kern="0" dirty="0">
                <a:latin typeface="Times New Roman "/>
              </a:rPr>
              <a:t> </a:t>
            </a:r>
            <a:r>
              <a:rPr lang="en-US" sz="2400" kern="0" dirty="0" err="1">
                <a:latin typeface="Times New Roman "/>
              </a:rPr>
              <a:t>viên</a:t>
            </a:r>
            <a:r>
              <a:rPr lang="en-US" sz="2400" kern="0" dirty="0">
                <a:latin typeface="Times New Roman "/>
              </a:rPr>
              <a:t> (Employee)</a:t>
            </a:r>
          </a:p>
          <a:p>
            <a:pPr eaLnBrk="1" hangingPunct="1"/>
            <a:r>
              <a:rPr lang="en-US" sz="2800" kern="0" dirty="0" err="1">
                <a:latin typeface="Times New Roman "/>
              </a:rPr>
              <a:t>Thiết</a:t>
            </a:r>
            <a:r>
              <a:rPr lang="en-US" sz="2800" kern="0" dirty="0">
                <a:latin typeface="Times New Roman "/>
              </a:rPr>
              <a:t> </a:t>
            </a:r>
            <a:r>
              <a:rPr lang="en-US" sz="2800" kern="0" dirty="0" err="1">
                <a:latin typeface="Times New Roman "/>
              </a:rPr>
              <a:t>bị</a:t>
            </a:r>
            <a:r>
              <a:rPr lang="en-US" sz="2800" kern="0" dirty="0">
                <a:latin typeface="Times New Roman "/>
              </a:rPr>
              <a:t>:</a:t>
            </a:r>
          </a:p>
          <a:p>
            <a:pPr lvl="1" eaLnBrk="1" hangingPunct="1"/>
            <a:r>
              <a:rPr lang="en-US" sz="2400" kern="0" dirty="0" err="1">
                <a:latin typeface="Times New Roman "/>
              </a:rPr>
              <a:t>Thiết</a:t>
            </a:r>
            <a:r>
              <a:rPr lang="en-US" sz="2400" kern="0" dirty="0">
                <a:latin typeface="Times New Roman "/>
              </a:rPr>
              <a:t> </a:t>
            </a:r>
            <a:r>
              <a:rPr lang="en-US" sz="2400" kern="0" dirty="0" err="1">
                <a:latin typeface="Times New Roman "/>
              </a:rPr>
              <a:t>bị</a:t>
            </a:r>
            <a:r>
              <a:rPr lang="en-US" sz="2400" kern="0" dirty="0">
                <a:latin typeface="Times New Roman "/>
              </a:rPr>
              <a:t> </a:t>
            </a:r>
            <a:r>
              <a:rPr lang="en-US" sz="2400" kern="0" dirty="0" err="1">
                <a:latin typeface="Times New Roman "/>
              </a:rPr>
              <a:t>quét</a:t>
            </a:r>
            <a:r>
              <a:rPr lang="en-US" sz="2400" kern="0" dirty="0">
                <a:latin typeface="Times New Roman "/>
              </a:rPr>
              <a:t> (Scanning Device)</a:t>
            </a:r>
          </a:p>
        </p:txBody>
      </p:sp>
    </p:spTree>
    <p:extLst>
      <p:ext uri="{BB962C8B-B14F-4D97-AF65-F5344CB8AC3E}">
        <p14:creationId xmlns:p14="http://schemas.microsoft.com/office/powerpoint/2010/main" val="23479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xEl>
                                              <p:pRg st="2" end="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316924" y="346365"/>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7" name="Rectangle 2">
            <a:extLst>
              <a:ext uri="{FF2B5EF4-FFF2-40B4-BE49-F238E27FC236}">
                <a16:creationId xmlns:a16="http://schemas.microsoft.com/office/drawing/2014/main" id="{66B406A9-AF15-4412-93E9-9AB4EDD95296}"/>
              </a:ext>
            </a:extLst>
          </p:cNvPr>
          <p:cNvSpPr txBox="1">
            <a:spLocks noChangeArrowheads="1"/>
          </p:cNvSpPr>
          <p:nvPr/>
        </p:nvSpPr>
        <p:spPr bwMode="auto">
          <a:xfrm>
            <a:off x="3498595" y="41565"/>
            <a:ext cx="1131177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solidFill>
                  <a:srgbClr val="FF00FF"/>
                </a:solidFill>
                <a:latin typeface="Times New Roman "/>
              </a:rPr>
              <a:t>Video Store case study</a:t>
            </a:r>
            <a:endParaRPr lang="en-AU" sz="2800" kern="0">
              <a:solidFill>
                <a:srgbClr val="FF00FF"/>
              </a:solidFill>
              <a:latin typeface="Times New Roman "/>
            </a:endParaRPr>
          </a:p>
        </p:txBody>
      </p:sp>
      <p:sp>
        <p:nvSpPr>
          <p:cNvPr id="9" name="Rectangle 3">
            <a:extLst>
              <a:ext uri="{FF2B5EF4-FFF2-40B4-BE49-F238E27FC236}">
                <a16:creationId xmlns:a16="http://schemas.microsoft.com/office/drawing/2014/main" id="{7EFFDDB6-ECE1-4C66-9CED-277AF5D6B741}"/>
              </a:ext>
            </a:extLst>
          </p:cNvPr>
          <p:cNvSpPr txBox="1">
            <a:spLocks noChangeArrowheads="1"/>
          </p:cNvSpPr>
          <p:nvPr/>
        </p:nvSpPr>
        <p:spPr bwMode="auto">
          <a:xfrm>
            <a:off x="346822" y="1430048"/>
            <a:ext cx="4477779"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eaLnBrk="1" hangingPunct="1">
              <a:defRPr/>
            </a:pPr>
            <a:r>
              <a:rPr lang="en-US" sz="2400" kern="0" dirty="0">
                <a:latin typeface="Times New Roman "/>
              </a:rPr>
              <a:t>Cho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thuê</a:t>
            </a:r>
            <a:r>
              <a:rPr lang="en-US" sz="2400" kern="0" dirty="0">
                <a:latin typeface="Times New Roman "/>
              </a:rPr>
              <a:t> </a:t>
            </a:r>
            <a:r>
              <a:rPr lang="en-US" sz="2400" kern="0" dirty="0" err="1">
                <a:latin typeface="Times New Roman "/>
              </a:rPr>
              <a:t>băng</a:t>
            </a:r>
            <a:r>
              <a:rPr lang="en-US" sz="2400" kern="0" dirty="0">
                <a:latin typeface="Times New Roman "/>
              </a:rPr>
              <a:t> </a:t>
            </a:r>
            <a:r>
              <a:rPr lang="en-US" sz="2400" kern="0" dirty="0" err="1">
                <a:latin typeface="Times New Roman "/>
              </a:rPr>
              <a:t>và</a:t>
            </a:r>
            <a:r>
              <a:rPr lang="en-US" sz="2400" kern="0" dirty="0">
                <a:latin typeface="Times New Roman "/>
              </a:rPr>
              <a:t> </a:t>
            </a:r>
            <a:r>
              <a:rPr lang="en-US" sz="2400" kern="0" dirty="0" err="1">
                <a:latin typeface="Times New Roman "/>
              </a:rPr>
              <a:t>đĩa</a:t>
            </a:r>
            <a:r>
              <a:rPr lang="en-US" sz="2400" kern="0" dirty="0">
                <a:latin typeface="Times New Roman "/>
              </a:rPr>
              <a:t> video</a:t>
            </a:r>
          </a:p>
          <a:p>
            <a:pPr algn="just" eaLnBrk="1" hangingPunct="1">
              <a:defRPr/>
            </a:pPr>
            <a:r>
              <a:rPr lang="en-US" sz="2400" kern="0" dirty="0" err="1">
                <a:latin typeface="Times New Roman "/>
              </a:rPr>
              <a:t>Tất</a:t>
            </a:r>
            <a:r>
              <a:rPr lang="en-US" sz="2400" kern="0" dirty="0">
                <a:latin typeface="Times New Roman "/>
              </a:rPr>
              <a:t> </a:t>
            </a:r>
            <a:r>
              <a:rPr lang="en-US" sz="2400" kern="0" dirty="0" err="1">
                <a:latin typeface="Times New Roman "/>
              </a:rPr>
              <a:t>cả</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băng</a:t>
            </a:r>
            <a:r>
              <a:rPr lang="en-US" sz="2400" kern="0" dirty="0">
                <a:latin typeface="Times New Roman "/>
              </a:rPr>
              <a:t> </a:t>
            </a:r>
            <a:r>
              <a:rPr lang="en-US" sz="2400" kern="0" dirty="0" err="1">
                <a:latin typeface="Times New Roman "/>
              </a:rPr>
              <a:t>và</a:t>
            </a:r>
            <a:r>
              <a:rPr lang="en-US" sz="2400" kern="0" dirty="0">
                <a:latin typeface="Times New Roman "/>
              </a:rPr>
              <a:t> </a:t>
            </a:r>
            <a:r>
              <a:rPr lang="en-US" sz="2400" kern="0" dirty="0" err="1">
                <a:latin typeface="Times New Roman "/>
              </a:rPr>
              <a:t>đĩa</a:t>
            </a:r>
            <a:r>
              <a:rPr lang="en-US" sz="2400" kern="0" dirty="0">
                <a:latin typeface="Times New Roman "/>
              </a:rPr>
              <a:t> </a:t>
            </a:r>
            <a:r>
              <a:rPr lang="en-US" sz="2400" kern="0" dirty="0" err="1">
                <a:latin typeface="Times New Roman "/>
              </a:rPr>
              <a:t>đều</a:t>
            </a:r>
            <a:r>
              <a:rPr lang="en-US" sz="2400" kern="0" dirty="0">
                <a:latin typeface="Times New Roman "/>
              </a:rPr>
              <a:t> </a:t>
            </a:r>
            <a:r>
              <a:rPr lang="en-US" sz="2400" kern="0" dirty="0" err="1">
                <a:latin typeface="Times New Roman "/>
              </a:rPr>
              <a:t>được</a:t>
            </a:r>
            <a:r>
              <a:rPr lang="en-US" sz="2400" kern="0" dirty="0">
                <a:latin typeface="Times New Roman "/>
              </a:rPr>
              <a:t> </a:t>
            </a:r>
            <a:r>
              <a:rPr lang="en-US" sz="2400" kern="0" dirty="0" err="1">
                <a:latin typeface="Times New Roman "/>
              </a:rPr>
              <a:t>mã</a:t>
            </a:r>
            <a:r>
              <a:rPr lang="en-US" sz="2400" kern="0" dirty="0">
                <a:latin typeface="Times New Roman "/>
              </a:rPr>
              <a:t> </a:t>
            </a:r>
            <a:r>
              <a:rPr lang="en-US" sz="2400" kern="0" dirty="0" err="1">
                <a:latin typeface="Times New Roman "/>
              </a:rPr>
              <a:t>vạch</a:t>
            </a:r>
            <a:r>
              <a:rPr lang="en-US" sz="2400" kern="0" dirty="0">
                <a:latin typeface="Times New Roman "/>
              </a:rPr>
              <a:t> (bar-coded) </a:t>
            </a:r>
            <a:r>
              <a:rPr lang="en-US" sz="2400" kern="0" dirty="0" err="1">
                <a:latin typeface="Times New Roman "/>
              </a:rPr>
              <a:t>và</a:t>
            </a:r>
            <a:r>
              <a:rPr lang="en-US" sz="2400" kern="0" dirty="0">
                <a:latin typeface="Times New Roman "/>
              </a:rPr>
              <a:t> </a:t>
            </a:r>
            <a:r>
              <a:rPr lang="en-US" sz="2400" kern="0" dirty="0" err="1">
                <a:latin typeface="Times New Roman "/>
              </a:rPr>
              <a:t>dùng</a:t>
            </a:r>
            <a:r>
              <a:rPr lang="en-US" sz="2400" kern="0" dirty="0">
                <a:latin typeface="Times New Roman "/>
              </a:rPr>
              <a:t> </a:t>
            </a:r>
            <a:r>
              <a:rPr lang="en-US" sz="2400" kern="0" dirty="0" err="1">
                <a:latin typeface="Times New Roman "/>
              </a:rPr>
              <a:t>một</a:t>
            </a:r>
            <a:r>
              <a:rPr lang="en-US" sz="2400" kern="0" dirty="0">
                <a:latin typeface="Times New Roman "/>
              </a:rPr>
              <a:t> </a:t>
            </a:r>
            <a:r>
              <a:rPr lang="en-US" sz="2400" kern="0" dirty="0" err="1">
                <a:latin typeface="Times New Roman "/>
              </a:rPr>
              <a:t>thiết</a:t>
            </a:r>
            <a:r>
              <a:rPr lang="en-US" sz="2400" kern="0" dirty="0">
                <a:latin typeface="Times New Roman "/>
              </a:rPr>
              <a:t> </a:t>
            </a:r>
            <a:r>
              <a:rPr lang="en-US" sz="2400" kern="0" dirty="0" err="1">
                <a:latin typeface="Times New Roman "/>
              </a:rPr>
              <a:t>bị</a:t>
            </a:r>
            <a:r>
              <a:rPr lang="en-US" sz="2400" kern="0" dirty="0">
                <a:latin typeface="Times New Roman "/>
              </a:rPr>
              <a:t> </a:t>
            </a:r>
            <a:r>
              <a:rPr lang="en-US" sz="2400" kern="0" dirty="0" err="1">
                <a:latin typeface="Times New Roman "/>
              </a:rPr>
              <a:t>quét</a:t>
            </a:r>
            <a:r>
              <a:rPr lang="en-US" sz="2400" kern="0" dirty="0">
                <a:latin typeface="Times New Roman "/>
              </a:rPr>
              <a:t> </a:t>
            </a:r>
            <a:r>
              <a:rPr lang="en-US" sz="2400" kern="0" dirty="0" err="1">
                <a:latin typeface="Times New Roman "/>
              </a:rPr>
              <a:t>tích</a:t>
            </a:r>
            <a:r>
              <a:rPr lang="en-US" sz="2400" kern="0" dirty="0">
                <a:latin typeface="Times New Roman "/>
              </a:rPr>
              <a:t> </a:t>
            </a:r>
            <a:r>
              <a:rPr lang="en-US" sz="2400" kern="0" dirty="0" err="1">
                <a:latin typeface="Times New Roman "/>
              </a:rPr>
              <a:t>hợp</a:t>
            </a:r>
            <a:r>
              <a:rPr lang="en-US" sz="2400" kern="0" dirty="0">
                <a:latin typeface="Times New Roman "/>
              </a:rPr>
              <a:t> </a:t>
            </a:r>
            <a:r>
              <a:rPr lang="en-US" sz="2400" kern="0" dirty="0" err="1">
                <a:latin typeface="Times New Roman "/>
              </a:rPr>
              <a:t>với</a:t>
            </a:r>
            <a:r>
              <a:rPr lang="en-US" sz="2400" kern="0" dirty="0">
                <a:latin typeface="Times New Roman "/>
              </a:rPr>
              <a:t> </a:t>
            </a:r>
            <a:r>
              <a:rPr lang="en-US" sz="2400" kern="0" dirty="0" err="1">
                <a:latin typeface="Times New Roman "/>
              </a:rPr>
              <a:t>hệ</a:t>
            </a:r>
            <a:r>
              <a:rPr lang="en-US" sz="2400" kern="0" dirty="0">
                <a:latin typeface="Times New Roman "/>
              </a:rPr>
              <a:t> </a:t>
            </a:r>
            <a:r>
              <a:rPr lang="en-US" sz="2400" kern="0" dirty="0" err="1">
                <a:latin typeface="Times New Roman "/>
              </a:rPr>
              <a:t>thống</a:t>
            </a:r>
            <a:r>
              <a:rPr lang="en-US" sz="2400" kern="0" dirty="0">
                <a:latin typeface="Times New Roman "/>
              </a:rPr>
              <a:t> </a:t>
            </a:r>
            <a:r>
              <a:rPr lang="en-US" sz="2400" kern="0" dirty="0" err="1">
                <a:latin typeface="Times New Roman "/>
              </a:rPr>
              <a:t>để</a:t>
            </a:r>
            <a:r>
              <a:rPr lang="en-US" sz="2400" kern="0" dirty="0">
                <a:latin typeface="Times New Roman "/>
              </a:rPr>
              <a:t> </a:t>
            </a:r>
            <a:r>
              <a:rPr lang="en-US" sz="2400" kern="0" dirty="0" err="1">
                <a:latin typeface="Times New Roman "/>
              </a:rPr>
              <a:t>đọc</a:t>
            </a:r>
            <a:r>
              <a:rPr lang="en-US" sz="2400" kern="0" dirty="0">
                <a:latin typeface="Times New Roman "/>
              </a:rPr>
              <a:t>.</a:t>
            </a:r>
          </a:p>
          <a:p>
            <a:pPr algn="just" eaLnBrk="1" hangingPunct="1">
              <a:defRPr/>
            </a:pPr>
            <a:r>
              <a:rPr lang="en-US" sz="2400" kern="0" dirty="0" err="1">
                <a:latin typeface="Times New Roman "/>
              </a:rPr>
              <a:t>Thẻ</a:t>
            </a:r>
            <a:r>
              <a:rPr lang="en-US" sz="2400" kern="0" dirty="0">
                <a:latin typeface="Times New Roman "/>
              </a:rPr>
              <a:t>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thành</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cũng</a:t>
            </a:r>
            <a:r>
              <a:rPr lang="en-US" sz="2400" kern="0" dirty="0">
                <a:latin typeface="Times New Roman "/>
              </a:rPr>
              <a:t> </a:t>
            </a:r>
            <a:r>
              <a:rPr lang="en-US" sz="2400" kern="0" dirty="0" err="1">
                <a:latin typeface="Times New Roman "/>
              </a:rPr>
              <a:t>được</a:t>
            </a:r>
            <a:r>
              <a:rPr lang="en-US" sz="2400" kern="0" dirty="0">
                <a:latin typeface="Times New Roman "/>
              </a:rPr>
              <a:t> </a:t>
            </a:r>
            <a:r>
              <a:rPr lang="en-US" sz="2400" kern="0" dirty="0" err="1">
                <a:latin typeface="Times New Roman "/>
              </a:rPr>
              <a:t>mã</a:t>
            </a:r>
            <a:r>
              <a:rPr lang="en-US" sz="2400" kern="0" dirty="0">
                <a:latin typeface="Times New Roman "/>
              </a:rPr>
              <a:t> </a:t>
            </a:r>
            <a:r>
              <a:rPr lang="en-US" sz="2400" kern="0" dirty="0" err="1">
                <a:latin typeface="Times New Roman "/>
              </a:rPr>
              <a:t>vạch</a:t>
            </a:r>
            <a:r>
              <a:rPr lang="en-US" sz="2400" kern="0" dirty="0">
                <a:latin typeface="Times New Roman "/>
              </a:rPr>
              <a:t>.</a:t>
            </a:r>
          </a:p>
          <a:p>
            <a:pPr algn="just" eaLnBrk="1" hangingPunct="1">
              <a:defRPr/>
            </a:pPr>
            <a:r>
              <a:rPr lang="en-US" sz="2400" kern="0" dirty="0" err="1">
                <a:latin typeface="Times New Roman "/>
              </a:rPr>
              <a:t>Các</a:t>
            </a:r>
            <a:r>
              <a:rPr lang="en-US" sz="2400" kern="0" dirty="0">
                <a:latin typeface="Times New Roman "/>
              </a:rPr>
              <a:t>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có</a:t>
            </a:r>
            <a:r>
              <a:rPr lang="en-US" sz="2400" kern="0" dirty="0">
                <a:latin typeface="Times New Roman "/>
              </a:rPr>
              <a:t> </a:t>
            </a:r>
            <a:r>
              <a:rPr lang="en-US" sz="2400" kern="0" dirty="0" err="1">
                <a:latin typeface="Times New Roman "/>
              </a:rPr>
              <a:t>thẻ</a:t>
            </a:r>
            <a:r>
              <a:rPr lang="en-US" sz="2400" kern="0" dirty="0">
                <a:latin typeface="Times New Roman "/>
              </a:rPr>
              <a:t> </a:t>
            </a:r>
            <a:r>
              <a:rPr lang="en-US" sz="2400" kern="0" dirty="0" err="1">
                <a:latin typeface="Times New Roman "/>
              </a:rPr>
              <a:t>thành</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có</a:t>
            </a:r>
            <a:r>
              <a:rPr lang="en-US" sz="2400" kern="0" dirty="0">
                <a:latin typeface="Times New Roman "/>
              </a:rPr>
              <a:t> </a:t>
            </a:r>
            <a:r>
              <a:rPr lang="en-US" sz="2400" kern="0" dirty="0" err="1">
                <a:latin typeface="Times New Roman "/>
              </a:rPr>
              <a:t>thể</a:t>
            </a:r>
            <a:r>
              <a:rPr lang="en-US" sz="2400" kern="0" dirty="0">
                <a:latin typeface="Times New Roman "/>
              </a:rPr>
              <a:t> </a:t>
            </a:r>
            <a:r>
              <a:rPr lang="en-US" sz="2400" kern="0" dirty="0" err="1">
                <a:latin typeface="Times New Roman "/>
              </a:rPr>
              <a:t>đặt</a:t>
            </a:r>
            <a:r>
              <a:rPr lang="en-US" sz="2400" kern="0" dirty="0">
                <a:latin typeface="Times New Roman "/>
              </a:rPr>
              <a:t> </a:t>
            </a:r>
            <a:r>
              <a:rPr lang="en-US" sz="2400" kern="0" dirty="0" err="1">
                <a:latin typeface="Times New Roman "/>
              </a:rPr>
              <a:t>thuê</a:t>
            </a:r>
            <a:r>
              <a:rPr lang="en-US" sz="2400" kern="0" dirty="0">
                <a:latin typeface="Times New Roman "/>
              </a:rPr>
              <a:t> </a:t>
            </a:r>
            <a:r>
              <a:rPr lang="en-US" sz="2400" kern="0" dirty="0" err="1">
                <a:latin typeface="Times New Roman "/>
              </a:rPr>
              <a:t>trước</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băng</a:t>
            </a:r>
            <a:r>
              <a:rPr lang="en-US" sz="2400" kern="0" dirty="0">
                <a:latin typeface="Times New Roman "/>
              </a:rPr>
              <a:t> video </a:t>
            </a:r>
            <a:r>
              <a:rPr lang="en-US" sz="2400" kern="0" dirty="0" err="1">
                <a:latin typeface="Times New Roman "/>
              </a:rPr>
              <a:t>nhận</a:t>
            </a:r>
            <a:r>
              <a:rPr lang="en-US" sz="2400" kern="0" dirty="0">
                <a:latin typeface="Times New Roman "/>
              </a:rPr>
              <a:t> ở </a:t>
            </a:r>
            <a:r>
              <a:rPr lang="en-US" sz="2400" kern="0" dirty="0" err="1">
                <a:latin typeface="Times New Roman "/>
              </a:rPr>
              <a:t>một</a:t>
            </a:r>
            <a:r>
              <a:rPr lang="en-US" sz="2400" kern="0" dirty="0">
                <a:latin typeface="Times New Roman "/>
              </a:rPr>
              <a:t> </a:t>
            </a:r>
            <a:r>
              <a:rPr lang="en-US" sz="2400" kern="0" dirty="0" err="1">
                <a:latin typeface="Times New Roman "/>
              </a:rPr>
              <a:t>ngày</a:t>
            </a:r>
            <a:r>
              <a:rPr lang="en-US" sz="2400" kern="0" dirty="0">
                <a:latin typeface="Times New Roman "/>
              </a:rPr>
              <a:t> </a:t>
            </a:r>
            <a:r>
              <a:rPr lang="en-US" sz="2400" kern="0" dirty="0" err="1">
                <a:latin typeface="Times New Roman "/>
              </a:rPr>
              <a:t>cụ</a:t>
            </a:r>
            <a:r>
              <a:rPr lang="en-US" sz="2400" kern="0" dirty="0">
                <a:latin typeface="Times New Roman "/>
              </a:rPr>
              <a:t> </a:t>
            </a:r>
            <a:r>
              <a:rPr lang="en-US" sz="2400" kern="0" dirty="0" err="1">
                <a:latin typeface="Times New Roman "/>
              </a:rPr>
              <a:t>thể</a:t>
            </a:r>
            <a:r>
              <a:rPr lang="en-US" sz="2400" kern="0" dirty="0">
                <a:latin typeface="Times New Roman "/>
              </a:rPr>
              <a:t> </a:t>
            </a:r>
            <a:r>
              <a:rPr lang="en-US" sz="2400" kern="0" dirty="0" err="1">
                <a:latin typeface="Times New Roman "/>
              </a:rPr>
              <a:t>nào</a:t>
            </a:r>
            <a:r>
              <a:rPr lang="en-US" sz="2400" kern="0" dirty="0">
                <a:latin typeface="Times New Roman "/>
              </a:rPr>
              <a:t> </a:t>
            </a:r>
            <a:r>
              <a:rPr lang="en-US" sz="2400" kern="0" dirty="0" err="1">
                <a:latin typeface="Times New Roman "/>
              </a:rPr>
              <a:t>đó</a:t>
            </a:r>
            <a:r>
              <a:rPr lang="en-US" sz="2400" kern="0" dirty="0">
                <a:latin typeface="Times New Roman "/>
              </a:rPr>
              <a:t>.</a:t>
            </a:r>
          </a:p>
          <a:p>
            <a:pPr algn="just" eaLnBrk="1" hangingPunct="1">
              <a:defRPr/>
            </a:pPr>
            <a:r>
              <a:rPr lang="en-US" sz="2400" kern="0" dirty="0" err="1">
                <a:latin typeface="Times New Roman "/>
              </a:rPr>
              <a:t>Nhân</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Trả</a:t>
            </a:r>
            <a:r>
              <a:rPr lang="en-US" sz="2400" kern="0" dirty="0">
                <a:latin typeface="Times New Roman "/>
              </a:rPr>
              <a:t> </a:t>
            </a:r>
            <a:r>
              <a:rPr lang="en-US" sz="2400" kern="0" dirty="0" err="1">
                <a:latin typeface="Times New Roman "/>
              </a:rPr>
              <a:t>lời</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câu</a:t>
            </a:r>
            <a:r>
              <a:rPr lang="en-US" sz="2400" kern="0" dirty="0">
                <a:latin typeface="Times New Roman "/>
              </a:rPr>
              <a:t> </a:t>
            </a:r>
            <a:r>
              <a:rPr lang="en-US" sz="2400" kern="0" dirty="0" err="1">
                <a:latin typeface="Times New Roman "/>
              </a:rPr>
              <a:t>hỏi</a:t>
            </a:r>
            <a:r>
              <a:rPr lang="en-US" sz="2400" kern="0" dirty="0">
                <a:latin typeface="Times New Roman "/>
              </a:rPr>
              <a:t> </a:t>
            </a:r>
            <a:r>
              <a:rPr lang="en-US" sz="2400" kern="0" dirty="0" err="1">
                <a:latin typeface="Times New Roman "/>
              </a:rPr>
              <a:t>của</a:t>
            </a:r>
            <a:r>
              <a:rPr lang="en-US" sz="2400" kern="0" dirty="0">
                <a:latin typeface="Times New Roman "/>
              </a:rPr>
              <a:t>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bao </a:t>
            </a:r>
            <a:r>
              <a:rPr lang="en-US" sz="2400" kern="0" dirty="0" err="1">
                <a:latin typeface="Times New Roman "/>
              </a:rPr>
              <a:t>gồm</a:t>
            </a:r>
            <a:r>
              <a:rPr lang="en-US" sz="2400" kern="0" dirty="0">
                <a:latin typeface="Times New Roman "/>
              </a:rPr>
              <a:t> </a:t>
            </a:r>
            <a:r>
              <a:rPr lang="en-US" sz="2400" kern="0" dirty="0" err="1">
                <a:latin typeface="Times New Roman "/>
              </a:rPr>
              <a:t>cả</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câu</a:t>
            </a:r>
            <a:r>
              <a:rPr lang="en-US" sz="2400" kern="0" dirty="0">
                <a:latin typeface="Times New Roman "/>
              </a:rPr>
              <a:t> </a:t>
            </a:r>
            <a:r>
              <a:rPr lang="en-US" sz="2400" kern="0" dirty="0" err="1">
                <a:latin typeface="Times New Roman "/>
              </a:rPr>
              <a:t>hỏi</a:t>
            </a:r>
            <a:r>
              <a:rPr lang="en-US" sz="2400" kern="0" dirty="0">
                <a:latin typeface="Times New Roman "/>
              </a:rPr>
              <a:t> </a:t>
            </a:r>
            <a:r>
              <a:rPr lang="en-US" sz="2400" kern="0" dirty="0" err="1">
                <a:latin typeface="Times New Roman "/>
              </a:rPr>
              <a:t>về</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phim</a:t>
            </a:r>
            <a:r>
              <a:rPr lang="en-US" sz="2400" kern="0" dirty="0">
                <a:latin typeface="Times New Roman "/>
              </a:rPr>
              <a:t> </a:t>
            </a:r>
            <a:r>
              <a:rPr lang="en-US" sz="2400" kern="0" dirty="0" err="1">
                <a:latin typeface="Times New Roman "/>
              </a:rPr>
              <a:t>mà</a:t>
            </a:r>
            <a:r>
              <a:rPr lang="en-US" sz="2400" kern="0" dirty="0">
                <a:latin typeface="Times New Roman "/>
              </a:rPr>
              <a:t> </a:t>
            </a:r>
            <a:r>
              <a:rPr lang="en-US" sz="2400" kern="0" dirty="0" err="1">
                <a:latin typeface="Times New Roman "/>
              </a:rPr>
              <a:t>cửa</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không</a:t>
            </a:r>
            <a:r>
              <a:rPr lang="en-US" sz="2400" kern="0" dirty="0">
                <a:latin typeface="Times New Roman "/>
              </a:rPr>
              <a:t> </a:t>
            </a:r>
            <a:r>
              <a:rPr lang="en-US" sz="2400" kern="0" dirty="0" err="1">
                <a:latin typeface="Times New Roman "/>
              </a:rPr>
              <a:t>có</a:t>
            </a:r>
            <a:r>
              <a:rPr lang="en-US" sz="2400" kern="0" dirty="0">
                <a:latin typeface="Times New Roman "/>
              </a:rPr>
              <a:t> </a:t>
            </a:r>
          </a:p>
        </p:txBody>
      </p:sp>
      <p:sp>
        <p:nvSpPr>
          <p:cNvPr id="6" name="Rectangle 2">
            <a:extLst>
              <a:ext uri="{FF2B5EF4-FFF2-40B4-BE49-F238E27FC236}">
                <a16:creationId xmlns:a16="http://schemas.microsoft.com/office/drawing/2014/main" id="{1CEDFCDC-D9DD-48D3-82C9-52FC6B50BB39}"/>
              </a:ext>
            </a:extLst>
          </p:cNvPr>
          <p:cNvSpPr txBox="1">
            <a:spLocks noChangeArrowheads="1"/>
          </p:cNvSpPr>
          <p:nvPr/>
        </p:nvSpPr>
        <p:spPr bwMode="auto">
          <a:xfrm>
            <a:off x="5039684" y="668048"/>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dirty="0" err="1">
                <a:solidFill>
                  <a:srgbClr val="FF00FF"/>
                </a:solidFill>
              </a:rPr>
              <a:t>Nhận</a:t>
            </a:r>
            <a:r>
              <a:rPr lang="en-US" sz="2800" kern="0" dirty="0">
                <a:solidFill>
                  <a:srgbClr val="FF00FF"/>
                </a:solidFill>
              </a:rPr>
              <a:t> </a:t>
            </a:r>
            <a:r>
              <a:rPr lang="en-US" sz="2800" kern="0" dirty="0" err="1">
                <a:solidFill>
                  <a:srgbClr val="FF00FF"/>
                </a:solidFill>
              </a:rPr>
              <a:t>diện</a:t>
            </a:r>
            <a:r>
              <a:rPr lang="en-US" sz="2800" kern="0" dirty="0">
                <a:solidFill>
                  <a:srgbClr val="FF00FF"/>
                </a:solidFill>
              </a:rPr>
              <a:t> Use case</a:t>
            </a:r>
            <a:endParaRPr lang="en-AU" sz="2800" kern="0" dirty="0">
              <a:solidFill>
                <a:srgbClr val="FF00FF"/>
              </a:solidFill>
            </a:endParaRPr>
          </a:p>
        </p:txBody>
      </p:sp>
      <p:sp>
        <p:nvSpPr>
          <p:cNvPr id="8" name="Rectangle 3">
            <a:extLst>
              <a:ext uri="{FF2B5EF4-FFF2-40B4-BE49-F238E27FC236}">
                <a16:creationId xmlns:a16="http://schemas.microsoft.com/office/drawing/2014/main" id="{C0A5F330-A74C-4B44-8652-5684603AD35C}"/>
              </a:ext>
            </a:extLst>
          </p:cNvPr>
          <p:cNvSpPr txBox="1">
            <a:spLocks noChangeArrowheads="1"/>
          </p:cNvSpPr>
          <p:nvPr/>
        </p:nvSpPr>
        <p:spPr bwMode="auto">
          <a:xfrm>
            <a:off x="5239779" y="1430047"/>
            <a:ext cx="6605399"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400" kern="0" dirty="0" err="1"/>
              <a:t>Các</a:t>
            </a:r>
            <a:r>
              <a:rPr lang="en-US" sz="2400" kern="0" dirty="0"/>
              <a:t> </a:t>
            </a:r>
            <a:r>
              <a:rPr lang="en-US" sz="2400" kern="0" dirty="0" err="1"/>
              <a:t>chức</a:t>
            </a:r>
            <a:r>
              <a:rPr lang="en-US" sz="2400" kern="0" dirty="0"/>
              <a:t> </a:t>
            </a:r>
            <a:r>
              <a:rPr lang="en-US" sz="2400" kern="0" dirty="0" err="1"/>
              <a:t>năng</a:t>
            </a:r>
            <a:r>
              <a:rPr lang="en-US" sz="2400" kern="0" dirty="0"/>
              <a:t> </a:t>
            </a:r>
            <a:r>
              <a:rPr lang="en-US" sz="2400" kern="0" dirty="0" err="1"/>
              <a:t>kích</a:t>
            </a:r>
            <a:r>
              <a:rPr lang="en-US" sz="2400" kern="0" dirty="0"/>
              <a:t> </a:t>
            </a:r>
            <a:r>
              <a:rPr lang="en-US" sz="2400" kern="0" dirty="0" err="1"/>
              <a:t>hoạt</a:t>
            </a:r>
            <a:r>
              <a:rPr lang="en-US" sz="2400" kern="0" dirty="0"/>
              <a:t> </a:t>
            </a:r>
            <a:r>
              <a:rPr lang="en-US" sz="2400" kern="0" dirty="0" err="1"/>
              <a:t>gián</a:t>
            </a:r>
            <a:r>
              <a:rPr lang="en-US" sz="2400" kern="0" dirty="0"/>
              <a:t> </a:t>
            </a:r>
            <a:r>
              <a:rPr lang="en-US" sz="2400" kern="0" dirty="0" err="1"/>
              <a:t>tiếp</a:t>
            </a:r>
            <a:r>
              <a:rPr lang="en-US" sz="2400" kern="0" dirty="0"/>
              <a:t> </a:t>
            </a:r>
            <a:r>
              <a:rPr lang="en-US" sz="2400" kern="0" dirty="0" err="1"/>
              <a:t>bởi</a:t>
            </a:r>
            <a:r>
              <a:rPr lang="en-US" sz="2400" kern="0" dirty="0"/>
              <a:t> Employee </a:t>
            </a:r>
            <a:r>
              <a:rPr lang="en-US" sz="2400" kern="0" dirty="0" err="1"/>
              <a:t>thông</a:t>
            </a:r>
            <a:r>
              <a:rPr lang="en-US" sz="2400" kern="0" dirty="0"/>
              <a:t> qua Scanning Device:</a:t>
            </a:r>
          </a:p>
          <a:p>
            <a:pPr lvl="1" eaLnBrk="1" hangingPunct="1"/>
            <a:r>
              <a:rPr lang="en-US" sz="2000" kern="0" dirty="0"/>
              <a:t>Rent Video</a:t>
            </a:r>
          </a:p>
          <a:p>
            <a:pPr lvl="1" eaLnBrk="1" hangingPunct="1"/>
            <a:r>
              <a:rPr lang="en-US" sz="2000" kern="0" dirty="0"/>
              <a:t>Return Video</a:t>
            </a:r>
          </a:p>
          <a:p>
            <a:pPr eaLnBrk="1" hangingPunct="1"/>
            <a:r>
              <a:rPr lang="en-US" sz="2400" kern="0" dirty="0" err="1"/>
              <a:t>Chức</a:t>
            </a:r>
            <a:r>
              <a:rPr lang="en-US" sz="2400" kern="0" dirty="0"/>
              <a:t> </a:t>
            </a:r>
            <a:r>
              <a:rPr lang="en-US" sz="2400" kern="0" dirty="0" err="1"/>
              <a:t>năng</a:t>
            </a:r>
            <a:r>
              <a:rPr lang="en-US" sz="2400" kern="0" dirty="0"/>
              <a:t> Employee:</a:t>
            </a:r>
          </a:p>
          <a:p>
            <a:pPr lvl="1" eaLnBrk="1" hangingPunct="1"/>
            <a:r>
              <a:rPr lang="en-US" sz="2000" kern="0" dirty="0"/>
              <a:t>Reserve Video</a:t>
            </a:r>
          </a:p>
          <a:p>
            <a:pPr lvl="1" eaLnBrk="1" hangingPunct="1"/>
            <a:r>
              <a:rPr lang="en-US" sz="2000" kern="0" dirty="0"/>
              <a:t>Answer Inquiry</a:t>
            </a:r>
          </a:p>
          <a:p>
            <a:pPr lvl="1" eaLnBrk="1" hangingPunct="1"/>
            <a:r>
              <a:rPr lang="en-US" sz="2000" kern="0" dirty="0"/>
              <a:t>Maintain Customer Information</a:t>
            </a:r>
          </a:p>
          <a:p>
            <a:pPr lvl="1" eaLnBrk="1" hangingPunct="1"/>
            <a:r>
              <a:rPr lang="en-US" sz="2000" kern="0" dirty="0"/>
              <a:t>Maintain Video Information </a:t>
            </a:r>
          </a:p>
        </p:txBody>
      </p:sp>
    </p:spTree>
    <p:extLst>
      <p:ext uri="{BB962C8B-B14F-4D97-AF65-F5344CB8AC3E}">
        <p14:creationId xmlns:p14="http://schemas.microsoft.com/office/powerpoint/2010/main" val="31851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8"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7" name="Rectangle 2">
            <a:extLst>
              <a:ext uri="{FF2B5EF4-FFF2-40B4-BE49-F238E27FC236}">
                <a16:creationId xmlns:a16="http://schemas.microsoft.com/office/drawing/2014/main" id="{66B406A9-AF15-4412-93E9-9AB4EDD95296}"/>
              </a:ext>
            </a:extLst>
          </p:cNvPr>
          <p:cNvSpPr txBox="1">
            <a:spLocks noChangeArrowheads="1"/>
          </p:cNvSpPr>
          <p:nvPr/>
        </p:nvSpPr>
        <p:spPr bwMode="auto">
          <a:xfrm>
            <a:off x="2265218" y="41565"/>
            <a:ext cx="1131177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solidFill>
                  <a:srgbClr val="FF00FF"/>
                </a:solidFill>
                <a:latin typeface="Times New Roman "/>
              </a:rPr>
              <a:t>Video Store case study</a:t>
            </a:r>
            <a:endParaRPr lang="en-AU" sz="2800" kern="0">
              <a:solidFill>
                <a:srgbClr val="FF00FF"/>
              </a:solidFill>
              <a:latin typeface="Times New Roman "/>
            </a:endParaRPr>
          </a:p>
        </p:txBody>
      </p:sp>
      <p:sp>
        <p:nvSpPr>
          <p:cNvPr id="9" name="Rectangle 3">
            <a:extLst>
              <a:ext uri="{FF2B5EF4-FFF2-40B4-BE49-F238E27FC236}">
                <a16:creationId xmlns:a16="http://schemas.microsoft.com/office/drawing/2014/main" id="{7EFFDDB6-ECE1-4C66-9CED-277AF5D6B741}"/>
              </a:ext>
            </a:extLst>
          </p:cNvPr>
          <p:cNvSpPr txBox="1">
            <a:spLocks noChangeArrowheads="1"/>
          </p:cNvSpPr>
          <p:nvPr/>
        </p:nvSpPr>
        <p:spPr bwMode="auto">
          <a:xfrm>
            <a:off x="346822" y="1430048"/>
            <a:ext cx="4477779"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eaLnBrk="1" hangingPunct="1">
              <a:defRPr/>
            </a:pPr>
            <a:r>
              <a:rPr lang="en-US" sz="2400" kern="0" dirty="0">
                <a:latin typeface="Times New Roman "/>
              </a:rPr>
              <a:t>Cho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thuê</a:t>
            </a:r>
            <a:r>
              <a:rPr lang="en-US" sz="2400" kern="0" dirty="0">
                <a:latin typeface="Times New Roman "/>
              </a:rPr>
              <a:t> </a:t>
            </a:r>
            <a:r>
              <a:rPr lang="en-US" sz="2400" kern="0" dirty="0" err="1">
                <a:latin typeface="Times New Roman "/>
              </a:rPr>
              <a:t>băng</a:t>
            </a:r>
            <a:r>
              <a:rPr lang="en-US" sz="2400" kern="0" dirty="0">
                <a:latin typeface="Times New Roman "/>
              </a:rPr>
              <a:t> </a:t>
            </a:r>
            <a:r>
              <a:rPr lang="en-US" sz="2400" kern="0" dirty="0" err="1">
                <a:latin typeface="Times New Roman "/>
              </a:rPr>
              <a:t>và</a:t>
            </a:r>
            <a:r>
              <a:rPr lang="en-US" sz="2400" kern="0" dirty="0">
                <a:latin typeface="Times New Roman "/>
              </a:rPr>
              <a:t> </a:t>
            </a:r>
            <a:r>
              <a:rPr lang="en-US" sz="2400" kern="0" dirty="0" err="1">
                <a:latin typeface="Times New Roman "/>
              </a:rPr>
              <a:t>đĩa</a:t>
            </a:r>
            <a:r>
              <a:rPr lang="en-US" sz="2400" kern="0" dirty="0">
                <a:latin typeface="Times New Roman "/>
              </a:rPr>
              <a:t> video</a:t>
            </a:r>
          </a:p>
          <a:p>
            <a:pPr algn="just" eaLnBrk="1" hangingPunct="1">
              <a:defRPr/>
            </a:pPr>
            <a:r>
              <a:rPr lang="en-US" sz="2400" kern="0" dirty="0" err="1">
                <a:latin typeface="Times New Roman "/>
              </a:rPr>
              <a:t>Tất</a:t>
            </a:r>
            <a:r>
              <a:rPr lang="en-US" sz="2400" kern="0" dirty="0">
                <a:latin typeface="Times New Roman "/>
              </a:rPr>
              <a:t> </a:t>
            </a:r>
            <a:r>
              <a:rPr lang="en-US" sz="2400" kern="0" dirty="0" err="1">
                <a:latin typeface="Times New Roman "/>
              </a:rPr>
              <a:t>cả</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băng</a:t>
            </a:r>
            <a:r>
              <a:rPr lang="en-US" sz="2400" kern="0" dirty="0">
                <a:latin typeface="Times New Roman "/>
              </a:rPr>
              <a:t> </a:t>
            </a:r>
            <a:r>
              <a:rPr lang="en-US" sz="2400" kern="0" dirty="0" err="1">
                <a:latin typeface="Times New Roman "/>
              </a:rPr>
              <a:t>và</a:t>
            </a:r>
            <a:r>
              <a:rPr lang="en-US" sz="2400" kern="0" dirty="0">
                <a:latin typeface="Times New Roman "/>
              </a:rPr>
              <a:t> </a:t>
            </a:r>
            <a:r>
              <a:rPr lang="en-US" sz="2400" kern="0" dirty="0" err="1">
                <a:latin typeface="Times New Roman "/>
              </a:rPr>
              <a:t>đĩa</a:t>
            </a:r>
            <a:r>
              <a:rPr lang="en-US" sz="2400" kern="0" dirty="0">
                <a:latin typeface="Times New Roman "/>
              </a:rPr>
              <a:t> </a:t>
            </a:r>
            <a:r>
              <a:rPr lang="en-US" sz="2400" kern="0" dirty="0" err="1">
                <a:latin typeface="Times New Roman "/>
              </a:rPr>
              <a:t>đều</a:t>
            </a:r>
            <a:r>
              <a:rPr lang="en-US" sz="2400" kern="0" dirty="0">
                <a:latin typeface="Times New Roman "/>
              </a:rPr>
              <a:t> </a:t>
            </a:r>
            <a:r>
              <a:rPr lang="en-US" sz="2400" kern="0" dirty="0" err="1">
                <a:latin typeface="Times New Roman "/>
              </a:rPr>
              <a:t>được</a:t>
            </a:r>
            <a:r>
              <a:rPr lang="en-US" sz="2400" kern="0" dirty="0">
                <a:latin typeface="Times New Roman "/>
              </a:rPr>
              <a:t> </a:t>
            </a:r>
            <a:r>
              <a:rPr lang="en-US" sz="2400" kern="0" dirty="0" err="1">
                <a:latin typeface="Times New Roman "/>
              </a:rPr>
              <a:t>mã</a:t>
            </a:r>
            <a:r>
              <a:rPr lang="en-US" sz="2400" kern="0" dirty="0">
                <a:latin typeface="Times New Roman "/>
              </a:rPr>
              <a:t> </a:t>
            </a:r>
            <a:r>
              <a:rPr lang="en-US" sz="2400" kern="0" dirty="0" err="1">
                <a:latin typeface="Times New Roman "/>
              </a:rPr>
              <a:t>vạch</a:t>
            </a:r>
            <a:r>
              <a:rPr lang="en-US" sz="2400" kern="0" dirty="0">
                <a:latin typeface="Times New Roman "/>
              </a:rPr>
              <a:t> (bar-coded) </a:t>
            </a:r>
            <a:r>
              <a:rPr lang="en-US" sz="2400" kern="0" dirty="0" err="1">
                <a:latin typeface="Times New Roman "/>
              </a:rPr>
              <a:t>và</a:t>
            </a:r>
            <a:r>
              <a:rPr lang="en-US" sz="2400" kern="0" dirty="0">
                <a:latin typeface="Times New Roman "/>
              </a:rPr>
              <a:t> </a:t>
            </a:r>
            <a:r>
              <a:rPr lang="en-US" sz="2400" kern="0" dirty="0" err="1">
                <a:latin typeface="Times New Roman "/>
              </a:rPr>
              <a:t>dùng</a:t>
            </a:r>
            <a:r>
              <a:rPr lang="en-US" sz="2400" kern="0" dirty="0">
                <a:latin typeface="Times New Roman "/>
              </a:rPr>
              <a:t> </a:t>
            </a:r>
            <a:r>
              <a:rPr lang="en-US" sz="2400" kern="0" dirty="0" err="1">
                <a:latin typeface="Times New Roman "/>
              </a:rPr>
              <a:t>một</a:t>
            </a:r>
            <a:r>
              <a:rPr lang="en-US" sz="2400" kern="0" dirty="0">
                <a:latin typeface="Times New Roman "/>
              </a:rPr>
              <a:t> </a:t>
            </a:r>
            <a:r>
              <a:rPr lang="en-US" sz="2400" kern="0" dirty="0" err="1">
                <a:latin typeface="Times New Roman "/>
              </a:rPr>
              <a:t>thiết</a:t>
            </a:r>
            <a:r>
              <a:rPr lang="en-US" sz="2400" kern="0" dirty="0">
                <a:latin typeface="Times New Roman "/>
              </a:rPr>
              <a:t> </a:t>
            </a:r>
            <a:r>
              <a:rPr lang="en-US" sz="2400" kern="0" dirty="0" err="1">
                <a:latin typeface="Times New Roman "/>
              </a:rPr>
              <a:t>bị</a:t>
            </a:r>
            <a:r>
              <a:rPr lang="en-US" sz="2400" kern="0" dirty="0">
                <a:latin typeface="Times New Roman "/>
              </a:rPr>
              <a:t> </a:t>
            </a:r>
            <a:r>
              <a:rPr lang="en-US" sz="2400" kern="0" dirty="0" err="1">
                <a:latin typeface="Times New Roman "/>
              </a:rPr>
              <a:t>quét</a:t>
            </a:r>
            <a:r>
              <a:rPr lang="en-US" sz="2400" kern="0" dirty="0">
                <a:latin typeface="Times New Roman "/>
              </a:rPr>
              <a:t> </a:t>
            </a:r>
            <a:r>
              <a:rPr lang="en-US" sz="2400" kern="0" dirty="0" err="1">
                <a:latin typeface="Times New Roman "/>
              </a:rPr>
              <a:t>tích</a:t>
            </a:r>
            <a:r>
              <a:rPr lang="en-US" sz="2400" kern="0" dirty="0">
                <a:latin typeface="Times New Roman "/>
              </a:rPr>
              <a:t> </a:t>
            </a:r>
            <a:r>
              <a:rPr lang="en-US" sz="2400" kern="0" dirty="0" err="1">
                <a:latin typeface="Times New Roman "/>
              </a:rPr>
              <a:t>hợp</a:t>
            </a:r>
            <a:r>
              <a:rPr lang="en-US" sz="2400" kern="0" dirty="0">
                <a:latin typeface="Times New Roman "/>
              </a:rPr>
              <a:t> </a:t>
            </a:r>
            <a:r>
              <a:rPr lang="en-US" sz="2400" kern="0" dirty="0" err="1">
                <a:latin typeface="Times New Roman "/>
              </a:rPr>
              <a:t>với</a:t>
            </a:r>
            <a:r>
              <a:rPr lang="en-US" sz="2400" kern="0" dirty="0">
                <a:latin typeface="Times New Roman "/>
              </a:rPr>
              <a:t> </a:t>
            </a:r>
            <a:r>
              <a:rPr lang="en-US" sz="2400" kern="0" dirty="0" err="1">
                <a:latin typeface="Times New Roman "/>
              </a:rPr>
              <a:t>hệ</a:t>
            </a:r>
            <a:r>
              <a:rPr lang="en-US" sz="2400" kern="0" dirty="0">
                <a:latin typeface="Times New Roman "/>
              </a:rPr>
              <a:t> </a:t>
            </a:r>
            <a:r>
              <a:rPr lang="en-US" sz="2400" kern="0" dirty="0" err="1">
                <a:latin typeface="Times New Roman "/>
              </a:rPr>
              <a:t>thống</a:t>
            </a:r>
            <a:r>
              <a:rPr lang="en-US" sz="2400" kern="0" dirty="0">
                <a:latin typeface="Times New Roman "/>
              </a:rPr>
              <a:t> </a:t>
            </a:r>
            <a:r>
              <a:rPr lang="en-US" sz="2400" kern="0" dirty="0" err="1">
                <a:latin typeface="Times New Roman "/>
              </a:rPr>
              <a:t>để</a:t>
            </a:r>
            <a:r>
              <a:rPr lang="en-US" sz="2400" kern="0" dirty="0">
                <a:latin typeface="Times New Roman "/>
              </a:rPr>
              <a:t> </a:t>
            </a:r>
            <a:r>
              <a:rPr lang="en-US" sz="2400" kern="0" dirty="0" err="1">
                <a:latin typeface="Times New Roman "/>
              </a:rPr>
              <a:t>đọc</a:t>
            </a:r>
            <a:r>
              <a:rPr lang="en-US" sz="2400" kern="0" dirty="0">
                <a:latin typeface="Times New Roman "/>
              </a:rPr>
              <a:t>.</a:t>
            </a:r>
          </a:p>
          <a:p>
            <a:pPr algn="just" eaLnBrk="1" hangingPunct="1">
              <a:defRPr/>
            </a:pPr>
            <a:r>
              <a:rPr lang="en-US" sz="2400" kern="0" dirty="0" err="1">
                <a:latin typeface="Times New Roman "/>
              </a:rPr>
              <a:t>Thẻ</a:t>
            </a:r>
            <a:r>
              <a:rPr lang="en-US" sz="2400" kern="0" dirty="0">
                <a:latin typeface="Times New Roman "/>
              </a:rPr>
              <a:t>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thành</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cũng</a:t>
            </a:r>
            <a:r>
              <a:rPr lang="en-US" sz="2400" kern="0" dirty="0">
                <a:latin typeface="Times New Roman "/>
              </a:rPr>
              <a:t> </a:t>
            </a:r>
            <a:r>
              <a:rPr lang="en-US" sz="2400" kern="0" dirty="0" err="1">
                <a:latin typeface="Times New Roman "/>
              </a:rPr>
              <a:t>được</a:t>
            </a:r>
            <a:r>
              <a:rPr lang="en-US" sz="2400" kern="0" dirty="0">
                <a:latin typeface="Times New Roman "/>
              </a:rPr>
              <a:t> </a:t>
            </a:r>
            <a:r>
              <a:rPr lang="en-US" sz="2400" kern="0" dirty="0" err="1">
                <a:latin typeface="Times New Roman "/>
              </a:rPr>
              <a:t>mã</a:t>
            </a:r>
            <a:r>
              <a:rPr lang="en-US" sz="2400" kern="0" dirty="0">
                <a:latin typeface="Times New Roman "/>
              </a:rPr>
              <a:t> </a:t>
            </a:r>
            <a:r>
              <a:rPr lang="en-US" sz="2400" kern="0" dirty="0" err="1">
                <a:latin typeface="Times New Roman "/>
              </a:rPr>
              <a:t>vạch</a:t>
            </a:r>
            <a:r>
              <a:rPr lang="en-US" sz="2400" kern="0" dirty="0">
                <a:latin typeface="Times New Roman "/>
              </a:rPr>
              <a:t>.</a:t>
            </a:r>
          </a:p>
          <a:p>
            <a:pPr algn="just" eaLnBrk="1" hangingPunct="1">
              <a:defRPr/>
            </a:pPr>
            <a:r>
              <a:rPr lang="en-US" sz="2400" kern="0" dirty="0" err="1">
                <a:latin typeface="Times New Roman "/>
              </a:rPr>
              <a:t>Các</a:t>
            </a:r>
            <a:r>
              <a:rPr lang="en-US" sz="2400" kern="0" dirty="0">
                <a:latin typeface="Times New Roman "/>
              </a:rPr>
              <a:t>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có</a:t>
            </a:r>
            <a:r>
              <a:rPr lang="en-US" sz="2400" kern="0" dirty="0">
                <a:latin typeface="Times New Roman "/>
              </a:rPr>
              <a:t> </a:t>
            </a:r>
            <a:r>
              <a:rPr lang="en-US" sz="2400" kern="0" dirty="0" err="1">
                <a:latin typeface="Times New Roman "/>
              </a:rPr>
              <a:t>thẻ</a:t>
            </a:r>
            <a:r>
              <a:rPr lang="en-US" sz="2400" kern="0" dirty="0">
                <a:latin typeface="Times New Roman "/>
              </a:rPr>
              <a:t> </a:t>
            </a:r>
            <a:r>
              <a:rPr lang="en-US" sz="2400" kern="0" dirty="0" err="1">
                <a:latin typeface="Times New Roman "/>
              </a:rPr>
              <a:t>thành</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có</a:t>
            </a:r>
            <a:r>
              <a:rPr lang="en-US" sz="2400" kern="0" dirty="0">
                <a:latin typeface="Times New Roman "/>
              </a:rPr>
              <a:t> </a:t>
            </a:r>
            <a:r>
              <a:rPr lang="en-US" sz="2400" kern="0" dirty="0" err="1">
                <a:latin typeface="Times New Roman "/>
              </a:rPr>
              <a:t>thể</a:t>
            </a:r>
            <a:r>
              <a:rPr lang="en-US" sz="2400" kern="0" dirty="0">
                <a:latin typeface="Times New Roman "/>
              </a:rPr>
              <a:t> </a:t>
            </a:r>
            <a:r>
              <a:rPr lang="en-US" sz="2400" kern="0" dirty="0" err="1">
                <a:latin typeface="Times New Roman "/>
              </a:rPr>
              <a:t>đặt</a:t>
            </a:r>
            <a:r>
              <a:rPr lang="en-US" sz="2400" kern="0" dirty="0">
                <a:latin typeface="Times New Roman "/>
              </a:rPr>
              <a:t> </a:t>
            </a:r>
            <a:r>
              <a:rPr lang="en-US" sz="2400" kern="0" dirty="0" err="1">
                <a:latin typeface="Times New Roman "/>
              </a:rPr>
              <a:t>thuê</a:t>
            </a:r>
            <a:r>
              <a:rPr lang="en-US" sz="2400" kern="0" dirty="0">
                <a:latin typeface="Times New Roman "/>
              </a:rPr>
              <a:t> </a:t>
            </a:r>
            <a:r>
              <a:rPr lang="en-US" sz="2400" kern="0" dirty="0" err="1">
                <a:latin typeface="Times New Roman "/>
              </a:rPr>
              <a:t>trước</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băng</a:t>
            </a:r>
            <a:r>
              <a:rPr lang="en-US" sz="2400" kern="0" dirty="0">
                <a:latin typeface="Times New Roman "/>
              </a:rPr>
              <a:t> video </a:t>
            </a:r>
            <a:r>
              <a:rPr lang="en-US" sz="2400" kern="0" dirty="0" err="1">
                <a:latin typeface="Times New Roman "/>
              </a:rPr>
              <a:t>nhận</a:t>
            </a:r>
            <a:r>
              <a:rPr lang="en-US" sz="2400" kern="0" dirty="0">
                <a:latin typeface="Times New Roman "/>
              </a:rPr>
              <a:t> ở </a:t>
            </a:r>
            <a:r>
              <a:rPr lang="en-US" sz="2400" kern="0" dirty="0" err="1">
                <a:latin typeface="Times New Roman "/>
              </a:rPr>
              <a:t>một</a:t>
            </a:r>
            <a:r>
              <a:rPr lang="en-US" sz="2400" kern="0" dirty="0">
                <a:latin typeface="Times New Roman "/>
              </a:rPr>
              <a:t> </a:t>
            </a:r>
            <a:r>
              <a:rPr lang="en-US" sz="2400" kern="0" dirty="0" err="1">
                <a:latin typeface="Times New Roman "/>
              </a:rPr>
              <a:t>ngày</a:t>
            </a:r>
            <a:r>
              <a:rPr lang="en-US" sz="2400" kern="0" dirty="0">
                <a:latin typeface="Times New Roman "/>
              </a:rPr>
              <a:t> </a:t>
            </a:r>
            <a:r>
              <a:rPr lang="en-US" sz="2400" kern="0" dirty="0" err="1">
                <a:latin typeface="Times New Roman "/>
              </a:rPr>
              <a:t>cụ</a:t>
            </a:r>
            <a:r>
              <a:rPr lang="en-US" sz="2400" kern="0" dirty="0">
                <a:latin typeface="Times New Roman "/>
              </a:rPr>
              <a:t> </a:t>
            </a:r>
            <a:r>
              <a:rPr lang="en-US" sz="2400" kern="0" dirty="0" err="1">
                <a:latin typeface="Times New Roman "/>
              </a:rPr>
              <a:t>thể</a:t>
            </a:r>
            <a:r>
              <a:rPr lang="en-US" sz="2400" kern="0" dirty="0">
                <a:latin typeface="Times New Roman "/>
              </a:rPr>
              <a:t> </a:t>
            </a:r>
            <a:r>
              <a:rPr lang="en-US" sz="2400" kern="0" dirty="0" err="1">
                <a:latin typeface="Times New Roman "/>
              </a:rPr>
              <a:t>nào</a:t>
            </a:r>
            <a:r>
              <a:rPr lang="en-US" sz="2400" kern="0" dirty="0">
                <a:latin typeface="Times New Roman "/>
              </a:rPr>
              <a:t> </a:t>
            </a:r>
            <a:r>
              <a:rPr lang="en-US" sz="2400" kern="0" dirty="0" err="1">
                <a:latin typeface="Times New Roman "/>
              </a:rPr>
              <a:t>đó</a:t>
            </a:r>
            <a:r>
              <a:rPr lang="en-US" sz="2400" kern="0" dirty="0">
                <a:latin typeface="Times New Roman "/>
              </a:rPr>
              <a:t>.</a:t>
            </a:r>
          </a:p>
          <a:p>
            <a:pPr algn="just" eaLnBrk="1" hangingPunct="1">
              <a:defRPr/>
            </a:pPr>
            <a:r>
              <a:rPr lang="en-US" sz="2400" kern="0" dirty="0" err="1">
                <a:latin typeface="Times New Roman "/>
              </a:rPr>
              <a:t>Nhân</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Trả</a:t>
            </a:r>
            <a:r>
              <a:rPr lang="en-US" sz="2400" kern="0" dirty="0">
                <a:latin typeface="Times New Roman "/>
              </a:rPr>
              <a:t> </a:t>
            </a:r>
            <a:r>
              <a:rPr lang="en-US" sz="2400" kern="0" dirty="0" err="1">
                <a:latin typeface="Times New Roman "/>
              </a:rPr>
              <a:t>lời</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câu</a:t>
            </a:r>
            <a:r>
              <a:rPr lang="en-US" sz="2400" kern="0" dirty="0">
                <a:latin typeface="Times New Roman "/>
              </a:rPr>
              <a:t> </a:t>
            </a:r>
            <a:r>
              <a:rPr lang="en-US" sz="2400" kern="0" dirty="0" err="1">
                <a:latin typeface="Times New Roman "/>
              </a:rPr>
              <a:t>hỏi</a:t>
            </a:r>
            <a:r>
              <a:rPr lang="en-US" sz="2400" kern="0" dirty="0">
                <a:latin typeface="Times New Roman "/>
              </a:rPr>
              <a:t> </a:t>
            </a:r>
            <a:r>
              <a:rPr lang="en-US" sz="2400" kern="0" dirty="0" err="1">
                <a:latin typeface="Times New Roman "/>
              </a:rPr>
              <a:t>của</a:t>
            </a:r>
            <a:r>
              <a:rPr lang="en-US" sz="2400" kern="0" dirty="0">
                <a:latin typeface="Times New Roman "/>
              </a:rPr>
              <a:t> </a:t>
            </a:r>
            <a:r>
              <a:rPr lang="en-US" sz="2400" kern="0" dirty="0" err="1">
                <a:latin typeface="Times New Roman "/>
              </a:rPr>
              <a:t>khách</a:t>
            </a:r>
            <a:r>
              <a:rPr lang="en-US" sz="2400" kern="0" dirty="0">
                <a:latin typeface="Times New Roman "/>
              </a:rPr>
              <a:t> </a:t>
            </a:r>
            <a:r>
              <a:rPr lang="en-US" sz="2400" kern="0" dirty="0" err="1">
                <a:latin typeface="Times New Roman "/>
              </a:rPr>
              <a:t>hàng</a:t>
            </a:r>
            <a:r>
              <a:rPr lang="en-US" sz="2400" kern="0" dirty="0">
                <a:latin typeface="Times New Roman "/>
              </a:rPr>
              <a:t>, bao </a:t>
            </a:r>
            <a:r>
              <a:rPr lang="en-US" sz="2400" kern="0" dirty="0" err="1">
                <a:latin typeface="Times New Roman "/>
              </a:rPr>
              <a:t>gồm</a:t>
            </a:r>
            <a:r>
              <a:rPr lang="en-US" sz="2400" kern="0" dirty="0">
                <a:latin typeface="Times New Roman "/>
              </a:rPr>
              <a:t> </a:t>
            </a:r>
            <a:r>
              <a:rPr lang="en-US" sz="2400" kern="0" dirty="0" err="1">
                <a:latin typeface="Times New Roman "/>
              </a:rPr>
              <a:t>cả</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câu</a:t>
            </a:r>
            <a:r>
              <a:rPr lang="en-US" sz="2400" kern="0" dirty="0">
                <a:latin typeface="Times New Roman "/>
              </a:rPr>
              <a:t> </a:t>
            </a:r>
            <a:r>
              <a:rPr lang="en-US" sz="2400" kern="0" dirty="0" err="1">
                <a:latin typeface="Times New Roman "/>
              </a:rPr>
              <a:t>hỏi</a:t>
            </a:r>
            <a:r>
              <a:rPr lang="en-US" sz="2400" kern="0" dirty="0">
                <a:latin typeface="Times New Roman "/>
              </a:rPr>
              <a:t> </a:t>
            </a:r>
            <a:r>
              <a:rPr lang="en-US" sz="2400" kern="0" dirty="0" err="1">
                <a:latin typeface="Times New Roman "/>
              </a:rPr>
              <a:t>về</a:t>
            </a:r>
            <a:r>
              <a:rPr lang="en-US" sz="2400" kern="0" dirty="0">
                <a:latin typeface="Times New Roman "/>
              </a:rPr>
              <a:t> </a:t>
            </a:r>
            <a:r>
              <a:rPr lang="en-US" sz="2400" kern="0" dirty="0" err="1">
                <a:latin typeface="Times New Roman "/>
              </a:rPr>
              <a:t>các</a:t>
            </a:r>
            <a:r>
              <a:rPr lang="en-US" sz="2400" kern="0" dirty="0">
                <a:latin typeface="Times New Roman "/>
              </a:rPr>
              <a:t> </a:t>
            </a:r>
            <a:r>
              <a:rPr lang="en-US" sz="2400" kern="0" dirty="0" err="1">
                <a:latin typeface="Times New Roman "/>
              </a:rPr>
              <a:t>phim</a:t>
            </a:r>
            <a:r>
              <a:rPr lang="en-US" sz="2400" kern="0" dirty="0">
                <a:latin typeface="Times New Roman "/>
              </a:rPr>
              <a:t> </a:t>
            </a:r>
            <a:r>
              <a:rPr lang="en-US" sz="2400" kern="0" dirty="0" err="1">
                <a:latin typeface="Times New Roman "/>
              </a:rPr>
              <a:t>mà</a:t>
            </a:r>
            <a:r>
              <a:rPr lang="en-US" sz="2400" kern="0" dirty="0">
                <a:latin typeface="Times New Roman "/>
              </a:rPr>
              <a:t> </a:t>
            </a:r>
            <a:r>
              <a:rPr lang="en-US" sz="2400" kern="0" dirty="0" err="1">
                <a:latin typeface="Times New Roman "/>
              </a:rPr>
              <a:t>cửa</a:t>
            </a:r>
            <a:r>
              <a:rPr lang="en-US" sz="2400" kern="0" dirty="0">
                <a:latin typeface="Times New Roman "/>
              </a:rPr>
              <a:t> </a:t>
            </a:r>
            <a:r>
              <a:rPr lang="en-US" sz="2400" kern="0" dirty="0" err="1">
                <a:latin typeface="Times New Roman "/>
              </a:rPr>
              <a:t>hàng</a:t>
            </a:r>
            <a:r>
              <a:rPr lang="en-US" sz="2400" kern="0" dirty="0">
                <a:latin typeface="Times New Roman "/>
              </a:rPr>
              <a:t> </a:t>
            </a:r>
            <a:r>
              <a:rPr lang="en-US" sz="2400" kern="0" dirty="0" err="1">
                <a:latin typeface="Times New Roman "/>
              </a:rPr>
              <a:t>không</a:t>
            </a:r>
            <a:r>
              <a:rPr lang="en-US" sz="2400" kern="0" dirty="0">
                <a:latin typeface="Times New Roman "/>
              </a:rPr>
              <a:t> </a:t>
            </a:r>
            <a:r>
              <a:rPr lang="en-US" sz="2400" kern="0" dirty="0" err="1">
                <a:latin typeface="Times New Roman "/>
              </a:rPr>
              <a:t>có</a:t>
            </a:r>
            <a:r>
              <a:rPr lang="en-US" sz="2400" kern="0" dirty="0">
                <a:latin typeface="Times New Roman "/>
              </a:rPr>
              <a:t> </a:t>
            </a:r>
          </a:p>
        </p:txBody>
      </p:sp>
      <p:sp>
        <p:nvSpPr>
          <p:cNvPr id="6" name="Rectangle 2">
            <a:extLst>
              <a:ext uri="{FF2B5EF4-FFF2-40B4-BE49-F238E27FC236}">
                <a16:creationId xmlns:a16="http://schemas.microsoft.com/office/drawing/2014/main" id="{1CEDFCDC-D9DD-48D3-82C9-52FC6B50BB39}"/>
              </a:ext>
            </a:extLst>
          </p:cNvPr>
          <p:cNvSpPr txBox="1">
            <a:spLocks noChangeArrowheads="1"/>
          </p:cNvSpPr>
          <p:nvPr/>
        </p:nvSpPr>
        <p:spPr bwMode="auto">
          <a:xfrm>
            <a:off x="4949825" y="64077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dirty="0">
                <a:solidFill>
                  <a:srgbClr val="C00000"/>
                </a:solidFill>
              </a:rPr>
              <a:t>S</a:t>
            </a:r>
            <a:r>
              <a:rPr lang="vi-VN" sz="2800" kern="0" dirty="0">
                <a:solidFill>
                  <a:srgbClr val="C00000"/>
                </a:solidFill>
              </a:rPr>
              <a:t>ơ</a:t>
            </a:r>
            <a:r>
              <a:rPr lang="en-US" sz="2800" kern="0" dirty="0">
                <a:solidFill>
                  <a:srgbClr val="C00000"/>
                </a:solidFill>
              </a:rPr>
              <a:t> </a:t>
            </a:r>
            <a:r>
              <a:rPr lang="en-US" sz="2800" kern="0" dirty="0" err="1">
                <a:solidFill>
                  <a:srgbClr val="C00000"/>
                </a:solidFill>
              </a:rPr>
              <a:t>đồ</a:t>
            </a:r>
            <a:r>
              <a:rPr lang="en-US" sz="2800" kern="0" dirty="0">
                <a:solidFill>
                  <a:srgbClr val="C00000"/>
                </a:solidFill>
              </a:rPr>
              <a:t> Use case</a:t>
            </a:r>
            <a:endParaRPr lang="en-AU" sz="2800" kern="0" dirty="0">
              <a:solidFill>
                <a:srgbClr val="C00000"/>
              </a:solidFill>
            </a:endParaRPr>
          </a:p>
        </p:txBody>
      </p:sp>
      <p:grpSp>
        <p:nvGrpSpPr>
          <p:cNvPr id="10" name="Group 3">
            <a:extLst>
              <a:ext uri="{FF2B5EF4-FFF2-40B4-BE49-F238E27FC236}">
                <a16:creationId xmlns:a16="http://schemas.microsoft.com/office/drawing/2014/main" id="{34AC6DD0-E93C-43AB-9462-745A293CC59C}"/>
              </a:ext>
            </a:extLst>
          </p:cNvPr>
          <p:cNvGrpSpPr>
            <a:grpSpLocks/>
          </p:cNvGrpSpPr>
          <p:nvPr/>
        </p:nvGrpSpPr>
        <p:grpSpPr bwMode="auto">
          <a:xfrm>
            <a:off x="4949825" y="1517071"/>
            <a:ext cx="7242175" cy="4827587"/>
            <a:chOff x="926" y="931"/>
            <a:chExt cx="4562" cy="3041"/>
          </a:xfrm>
        </p:grpSpPr>
        <p:sp>
          <p:nvSpPr>
            <p:cNvPr id="11" name="Oval 4">
              <a:extLst>
                <a:ext uri="{FF2B5EF4-FFF2-40B4-BE49-F238E27FC236}">
                  <a16:creationId xmlns:a16="http://schemas.microsoft.com/office/drawing/2014/main" id="{B4004BDF-4382-461D-BFD9-ED44F67A1D10}"/>
                </a:ext>
              </a:extLst>
            </p:cNvPr>
            <p:cNvSpPr>
              <a:spLocks noChangeArrowheads="1"/>
            </p:cNvSpPr>
            <p:nvPr/>
          </p:nvSpPr>
          <p:spPr bwMode="auto">
            <a:xfrm>
              <a:off x="2557" y="1036"/>
              <a:ext cx="718" cy="374"/>
            </a:xfrm>
            <a:prstGeom prst="ellipse">
              <a:avLst/>
            </a:prstGeom>
            <a:solidFill>
              <a:srgbClr val="FFFFFF"/>
            </a:solidFill>
            <a:ln w="4763">
              <a:solidFill>
                <a:srgbClr val="990033"/>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2" name="Rectangle 5">
              <a:extLst>
                <a:ext uri="{FF2B5EF4-FFF2-40B4-BE49-F238E27FC236}">
                  <a16:creationId xmlns:a16="http://schemas.microsoft.com/office/drawing/2014/main" id="{36EEA6F1-EF41-48C1-93F1-FE8F3AAEE5C7}"/>
                </a:ext>
              </a:extLst>
            </p:cNvPr>
            <p:cNvSpPr>
              <a:spLocks noChangeArrowheads="1"/>
            </p:cNvSpPr>
            <p:nvPr/>
          </p:nvSpPr>
          <p:spPr bwMode="auto">
            <a:xfrm>
              <a:off x="2586" y="1518"/>
              <a:ext cx="67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700">
                  <a:solidFill>
                    <a:srgbClr val="000000"/>
                  </a:solidFill>
                </a:rPr>
                <a:t>Rent Video</a:t>
              </a:r>
              <a:endParaRPr lang="en-US"/>
            </a:p>
          </p:txBody>
        </p:sp>
        <p:sp>
          <p:nvSpPr>
            <p:cNvPr id="13" name="Oval 6">
              <a:extLst>
                <a:ext uri="{FF2B5EF4-FFF2-40B4-BE49-F238E27FC236}">
                  <a16:creationId xmlns:a16="http://schemas.microsoft.com/office/drawing/2014/main" id="{D11FFB16-E2D2-4283-8FBC-851A05614C80}"/>
                </a:ext>
              </a:extLst>
            </p:cNvPr>
            <p:cNvSpPr>
              <a:spLocks noChangeArrowheads="1"/>
            </p:cNvSpPr>
            <p:nvPr/>
          </p:nvSpPr>
          <p:spPr bwMode="auto">
            <a:xfrm>
              <a:off x="1064" y="2367"/>
              <a:ext cx="718" cy="374"/>
            </a:xfrm>
            <a:prstGeom prst="ellipse">
              <a:avLst/>
            </a:prstGeom>
            <a:solidFill>
              <a:srgbClr val="FFFFFF"/>
            </a:solidFill>
            <a:ln w="4763">
              <a:solidFill>
                <a:srgbClr val="990033"/>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4" name="Rectangle 7">
              <a:extLst>
                <a:ext uri="{FF2B5EF4-FFF2-40B4-BE49-F238E27FC236}">
                  <a16:creationId xmlns:a16="http://schemas.microsoft.com/office/drawing/2014/main" id="{780A01D4-64C9-4EB7-A30F-59234E557903}"/>
                </a:ext>
              </a:extLst>
            </p:cNvPr>
            <p:cNvSpPr>
              <a:spLocks noChangeArrowheads="1"/>
            </p:cNvSpPr>
            <p:nvPr/>
          </p:nvSpPr>
          <p:spPr bwMode="auto">
            <a:xfrm>
              <a:off x="1036" y="2849"/>
              <a:ext cx="79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700">
                  <a:solidFill>
                    <a:srgbClr val="000000"/>
                  </a:solidFill>
                </a:rPr>
                <a:t>Return Video</a:t>
              </a:r>
              <a:endParaRPr lang="en-US"/>
            </a:p>
          </p:txBody>
        </p:sp>
        <p:sp>
          <p:nvSpPr>
            <p:cNvPr id="15" name="Oval 8">
              <a:extLst>
                <a:ext uri="{FF2B5EF4-FFF2-40B4-BE49-F238E27FC236}">
                  <a16:creationId xmlns:a16="http://schemas.microsoft.com/office/drawing/2014/main" id="{C15C8122-4581-4EE6-A5D3-39371643BC54}"/>
                </a:ext>
              </a:extLst>
            </p:cNvPr>
            <p:cNvSpPr>
              <a:spLocks noChangeArrowheads="1"/>
            </p:cNvSpPr>
            <p:nvPr/>
          </p:nvSpPr>
          <p:spPr bwMode="auto">
            <a:xfrm>
              <a:off x="4158" y="931"/>
              <a:ext cx="716" cy="371"/>
            </a:xfrm>
            <a:prstGeom prst="ellipse">
              <a:avLst/>
            </a:prstGeom>
            <a:solidFill>
              <a:srgbClr val="FFFFFF"/>
            </a:solidFill>
            <a:ln w="6350">
              <a:solidFill>
                <a:srgbClr val="990033"/>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6" name="Rectangle 9">
              <a:extLst>
                <a:ext uri="{FF2B5EF4-FFF2-40B4-BE49-F238E27FC236}">
                  <a16:creationId xmlns:a16="http://schemas.microsoft.com/office/drawing/2014/main" id="{880E75E4-3A05-43C8-ABD3-F1B301D4855E}"/>
                </a:ext>
              </a:extLst>
            </p:cNvPr>
            <p:cNvSpPr>
              <a:spLocks noChangeArrowheads="1"/>
            </p:cNvSpPr>
            <p:nvPr/>
          </p:nvSpPr>
          <p:spPr bwMode="auto">
            <a:xfrm>
              <a:off x="4089" y="1411"/>
              <a:ext cx="89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700">
                  <a:solidFill>
                    <a:srgbClr val="000000"/>
                  </a:solidFill>
                </a:rPr>
                <a:t>Reserve Video</a:t>
              </a:r>
              <a:endParaRPr lang="en-US"/>
            </a:p>
          </p:txBody>
        </p:sp>
        <p:grpSp>
          <p:nvGrpSpPr>
            <p:cNvPr id="17" name="Group 10">
              <a:extLst>
                <a:ext uri="{FF2B5EF4-FFF2-40B4-BE49-F238E27FC236}">
                  <a16:creationId xmlns:a16="http://schemas.microsoft.com/office/drawing/2014/main" id="{CF92F654-87EB-4AD2-94E9-AE1112208DBC}"/>
                </a:ext>
              </a:extLst>
            </p:cNvPr>
            <p:cNvGrpSpPr>
              <a:grpSpLocks/>
            </p:cNvGrpSpPr>
            <p:nvPr/>
          </p:nvGrpSpPr>
          <p:grpSpPr bwMode="auto">
            <a:xfrm>
              <a:off x="1233" y="963"/>
              <a:ext cx="386" cy="525"/>
              <a:chOff x="1233" y="963"/>
              <a:chExt cx="386" cy="525"/>
            </a:xfrm>
          </p:grpSpPr>
          <p:sp>
            <p:nvSpPr>
              <p:cNvPr id="59" name="Oval 11">
                <a:extLst>
                  <a:ext uri="{FF2B5EF4-FFF2-40B4-BE49-F238E27FC236}">
                    <a16:creationId xmlns:a16="http://schemas.microsoft.com/office/drawing/2014/main" id="{23A33546-83E8-4E6B-B4B4-F2BD3B20D8F2}"/>
                  </a:ext>
                </a:extLst>
              </p:cNvPr>
              <p:cNvSpPr>
                <a:spLocks noChangeArrowheads="1"/>
              </p:cNvSpPr>
              <p:nvPr/>
            </p:nvSpPr>
            <p:spPr bwMode="auto">
              <a:xfrm>
                <a:off x="1338" y="963"/>
                <a:ext cx="177" cy="177"/>
              </a:xfrm>
              <a:prstGeom prst="ellipse">
                <a:avLst/>
              </a:prstGeom>
              <a:noFill/>
              <a:ln w="4763">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60" name="Line 12">
                <a:extLst>
                  <a:ext uri="{FF2B5EF4-FFF2-40B4-BE49-F238E27FC236}">
                    <a16:creationId xmlns:a16="http://schemas.microsoft.com/office/drawing/2014/main" id="{8F413685-9F53-4065-80DB-ACAEFDE9BE4F}"/>
                  </a:ext>
                </a:extLst>
              </p:cNvPr>
              <p:cNvSpPr>
                <a:spLocks noChangeShapeType="1"/>
              </p:cNvSpPr>
              <p:nvPr/>
            </p:nvSpPr>
            <p:spPr bwMode="auto">
              <a:xfrm>
                <a:off x="1426" y="1137"/>
                <a:ext cx="1" cy="161"/>
              </a:xfrm>
              <a:prstGeom prst="line">
                <a:avLst/>
              </a:prstGeom>
              <a:noFill/>
              <a:ln w="4763">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3">
                <a:extLst>
                  <a:ext uri="{FF2B5EF4-FFF2-40B4-BE49-F238E27FC236}">
                    <a16:creationId xmlns:a16="http://schemas.microsoft.com/office/drawing/2014/main" id="{CD3570B3-4BA0-484D-9DC3-B69F5BAF7ECC}"/>
                  </a:ext>
                </a:extLst>
              </p:cNvPr>
              <p:cNvSpPr>
                <a:spLocks noChangeShapeType="1"/>
              </p:cNvSpPr>
              <p:nvPr/>
            </p:nvSpPr>
            <p:spPr bwMode="auto">
              <a:xfrm>
                <a:off x="1286" y="1183"/>
                <a:ext cx="280" cy="1"/>
              </a:xfrm>
              <a:prstGeom prst="line">
                <a:avLst/>
              </a:prstGeom>
              <a:noFill/>
              <a:ln w="4763">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4">
                <a:extLst>
                  <a:ext uri="{FF2B5EF4-FFF2-40B4-BE49-F238E27FC236}">
                    <a16:creationId xmlns:a16="http://schemas.microsoft.com/office/drawing/2014/main" id="{FDB5760E-D4C6-4939-8368-ACE9E8CA9FB6}"/>
                  </a:ext>
                </a:extLst>
              </p:cNvPr>
              <p:cNvSpPr>
                <a:spLocks/>
              </p:cNvSpPr>
              <p:nvPr/>
            </p:nvSpPr>
            <p:spPr bwMode="auto">
              <a:xfrm>
                <a:off x="1233" y="1298"/>
                <a:ext cx="386" cy="190"/>
              </a:xfrm>
              <a:custGeom>
                <a:avLst/>
                <a:gdLst>
                  <a:gd name="T0" fmla="*/ 0 w 108"/>
                  <a:gd name="T1" fmla="*/ 29144 h 54"/>
                  <a:gd name="T2" fmla="*/ 31502 w 108"/>
                  <a:gd name="T3" fmla="*/ 0 h 54"/>
                  <a:gd name="T4" fmla="*/ 63000 w 108"/>
                  <a:gd name="T5" fmla="*/ 29144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4763">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 name="Rectangle 15">
              <a:extLst>
                <a:ext uri="{FF2B5EF4-FFF2-40B4-BE49-F238E27FC236}">
                  <a16:creationId xmlns:a16="http://schemas.microsoft.com/office/drawing/2014/main" id="{A9771371-9B9B-461F-BF20-07FDA8CF9354}"/>
                </a:ext>
              </a:extLst>
            </p:cNvPr>
            <p:cNvSpPr>
              <a:spLocks noChangeArrowheads="1"/>
            </p:cNvSpPr>
            <p:nvPr/>
          </p:nvSpPr>
          <p:spPr bwMode="auto">
            <a:xfrm>
              <a:off x="926" y="1591"/>
              <a:ext cx="102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700">
                  <a:solidFill>
                    <a:srgbClr val="000000"/>
                  </a:solidFill>
                </a:rPr>
                <a:t>Scanning Device</a:t>
              </a:r>
              <a:endParaRPr lang="en-US"/>
            </a:p>
          </p:txBody>
        </p:sp>
        <p:sp>
          <p:nvSpPr>
            <p:cNvPr id="19" name="Line 16">
              <a:extLst>
                <a:ext uri="{FF2B5EF4-FFF2-40B4-BE49-F238E27FC236}">
                  <a16:creationId xmlns:a16="http://schemas.microsoft.com/office/drawing/2014/main" id="{08A9DC30-1F53-4EE3-9EFD-596FA7C19098}"/>
                </a:ext>
              </a:extLst>
            </p:cNvPr>
            <p:cNvSpPr>
              <a:spLocks noChangeShapeType="1"/>
            </p:cNvSpPr>
            <p:nvPr/>
          </p:nvSpPr>
          <p:spPr bwMode="auto">
            <a:xfrm>
              <a:off x="2083" y="1225"/>
              <a:ext cx="470" cy="1"/>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7">
              <a:extLst>
                <a:ext uri="{FF2B5EF4-FFF2-40B4-BE49-F238E27FC236}">
                  <a16:creationId xmlns:a16="http://schemas.microsoft.com/office/drawing/2014/main" id="{1A3B3F01-1F7C-49A7-9F9F-C3D458AF634E}"/>
                </a:ext>
              </a:extLst>
            </p:cNvPr>
            <p:cNvSpPr>
              <a:spLocks noChangeShapeType="1"/>
            </p:cNvSpPr>
            <p:nvPr/>
          </p:nvSpPr>
          <p:spPr bwMode="auto">
            <a:xfrm flipH="1">
              <a:off x="2433" y="1225"/>
              <a:ext cx="120" cy="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8">
              <a:extLst>
                <a:ext uri="{FF2B5EF4-FFF2-40B4-BE49-F238E27FC236}">
                  <a16:creationId xmlns:a16="http://schemas.microsoft.com/office/drawing/2014/main" id="{8588E0E4-7EDA-44A3-BDA7-4B3978E28ADA}"/>
                </a:ext>
              </a:extLst>
            </p:cNvPr>
            <p:cNvSpPr>
              <a:spLocks noChangeShapeType="1"/>
            </p:cNvSpPr>
            <p:nvPr/>
          </p:nvSpPr>
          <p:spPr bwMode="auto">
            <a:xfrm flipH="1" flipV="1">
              <a:off x="2433" y="1175"/>
              <a:ext cx="120" cy="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9">
              <a:extLst>
                <a:ext uri="{FF2B5EF4-FFF2-40B4-BE49-F238E27FC236}">
                  <a16:creationId xmlns:a16="http://schemas.microsoft.com/office/drawing/2014/main" id="{276C0FD9-F1B1-45E2-A116-3A36B593A338}"/>
                </a:ext>
              </a:extLst>
            </p:cNvPr>
            <p:cNvSpPr>
              <a:spLocks noChangeShapeType="1"/>
            </p:cNvSpPr>
            <p:nvPr/>
          </p:nvSpPr>
          <p:spPr bwMode="auto">
            <a:xfrm flipH="1">
              <a:off x="1616" y="1225"/>
              <a:ext cx="467" cy="1"/>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20">
              <a:extLst>
                <a:ext uri="{FF2B5EF4-FFF2-40B4-BE49-F238E27FC236}">
                  <a16:creationId xmlns:a16="http://schemas.microsoft.com/office/drawing/2014/main" id="{79860054-C0C0-4A98-9CA9-2F2C25BEEE2D}"/>
                </a:ext>
              </a:extLst>
            </p:cNvPr>
            <p:cNvSpPr>
              <a:spLocks noChangeShapeType="1"/>
            </p:cNvSpPr>
            <p:nvPr/>
          </p:nvSpPr>
          <p:spPr bwMode="auto">
            <a:xfrm>
              <a:off x="1426" y="2100"/>
              <a:ext cx="1" cy="263"/>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21">
              <a:extLst>
                <a:ext uri="{FF2B5EF4-FFF2-40B4-BE49-F238E27FC236}">
                  <a16:creationId xmlns:a16="http://schemas.microsoft.com/office/drawing/2014/main" id="{5F09A4D7-5C49-4DBC-9AD1-B86194177F2D}"/>
                </a:ext>
              </a:extLst>
            </p:cNvPr>
            <p:cNvSpPr>
              <a:spLocks noChangeShapeType="1"/>
            </p:cNvSpPr>
            <p:nvPr/>
          </p:nvSpPr>
          <p:spPr bwMode="auto">
            <a:xfrm flipV="1">
              <a:off x="1426" y="2243"/>
              <a:ext cx="50" cy="12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22">
              <a:extLst>
                <a:ext uri="{FF2B5EF4-FFF2-40B4-BE49-F238E27FC236}">
                  <a16:creationId xmlns:a16="http://schemas.microsoft.com/office/drawing/2014/main" id="{A653F3C1-4862-45D2-94B9-04C419401003}"/>
                </a:ext>
              </a:extLst>
            </p:cNvPr>
            <p:cNvSpPr>
              <a:spLocks noChangeShapeType="1"/>
            </p:cNvSpPr>
            <p:nvPr/>
          </p:nvSpPr>
          <p:spPr bwMode="auto">
            <a:xfrm flipH="1" flipV="1">
              <a:off x="1376" y="2243"/>
              <a:ext cx="50" cy="12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3">
              <a:extLst>
                <a:ext uri="{FF2B5EF4-FFF2-40B4-BE49-F238E27FC236}">
                  <a16:creationId xmlns:a16="http://schemas.microsoft.com/office/drawing/2014/main" id="{E9FD9F0B-2D88-4327-A836-689BBE6772D4}"/>
                </a:ext>
              </a:extLst>
            </p:cNvPr>
            <p:cNvSpPr>
              <a:spLocks noChangeShapeType="1"/>
            </p:cNvSpPr>
            <p:nvPr/>
          </p:nvSpPr>
          <p:spPr bwMode="auto">
            <a:xfrm flipV="1">
              <a:off x="1426" y="1837"/>
              <a:ext cx="1" cy="263"/>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Oval 24">
              <a:extLst>
                <a:ext uri="{FF2B5EF4-FFF2-40B4-BE49-F238E27FC236}">
                  <a16:creationId xmlns:a16="http://schemas.microsoft.com/office/drawing/2014/main" id="{80F7CAFD-1AD8-4131-B9B0-F0D8413F9ACB}"/>
                </a:ext>
              </a:extLst>
            </p:cNvPr>
            <p:cNvSpPr>
              <a:spLocks noChangeArrowheads="1"/>
            </p:cNvSpPr>
            <p:nvPr/>
          </p:nvSpPr>
          <p:spPr bwMode="auto">
            <a:xfrm>
              <a:off x="2397" y="3326"/>
              <a:ext cx="718" cy="373"/>
            </a:xfrm>
            <a:prstGeom prst="ellipse">
              <a:avLst/>
            </a:prstGeom>
            <a:solidFill>
              <a:srgbClr val="FFFFFF"/>
            </a:solidFill>
            <a:ln w="4763">
              <a:solidFill>
                <a:srgbClr val="990033"/>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8" name="Rectangle 25">
              <a:extLst>
                <a:ext uri="{FF2B5EF4-FFF2-40B4-BE49-F238E27FC236}">
                  <a16:creationId xmlns:a16="http://schemas.microsoft.com/office/drawing/2014/main" id="{91427083-C764-4856-A869-AC85AE71042B}"/>
                </a:ext>
              </a:extLst>
            </p:cNvPr>
            <p:cNvSpPr>
              <a:spLocks noChangeArrowheads="1"/>
            </p:cNvSpPr>
            <p:nvPr/>
          </p:nvSpPr>
          <p:spPr bwMode="auto">
            <a:xfrm>
              <a:off x="2193" y="3807"/>
              <a:ext cx="115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700" dirty="0">
                  <a:solidFill>
                    <a:schemeClr val="bg1"/>
                  </a:solidFill>
                </a:rPr>
                <a:t>Maintain Customer</a:t>
              </a:r>
              <a:endParaRPr lang="en-US" dirty="0">
                <a:solidFill>
                  <a:schemeClr val="bg1"/>
                </a:solidFill>
              </a:endParaRPr>
            </a:p>
          </p:txBody>
        </p:sp>
        <p:sp>
          <p:nvSpPr>
            <p:cNvPr id="29" name="Oval 26">
              <a:extLst>
                <a:ext uri="{FF2B5EF4-FFF2-40B4-BE49-F238E27FC236}">
                  <a16:creationId xmlns:a16="http://schemas.microsoft.com/office/drawing/2014/main" id="{B4C37637-7994-4923-9541-B71D2D7F0671}"/>
                </a:ext>
              </a:extLst>
            </p:cNvPr>
            <p:cNvSpPr>
              <a:spLocks noChangeArrowheads="1"/>
            </p:cNvSpPr>
            <p:nvPr/>
          </p:nvSpPr>
          <p:spPr bwMode="auto">
            <a:xfrm>
              <a:off x="3731" y="3327"/>
              <a:ext cx="716" cy="371"/>
            </a:xfrm>
            <a:prstGeom prst="ellipse">
              <a:avLst/>
            </a:prstGeom>
            <a:solidFill>
              <a:srgbClr val="FFFFFF"/>
            </a:solidFill>
            <a:ln w="6350">
              <a:solidFill>
                <a:srgbClr val="990033"/>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30" name="Rectangle 27">
              <a:extLst>
                <a:ext uri="{FF2B5EF4-FFF2-40B4-BE49-F238E27FC236}">
                  <a16:creationId xmlns:a16="http://schemas.microsoft.com/office/drawing/2014/main" id="{A6C9DD40-BD2B-4CDC-993F-47FD9E23F65B}"/>
                </a:ext>
              </a:extLst>
            </p:cNvPr>
            <p:cNvSpPr>
              <a:spLocks noChangeArrowheads="1"/>
            </p:cNvSpPr>
            <p:nvPr/>
          </p:nvSpPr>
          <p:spPr bwMode="auto">
            <a:xfrm>
              <a:off x="3619" y="3807"/>
              <a:ext cx="96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700">
                  <a:solidFill>
                    <a:schemeClr val="bg1"/>
                  </a:solidFill>
                </a:rPr>
                <a:t>Answer Enquiry</a:t>
              </a:r>
              <a:endParaRPr lang="en-US">
                <a:solidFill>
                  <a:schemeClr val="bg1"/>
                </a:solidFill>
              </a:endParaRPr>
            </a:p>
          </p:txBody>
        </p:sp>
        <p:grpSp>
          <p:nvGrpSpPr>
            <p:cNvPr id="31" name="Group 28">
              <a:extLst>
                <a:ext uri="{FF2B5EF4-FFF2-40B4-BE49-F238E27FC236}">
                  <a16:creationId xmlns:a16="http://schemas.microsoft.com/office/drawing/2014/main" id="{5E148005-364B-4F06-99C7-54FA43CE478C}"/>
                </a:ext>
              </a:extLst>
            </p:cNvPr>
            <p:cNvGrpSpPr>
              <a:grpSpLocks/>
            </p:cNvGrpSpPr>
            <p:nvPr/>
          </p:nvGrpSpPr>
          <p:grpSpPr bwMode="auto">
            <a:xfrm>
              <a:off x="3259" y="1976"/>
              <a:ext cx="387" cy="523"/>
              <a:chOff x="3259" y="1976"/>
              <a:chExt cx="387" cy="523"/>
            </a:xfrm>
          </p:grpSpPr>
          <p:sp>
            <p:nvSpPr>
              <p:cNvPr id="55" name="Oval 29">
                <a:extLst>
                  <a:ext uri="{FF2B5EF4-FFF2-40B4-BE49-F238E27FC236}">
                    <a16:creationId xmlns:a16="http://schemas.microsoft.com/office/drawing/2014/main" id="{C71F81A4-8EC5-4762-BDF7-BBBAFF7C872F}"/>
                  </a:ext>
                </a:extLst>
              </p:cNvPr>
              <p:cNvSpPr>
                <a:spLocks noChangeArrowheads="1"/>
              </p:cNvSpPr>
              <p:nvPr/>
            </p:nvSpPr>
            <p:spPr bwMode="auto">
              <a:xfrm>
                <a:off x="3365" y="1976"/>
                <a:ext cx="175" cy="174"/>
              </a:xfrm>
              <a:prstGeom prst="ellipse">
                <a:avLst/>
              </a:prstGeom>
              <a:noFill/>
              <a:ln w="635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56" name="Line 30">
                <a:extLst>
                  <a:ext uri="{FF2B5EF4-FFF2-40B4-BE49-F238E27FC236}">
                    <a16:creationId xmlns:a16="http://schemas.microsoft.com/office/drawing/2014/main" id="{5B83E9A5-583B-4FD4-928E-A2DC2B0BBF40}"/>
                  </a:ext>
                </a:extLst>
              </p:cNvPr>
              <p:cNvSpPr>
                <a:spLocks noChangeShapeType="1"/>
              </p:cNvSpPr>
              <p:nvPr/>
            </p:nvSpPr>
            <p:spPr bwMode="auto">
              <a:xfrm>
                <a:off x="3453" y="2149"/>
                <a:ext cx="1" cy="161"/>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31">
                <a:extLst>
                  <a:ext uri="{FF2B5EF4-FFF2-40B4-BE49-F238E27FC236}">
                    <a16:creationId xmlns:a16="http://schemas.microsoft.com/office/drawing/2014/main" id="{5524D4CD-00FF-452D-B338-AFFF4F59F0E1}"/>
                  </a:ext>
                </a:extLst>
              </p:cNvPr>
              <p:cNvSpPr>
                <a:spLocks noChangeShapeType="1"/>
              </p:cNvSpPr>
              <p:nvPr/>
            </p:nvSpPr>
            <p:spPr bwMode="auto">
              <a:xfrm>
                <a:off x="3313" y="2194"/>
                <a:ext cx="279" cy="1"/>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32">
                <a:extLst>
                  <a:ext uri="{FF2B5EF4-FFF2-40B4-BE49-F238E27FC236}">
                    <a16:creationId xmlns:a16="http://schemas.microsoft.com/office/drawing/2014/main" id="{A7F2AFF4-647D-45F2-BE0C-BD5F87C84A54}"/>
                  </a:ext>
                </a:extLst>
              </p:cNvPr>
              <p:cNvSpPr>
                <a:spLocks/>
              </p:cNvSpPr>
              <p:nvPr/>
            </p:nvSpPr>
            <p:spPr bwMode="auto">
              <a:xfrm>
                <a:off x="3259" y="2310"/>
                <a:ext cx="387" cy="189"/>
              </a:xfrm>
              <a:custGeom>
                <a:avLst/>
                <a:gdLst>
                  <a:gd name="T0" fmla="*/ 0 w 108"/>
                  <a:gd name="T1" fmla="*/ 28385 h 54"/>
                  <a:gd name="T2" fmla="*/ 31974 w 108"/>
                  <a:gd name="T3" fmla="*/ 0 h 54"/>
                  <a:gd name="T4" fmla="*/ 63816 w 108"/>
                  <a:gd name="T5" fmla="*/ 28385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635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2" name="Rectangle 33">
              <a:extLst>
                <a:ext uri="{FF2B5EF4-FFF2-40B4-BE49-F238E27FC236}">
                  <a16:creationId xmlns:a16="http://schemas.microsoft.com/office/drawing/2014/main" id="{6AA4E70F-5281-40D3-8E3A-FDEFF0204785}"/>
                </a:ext>
              </a:extLst>
            </p:cNvPr>
            <p:cNvSpPr>
              <a:spLocks noChangeArrowheads="1"/>
            </p:cNvSpPr>
            <p:nvPr/>
          </p:nvSpPr>
          <p:spPr bwMode="auto">
            <a:xfrm>
              <a:off x="3153" y="2602"/>
              <a:ext cx="6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700">
                  <a:solidFill>
                    <a:srgbClr val="000000"/>
                  </a:solidFill>
                </a:rPr>
                <a:t>Employee</a:t>
              </a:r>
              <a:endParaRPr lang="en-US"/>
            </a:p>
          </p:txBody>
        </p:sp>
        <p:sp>
          <p:nvSpPr>
            <p:cNvPr id="33" name="Line 34">
              <a:extLst>
                <a:ext uri="{FF2B5EF4-FFF2-40B4-BE49-F238E27FC236}">
                  <a16:creationId xmlns:a16="http://schemas.microsoft.com/office/drawing/2014/main" id="{15953EE6-25C9-456B-AFED-7F8A4569ECEF}"/>
                </a:ext>
              </a:extLst>
            </p:cNvPr>
            <p:cNvSpPr>
              <a:spLocks noChangeShapeType="1"/>
            </p:cNvSpPr>
            <p:nvPr/>
          </p:nvSpPr>
          <p:spPr bwMode="auto">
            <a:xfrm flipV="1">
              <a:off x="3856" y="1591"/>
              <a:ext cx="213" cy="213"/>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35">
              <a:extLst>
                <a:ext uri="{FF2B5EF4-FFF2-40B4-BE49-F238E27FC236}">
                  <a16:creationId xmlns:a16="http://schemas.microsoft.com/office/drawing/2014/main" id="{06313283-6058-42CE-8919-22C67A91CFD3}"/>
                </a:ext>
              </a:extLst>
            </p:cNvPr>
            <p:cNvSpPr>
              <a:spLocks noChangeShapeType="1"/>
            </p:cNvSpPr>
            <p:nvPr/>
          </p:nvSpPr>
          <p:spPr bwMode="auto">
            <a:xfrm flipH="1">
              <a:off x="4023" y="1591"/>
              <a:ext cx="46" cy="12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36">
              <a:extLst>
                <a:ext uri="{FF2B5EF4-FFF2-40B4-BE49-F238E27FC236}">
                  <a16:creationId xmlns:a16="http://schemas.microsoft.com/office/drawing/2014/main" id="{6D6F39FF-D0EB-4F4F-9CA4-518983DBC0A6}"/>
                </a:ext>
              </a:extLst>
            </p:cNvPr>
            <p:cNvSpPr>
              <a:spLocks noChangeShapeType="1"/>
            </p:cNvSpPr>
            <p:nvPr/>
          </p:nvSpPr>
          <p:spPr bwMode="auto">
            <a:xfrm flipH="1">
              <a:off x="3949" y="1591"/>
              <a:ext cx="120" cy="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37">
              <a:extLst>
                <a:ext uri="{FF2B5EF4-FFF2-40B4-BE49-F238E27FC236}">
                  <a16:creationId xmlns:a16="http://schemas.microsoft.com/office/drawing/2014/main" id="{122FEE69-0969-4389-B6BF-DAE938AF4120}"/>
                </a:ext>
              </a:extLst>
            </p:cNvPr>
            <p:cNvSpPr>
              <a:spLocks noChangeShapeType="1"/>
            </p:cNvSpPr>
            <p:nvPr/>
          </p:nvSpPr>
          <p:spPr bwMode="auto">
            <a:xfrm flipH="1">
              <a:off x="3643" y="1804"/>
              <a:ext cx="213" cy="213"/>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38">
              <a:extLst>
                <a:ext uri="{FF2B5EF4-FFF2-40B4-BE49-F238E27FC236}">
                  <a16:creationId xmlns:a16="http://schemas.microsoft.com/office/drawing/2014/main" id="{7FACD2EA-1143-4B1E-AB79-D5DD1D9D4E8A}"/>
                </a:ext>
              </a:extLst>
            </p:cNvPr>
            <p:cNvSpPr>
              <a:spLocks noChangeShapeType="1"/>
            </p:cNvSpPr>
            <p:nvPr/>
          </p:nvSpPr>
          <p:spPr bwMode="auto">
            <a:xfrm flipH="1">
              <a:off x="2849" y="3085"/>
              <a:ext cx="137" cy="236"/>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39">
              <a:extLst>
                <a:ext uri="{FF2B5EF4-FFF2-40B4-BE49-F238E27FC236}">
                  <a16:creationId xmlns:a16="http://schemas.microsoft.com/office/drawing/2014/main" id="{A43C1AB7-585A-4D58-BEE6-71B5A649E04A}"/>
                </a:ext>
              </a:extLst>
            </p:cNvPr>
            <p:cNvSpPr>
              <a:spLocks noChangeShapeType="1"/>
            </p:cNvSpPr>
            <p:nvPr/>
          </p:nvSpPr>
          <p:spPr bwMode="auto">
            <a:xfrm flipV="1">
              <a:off x="2849" y="3245"/>
              <a:ext cx="104" cy="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0">
              <a:extLst>
                <a:ext uri="{FF2B5EF4-FFF2-40B4-BE49-F238E27FC236}">
                  <a16:creationId xmlns:a16="http://schemas.microsoft.com/office/drawing/2014/main" id="{2B58AD71-CC4D-4597-A740-113745C2114D}"/>
                </a:ext>
              </a:extLst>
            </p:cNvPr>
            <p:cNvSpPr>
              <a:spLocks noChangeShapeType="1"/>
            </p:cNvSpPr>
            <p:nvPr/>
          </p:nvSpPr>
          <p:spPr bwMode="auto">
            <a:xfrm flipV="1">
              <a:off x="2849" y="3191"/>
              <a:ext cx="17" cy="13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1">
              <a:extLst>
                <a:ext uri="{FF2B5EF4-FFF2-40B4-BE49-F238E27FC236}">
                  <a16:creationId xmlns:a16="http://schemas.microsoft.com/office/drawing/2014/main" id="{DC233AA7-2CFE-4F95-9D3E-8344E1374B16}"/>
                </a:ext>
              </a:extLst>
            </p:cNvPr>
            <p:cNvSpPr>
              <a:spLocks noChangeShapeType="1"/>
            </p:cNvSpPr>
            <p:nvPr/>
          </p:nvSpPr>
          <p:spPr bwMode="auto">
            <a:xfrm flipV="1">
              <a:off x="2986" y="2849"/>
              <a:ext cx="137" cy="236"/>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2">
              <a:extLst>
                <a:ext uri="{FF2B5EF4-FFF2-40B4-BE49-F238E27FC236}">
                  <a16:creationId xmlns:a16="http://schemas.microsoft.com/office/drawing/2014/main" id="{BB2B587B-6355-4EA6-891B-6DFE59CE3F7E}"/>
                </a:ext>
              </a:extLst>
            </p:cNvPr>
            <p:cNvSpPr>
              <a:spLocks noChangeShapeType="1"/>
            </p:cNvSpPr>
            <p:nvPr/>
          </p:nvSpPr>
          <p:spPr bwMode="auto">
            <a:xfrm>
              <a:off x="3873" y="3085"/>
              <a:ext cx="116" cy="236"/>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3">
              <a:extLst>
                <a:ext uri="{FF2B5EF4-FFF2-40B4-BE49-F238E27FC236}">
                  <a16:creationId xmlns:a16="http://schemas.microsoft.com/office/drawing/2014/main" id="{871ABC11-02C9-421C-939C-A575141086F8}"/>
                </a:ext>
              </a:extLst>
            </p:cNvPr>
            <p:cNvSpPr>
              <a:spLocks noChangeShapeType="1"/>
            </p:cNvSpPr>
            <p:nvPr/>
          </p:nvSpPr>
          <p:spPr bwMode="auto">
            <a:xfrm flipH="1" flipV="1">
              <a:off x="3979" y="3191"/>
              <a:ext cx="10" cy="13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4">
              <a:extLst>
                <a:ext uri="{FF2B5EF4-FFF2-40B4-BE49-F238E27FC236}">
                  <a16:creationId xmlns:a16="http://schemas.microsoft.com/office/drawing/2014/main" id="{6EF4F0ED-3DF8-487C-AA1E-06FC8DF9D8DD}"/>
                </a:ext>
              </a:extLst>
            </p:cNvPr>
            <p:cNvSpPr>
              <a:spLocks noChangeShapeType="1"/>
            </p:cNvSpPr>
            <p:nvPr/>
          </p:nvSpPr>
          <p:spPr bwMode="auto">
            <a:xfrm flipH="1" flipV="1">
              <a:off x="3893" y="3238"/>
              <a:ext cx="96"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45">
              <a:extLst>
                <a:ext uri="{FF2B5EF4-FFF2-40B4-BE49-F238E27FC236}">
                  <a16:creationId xmlns:a16="http://schemas.microsoft.com/office/drawing/2014/main" id="{A6D9E686-CFFB-419B-B77E-37FEB2AEF2E1}"/>
                </a:ext>
              </a:extLst>
            </p:cNvPr>
            <p:cNvSpPr>
              <a:spLocks noChangeShapeType="1"/>
            </p:cNvSpPr>
            <p:nvPr/>
          </p:nvSpPr>
          <p:spPr bwMode="auto">
            <a:xfrm flipH="1" flipV="1">
              <a:off x="3756" y="2849"/>
              <a:ext cx="117" cy="236"/>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Oval 46">
              <a:extLst>
                <a:ext uri="{FF2B5EF4-FFF2-40B4-BE49-F238E27FC236}">
                  <a16:creationId xmlns:a16="http://schemas.microsoft.com/office/drawing/2014/main" id="{9568FB62-23FE-45EB-9B44-936C72FD7CF6}"/>
                </a:ext>
              </a:extLst>
            </p:cNvPr>
            <p:cNvSpPr>
              <a:spLocks noChangeArrowheads="1"/>
            </p:cNvSpPr>
            <p:nvPr/>
          </p:nvSpPr>
          <p:spPr bwMode="auto">
            <a:xfrm>
              <a:off x="4584" y="2580"/>
              <a:ext cx="718" cy="374"/>
            </a:xfrm>
            <a:prstGeom prst="ellipse">
              <a:avLst/>
            </a:prstGeom>
            <a:solidFill>
              <a:srgbClr val="FFFFFF"/>
            </a:solidFill>
            <a:ln w="4763">
              <a:solidFill>
                <a:srgbClr val="990033"/>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46" name="Rectangle 47">
              <a:extLst>
                <a:ext uri="{FF2B5EF4-FFF2-40B4-BE49-F238E27FC236}">
                  <a16:creationId xmlns:a16="http://schemas.microsoft.com/office/drawing/2014/main" id="{4E2776F6-33D8-4DD7-ACBF-6E76DE21D5B1}"/>
                </a:ext>
              </a:extLst>
            </p:cNvPr>
            <p:cNvSpPr>
              <a:spLocks noChangeArrowheads="1"/>
            </p:cNvSpPr>
            <p:nvPr/>
          </p:nvSpPr>
          <p:spPr bwMode="auto">
            <a:xfrm>
              <a:off x="4586" y="3062"/>
              <a:ext cx="90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700">
                  <a:solidFill>
                    <a:srgbClr val="000000"/>
                  </a:solidFill>
                </a:rPr>
                <a:t>Maintain Video</a:t>
              </a:r>
              <a:endParaRPr lang="en-US"/>
            </a:p>
          </p:txBody>
        </p:sp>
        <p:sp>
          <p:nvSpPr>
            <p:cNvPr id="47" name="Line 48">
              <a:extLst>
                <a:ext uri="{FF2B5EF4-FFF2-40B4-BE49-F238E27FC236}">
                  <a16:creationId xmlns:a16="http://schemas.microsoft.com/office/drawing/2014/main" id="{4B6443A4-BA78-4EDC-890A-73E0C05A367F}"/>
                </a:ext>
              </a:extLst>
            </p:cNvPr>
            <p:cNvSpPr>
              <a:spLocks noChangeShapeType="1"/>
            </p:cNvSpPr>
            <p:nvPr/>
          </p:nvSpPr>
          <p:spPr bwMode="auto">
            <a:xfrm>
              <a:off x="4109" y="2459"/>
              <a:ext cx="470" cy="167"/>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9">
              <a:extLst>
                <a:ext uri="{FF2B5EF4-FFF2-40B4-BE49-F238E27FC236}">
                  <a16:creationId xmlns:a16="http://schemas.microsoft.com/office/drawing/2014/main" id="{A56DDFCC-0488-4A91-8BCA-4C64C5CA252E}"/>
                </a:ext>
              </a:extLst>
            </p:cNvPr>
            <p:cNvSpPr>
              <a:spLocks noChangeShapeType="1"/>
            </p:cNvSpPr>
            <p:nvPr/>
          </p:nvSpPr>
          <p:spPr bwMode="auto">
            <a:xfrm flipH="1" flipV="1">
              <a:off x="4483" y="2539"/>
              <a:ext cx="96" cy="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0">
              <a:extLst>
                <a:ext uri="{FF2B5EF4-FFF2-40B4-BE49-F238E27FC236}">
                  <a16:creationId xmlns:a16="http://schemas.microsoft.com/office/drawing/2014/main" id="{0F72C31D-0373-40DA-800C-F57835E2F98E}"/>
                </a:ext>
              </a:extLst>
            </p:cNvPr>
            <p:cNvSpPr>
              <a:spLocks noChangeShapeType="1"/>
            </p:cNvSpPr>
            <p:nvPr/>
          </p:nvSpPr>
          <p:spPr bwMode="auto">
            <a:xfrm flipH="1">
              <a:off x="4449" y="2626"/>
              <a:ext cx="130"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1">
              <a:extLst>
                <a:ext uri="{FF2B5EF4-FFF2-40B4-BE49-F238E27FC236}">
                  <a16:creationId xmlns:a16="http://schemas.microsoft.com/office/drawing/2014/main" id="{E475624A-7A90-48D6-A831-1AF46E020DEE}"/>
                </a:ext>
              </a:extLst>
            </p:cNvPr>
            <p:cNvSpPr>
              <a:spLocks noChangeShapeType="1"/>
            </p:cNvSpPr>
            <p:nvPr/>
          </p:nvSpPr>
          <p:spPr bwMode="auto">
            <a:xfrm flipH="1" flipV="1">
              <a:off x="3643" y="2296"/>
              <a:ext cx="466" cy="163"/>
            </a:xfrm>
            <a:prstGeom prst="line">
              <a:avLst/>
            </a:prstGeom>
            <a:noFill/>
            <a:ln w="635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2">
              <a:extLst>
                <a:ext uri="{FF2B5EF4-FFF2-40B4-BE49-F238E27FC236}">
                  <a16:creationId xmlns:a16="http://schemas.microsoft.com/office/drawing/2014/main" id="{DFA3924B-FFE9-41B7-B0DA-F5CC29A13FD8}"/>
                </a:ext>
              </a:extLst>
            </p:cNvPr>
            <p:cNvSpPr>
              <a:spLocks noChangeShapeType="1"/>
            </p:cNvSpPr>
            <p:nvPr/>
          </p:nvSpPr>
          <p:spPr bwMode="auto">
            <a:xfrm>
              <a:off x="1616" y="1311"/>
              <a:ext cx="1633" cy="819"/>
            </a:xfrm>
            <a:prstGeom prst="line">
              <a:avLst/>
            </a:prstGeom>
            <a:noFill/>
            <a:ln w="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3">
              <a:extLst>
                <a:ext uri="{FF2B5EF4-FFF2-40B4-BE49-F238E27FC236}">
                  <a16:creationId xmlns:a16="http://schemas.microsoft.com/office/drawing/2014/main" id="{A3930657-C919-4BA4-A601-63F48E6907A4}"/>
                </a:ext>
              </a:extLst>
            </p:cNvPr>
            <p:cNvSpPr>
              <a:spLocks noChangeShapeType="1"/>
            </p:cNvSpPr>
            <p:nvPr/>
          </p:nvSpPr>
          <p:spPr bwMode="auto">
            <a:xfrm flipH="1" flipV="1">
              <a:off x="3166" y="2033"/>
              <a:ext cx="83" cy="9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54">
              <a:extLst>
                <a:ext uri="{FF2B5EF4-FFF2-40B4-BE49-F238E27FC236}">
                  <a16:creationId xmlns:a16="http://schemas.microsoft.com/office/drawing/2014/main" id="{217C89CC-B5FA-4D80-99A5-D5A7E161C3FA}"/>
                </a:ext>
              </a:extLst>
            </p:cNvPr>
            <p:cNvSpPr>
              <a:spLocks noChangeShapeType="1"/>
            </p:cNvSpPr>
            <p:nvPr/>
          </p:nvSpPr>
          <p:spPr bwMode="auto">
            <a:xfrm flipH="1" flipV="1">
              <a:off x="3119" y="2120"/>
              <a:ext cx="130"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Rectangle 55">
              <a:extLst>
                <a:ext uri="{FF2B5EF4-FFF2-40B4-BE49-F238E27FC236}">
                  <a16:creationId xmlns:a16="http://schemas.microsoft.com/office/drawing/2014/main" id="{B4FC18E1-D1C8-4808-9215-C097D74705A6}"/>
                </a:ext>
              </a:extLst>
            </p:cNvPr>
            <p:cNvSpPr>
              <a:spLocks noChangeArrowheads="1"/>
            </p:cNvSpPr>
            <p:nvPr/>
          </p:nvSpPr>
          <p:spPr bwMode="auto">
            <a:xfrm>
              <a:off x="1756" y="1874"/>
              <a:ext cx="103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700">
                  <a:solidFill>
                    <a:srgbClr val="000000"/>
                  </a:solidFill>
                </a:rPr>
                <a:t>&lt;&lt;depends on&gt;&gt;</a:t>
              </a:r>
              <a:endParaRPr lang="en-US"/>
            </a:p>
          </p:txBody>
        </p:sp>
      </p:grpSp>
    </p:spTree>
    <p:extLst>
      <p:ext uri="{BB962C8B-B14F-4D97-AF65-F5344CB8AC3E}">
        <p14:creationId xmlns:p14="http://schemas.microsoft.com/office/powerpoint/2010/main" val="93862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6"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9278" y="318847"/>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0" y="89939"/>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7" name="Rectangle 2">
            <a:extLst>
              <a:ext uri="{FF2B5EF4-FFF2-40B4-BE49-F238E27FC236}">
                <a16:creationId xmlns:a16="http://schemas.microsoft.com/office/drawing/2014/main" id="{1A23FCAD-732E-4776-9BB0-7C669FB43823}"/>
              </a:ext>
            </a:extLst>
          </p:cNvPr>
          <p:cNvSpPr txBox="1">
            <a:spLocks noChangeArrowheads="1"/>
          </p:cNvSpPr>
          <p:nvPr/>
        </p:nvSpPr>
        <p:spPr bwMode="auto">
          <a:xfrm>
            <a:off x="0" y="1004339"/>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dirty="0" err="1">
                <a:solidFill>
                  <a:srgbClr val="002060"/>
                </a:solidFill>
                <a:latin typeface="Times New Roman "/>
              </a:rPr>
              <a:t>Ví</a:t>
            </a:r>
            <a:r>
              <a:rPr lang="en-US" sz="2400" kern="0" dirty="0">
                <a:solidFill>
                  <a:srgbClr val="002060"/>
                </a:solidFill>
                <a:latin typeface="Times New Roman "/>
              </a:rPr>
              <a:t> </a:t>
            </a:r>
            <a:r>
              <a:rPr lang="en-US" sz="2400" kern="0" dirty="0" err="1">
                <a:solidFill>
                  <a:srgbClr val="002060"/>
                </a:solidFill>
                <a:latin typeface="Times New Roman "/>
              </a:rPr>
              <a:t>dụ</a:t>
            </a:r>
            <a:r>
              <a:rPr lang="en-US" sz="2400" kern="0" dirty="0">
                <a:solidFill>
                  <a:srgbClr val="002060"/>
                </a:solidFill>
                <a:latin typeface="Times New Roman "/>
              </a:rPr>
              <a:t>: </a:t>
            </a:r>
            <a:r>
              <a:rPr lang="en-US" sz="2400" kern="0" dirty="0" err="1">
                <a:solidFill>
                  <a:srgbClr val="002060"/>
                </a:solidFill>
                <a:latin typeface="Times New Roman "/>
              </a:rPr>
              <a:t>Đặc</a:t>
            </a:r>
            <a:r>
              <a:rPr lang="en-US" sz="2400" kern="0" dirty="0">
                <a:solidFill>
                  <a:srgbClr val="002060"/>
                </a:solidFill>
                <a:latin typeface="Times New Roman "/>
              </a:rPr>
              <a:t> </a:t>
            </a:r>
            <a:r>
              <a:rPr lang="en-US" sz="2400" kern="0" dirty="0" err="1">
                <a:solidFill>
                  <a:srgbClr val="002060"/>
                </a:solidFill>
                <a:latin typeface="Times New Roman "/>
              </a:rPr>
              <a:t>tả</a:t>
            </a:r>
            <a:r>
              <a:rPr lang="en-US" sz="2400" kern="0" dirty="0">
                <a:solidFill>
                  <a:srgbClr val="002060"/>
                </a:solidFill>
                <a:latin typeface="Times New Roman "/>
              </a:rPr>
              <a:t> use case: Rent Video</a:t>
            </a:r>
          </a:p>
        </p:txBody>
      </p:sp>
      <p:sp>
        <p:nvSpPr>
          <p:cNvPr id="9" name="Rectangle 3">
            <a:extLst>
              <a:ext uri="{FF2B5EF4-FFF2-40B4-BE49-F238E27FC236}">
                <a16:creationId xmlns:a16="http://schemas.microsoft.com/office/drawing/2014/main" id="{A19E7CB5-DCA3-4C7A-8832-7F1110BBC49D}"/>
              </a:ext>
            </a:extLst>
          </p:cNvPr>
          <p:cNvSpPr txBox="1">
            <a:spLocks noChangeArrowheads="1"/>
          </p:cNvSpPr>
          <p:nvPr/>
        </p:nvSpPr>
        <p:spPr bwMode="auto">
          <a:xfrm>
            <a:off x="505283" y="1685823"/>
            <a:ext cx="11257226"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en-US" sz="2800" kern="0">
                <a:latin typeface="Times New Roman "/>
              </a:rPr>
              <a:t>Brief Description</a:t>
            </a:r>
          </a:p>
          <a:p>
            <a:pPr lvl="1" eaLnBrk="1" hangingPunct="1">
              <a:defRPr/>
            </a:pPr>
            <a:r>
              <a:rPr lang="en-US" sz="2400" kern="0">
                <a:latin typeface="Times New Roman "/>
              </a:rPr>
              <a:t>Use case này cho phép nhân viên cửa hàng xử lý yêu cầu thuê băng hoặc đĩa video của khách hàng.</a:t>
            </a:r>
          </a:p>
          <a:p>
            <a:pPr eaLnBrk="1" hangingPunct="1">
              <a:defRPr/>
            </a:pPr>
            <a:r>
              <a:rPr lang="en-US" sz="2800" kern="0">
                <a:latin typeface="Times New Roman "/>
              </a:rPr>
              <a:t>Actors</a:t>
            </a:r>
          </a:p>
          <a:p>
            <a:pPr lvl="1" eaLnBrk="1" hangingPunct="1">
              <a:defRPr/>
            </a:pPr>
            <a:r>
              <a:rPr lang="en-US" sz="2400" kern="0">
                <a:latin typeface="Times New Roman "/>
              </a:rPr>
              <a:t>Nhân viên (Employee), Thiết bị quét (Scanning Device)</a:t>
            </a:r>
          </a:p>
          <a:p>
            <a:pPr eaLnBrk="1" hangingPunct="1">
              <a:defRPr/>
            </a:pPr>
            <a:r>
              <a:rPr lang="en-US" sz="2800" kern="0">
                <a:latin typeface="Times New Roman "/>
              </a:rPr>
              <a:t>Preconditions</a:t>
            </a:r>
          </a:p>
          <a:p>
            <a:pPr lvl="1" eaLnBrk="1" hangingPunct="1">
              <a:defRPr/>
            </a:pPr>
            <a:r>
              <a:rPr lang="en-US" sz="2400" kern="0">
                <a:latin typeface="Times New Roman "/>
              </a:rPr>
              <a:t>Không</a:t>
            </a:r>
          </a:p>
          <a:p>
            <a:pPr eaLnBrk="1" hangingPunct="1">
              <a:defRPr/>
            </a:pPr>
            <a:r>
              <a:rPr lang="en-US" sz="2800" kern="0">
                <a:latin typeface="Times New Roman "/>
              </a:rPr>
              <a:t>Postconditions</a:t>
            </a:r>
          </a:p>
          <a:p>
            <a:pPr lvl="1" eaLnBrk="1" hangingPunct="1">
              <a:defRPr/>
            </a:pPr>
            <a:r>
              <a:rPr lang="en-US" sz="2400" kern="0">
                <a:latin typeface="Times New Roman "/>
              </a:rPr>
              <a:t>Videos được cho khách hàng thuê và cơ sở dữ liệu được cập nhật tương ứng.</a:t>
            </a:r>
          </a:p>
        </p:txBody>
      </p:sp>
    </p:spTree>
    <p:extLst>
      <p:ext uri="{BB962C8B-B14F-4D97-AF65-F5344CB8AC3E}">
        <p14:creationId xmlns:p14="http://schemas.microsoft.com/office/powerpoint/2010/main" val="35907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49823"/>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6" name="Rectangle 2">
            <a:extLst>
              <a:ext uri="{FF2B5EF4-FFF2-40B4-BE49-F238E27FC236}">
                <a16:creationId xmlns:a16="http://schemas.microsoft.com/office/drawing/2014/main" id="{A1775597-248A-4B36-A7D4-15B4334C6692}"/>
              </a:ext>
            </a:extLst>
          </p:cNvPr>
          <p:cNvSpPr txBox="1">
            <a:spLocks noChangeArrowheads="1"/>
          </p:cNvSpPr>
          <p:nvPr/>
        </p:nvSpPr>
        <p:spPr bwMode="auto">
          <a:xfrm>
            <a:off x="388742" y="692169"/>
            <a:ext cx="1141451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dirty="0" err="1">
                <a:solidFill>
                  <a:srgbClr val="002060"/>
                </a:solidFill>
                <a:latin typeface="Times New Roman "/>
              </a:rPr>
              <a:t>Đặc</a:t>
            </a:r>
            <a:r>
              <a:rPr lang="en-US" sz="2400" kern="0" dirty="0">
                <a:solidFill>
                  <a:srgbClr val="002060"/>
                </a:solidFill>
                <a:latin typeface="Times New Roman "/>
              </a:rPr>
              <a:t> </a:t>
            </a:r>
            <a:r>
              <a:rPr lang="en-US" sz="2400" kern="0" dirty="0" err="1">
                <a:solidFill>
                  <a:srgbClr val="002060"/>
                </a:solidFill>
                <a:latin typeface="Times New Roman "/>
              </a:rPr>
              <a:t>tả</a:t>
            </a:r>
            <a:r>
              <a:rPr lang="en-US" sz="2400" kern="0" dirty="0">
                <a:solidFill>
                  <a:srgbClr val="002060"/>
                </a:solidFill>
                <a:latin typeface="Times New Roman "/>
              </a:rPr>
              <a:t> use case: Rent Video</a:t>
            </a:r>
          </a:p>
        </p:txBody>
      </p:sp>
      <p:sp>
        <p:nvSpPr>
          <p:cNvPr id="8" name="Rectangle 3">
            <a:extLst>
              <a:ext uri="{FF2B5EF4-FFF2-40B4-BE49-F238E27FC236}">
                <a16:creationId xmlns:a16="http://schemas.microsoft.com/office/drawing/2014/main" id="{037FD18D-45EC-4994-B240-FF5A675307B9}"/>
              </a:ext>
            </a:extLst>
          </p:cNvPr>
          <p:cNvSpPr txBox="1">
            <a:spLocks noChangeArrowheads="1"/>
          </p:cNvSpPr>
          <p:nvPr/>
        </p:nvSpPr>
        <p:spPr bwMode="auto">
          <a:xfrm>
            <a:off x="388742" y="1384735"/>
            <a:ext cx="11414515"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81000" indent="-381000" eaLnBrk="1" hangingPunct="1">
              <a:defRPr/>
            </a:pPr>
            <a:r>
              <a:rPr lang="en-US" kern="0" dirty="0">
                <a:latin typeface="Times New Roman "/>
              </a:rPr>
              <a:t>Trigger: Use case </a:t>
            </a:r>
            <a:r>
              <a:rPr lang="en-US" kern="0" dirty="0" err="1">
                <a:latin typeface="Times New Roman "/>
              </a:rPr>
              <a:t>bắt</a:t>
            </a:r>
            <a:r>
              <a:rPr lang="en-US" kern="0" dirty="0">
                <a:latin typeface="Times New Roman "/>
              </a:rPr>
              <a:t> </a:t>
            </a:r>
            <a:r>
              <a:rPr lang="en-US" kern="0" dirty="0" err="1">
                <a:latin typeface="Times New Roman "/>
              </a:rPr>
              <a:t>đầu</a:t>
            </a:r>
            <a:r>
              <a:rPr lang="en-US" kern="0" dirty="0">
                <a:latin typeface="Times New Roman "/>
              </a:rPr>
              <a:t> </a:t>
            </a:r>
            <a:r>
              <a:rPr lang="en-US" kern="0" dirty="0" err="1">
                <a:latin typeface="Times New Roman "/>
              </a:rPr>
              <a:t>khi</a:t>
            </a:r>
            <a:r>
              <a:rPr lang="en-US" kern="0" dirty="0">
                <a:latin typeface="Times New Roman "/>
              </a:rPr>
              <a:t> </a:t>
            </a:r>
            <a:r>
              <a:rPr lang="en-US" kern="0" dirty="0" err="1">
                <a:latin typeface="Times New Roman "/>
              </a:rPr>
              <a:t>khách</a:t>
            </a:r>
            <a:r>
              <a:rPr lang="en-US" kern="0" dirty="0">
                <a:latin typeface="Times New Roman "/>
              </a:rPr>
              <a:t> </a:t>
            </a:r>
            <a:r>
              <a:rPr lang="en-US" kern="0" dirty="0" err="1">
                <a:latin typeface="Times New Roman "/>
              </a:rPr>
              <a:t>hàng</a:t>
            </a:r>
            <a:r>
              <a:rPr lang="en-US" kern="0" dirty="0">
                <a:latin typeface="Times New Roman "/>
              </a:rPr>
              <a:t> </a:t>
            </a:r>
            <a:r>
              <a:rPr lang="en-US" kern="0" dirty="0" err="1">
                <a:latin typeface="Times New Roman "/>
              </a:rPr>
              <a:t>muốn</a:t>
            </a:r>
            <a:r>
              <a:rPr lang="en-US" kern="0" dirty="0">
                <a:latin typeface="Times New Roman "/>
              </a:rPr>
              <a:t> </a:t>
            </a:r>
            <a:r>
              <a:rPr lang="en-US" kern="0" dirty="0" err="1">
                <a:latin typeface="Times New Roman "/>
              </a:rPr>
              <a:t>thuê</a:t>
            </a:r>
            <a:r>
              <a:rPr lang="en-US" kern="0" dirty="0">
                <a:latin typeface="Times New Roman "/>
              </a:rPr>
              <a:t> </a:t>
            </a:r>
            <a:r>
              <a:rPr lang="en-US" kern="0" dirty="0" err="1">
                <a:latin typeface="Times New Roman "/>
              </a:rPr>
              <a:t>băng</a:t>
            </a:r>
            <a:r>
              <a:rPr lang="en-US" kern="0" dirty="0">
                <a:latin typeface="Times New Roman "/>
              </a:rPr>
              <a:t> </a:t>
            </a:r>
            <a:r>
              <a:rPr lang="en-US" kern="0" dirty="0" err="1">
                <a:latin typeface="Times New Roman "/>
              </a:rPr>
              <a:t>đĩa</a:t>
            </a:r>
            <a:endParaRPr lang="en-US" kern="0" dirty="0">
              <a:latin typeface="Times New Roman "/>
            </a:endParaRPr>
          </a:p>
          <a:p>
            <a:pPr marL="381000" indent="-381000" eaLnBrk="1" hangingPunct="1">
              <a:defRPr/>
            </a:pPr>
            <a:r>
              <a:rPr lang="en-US" kern="0" dirty="0">
                <a:latin typeface="Times New Roman "/>
              </a:rPr>
              <a:t>Main Flow</a:t>
            </a:r>
          </a:p>
          <a:p>
            <a:pPr marL="800100" lvl="1" indent="-342900" eaLnBrk="1" hangingPunct="1">
              <a:buClr>
                <a:schemeClr val="tx1"/>
              </a:buClr>
              <a:buSzPct val="90000"/>
              <a:buFont typeface="Wingdings" panose="05000000000000000000" pitchFamily="2" charset="2"/>
              <a:buAutoNum type="arabicPeriod"/>
              <a:defRPr/>
            </a:pPr>
            <a:r>
              <a:rPr lang="en-US" sz="2200" kern="0" dirty="0" err="1">
                <a:latin typeface="Times New Roman "/>
              </a:rPr>
              <a:t>Nhân</a:t>
            </a:r>
            <a:r>
              <a:rPr lang="en-US" sz="2200" kern="0" dirty="0">
                <a:latin typeface="Times New Roman "/>
              </a:rPr>
              <a:t> </a:t>
            </a:r>
            <a:r>
              <a:rPr lang="en-US" sz="2200" kern="0" dirty="0" err="1">
                <a:latin typeface="Times New Roman "/>
              </a:rPr>
              <a:t>viên</a:t>
            </a:r>
            <a:r>
              <a:rPr lang="en-US" sz="2200" kern="0" dirty="0">
                <a:latin typeface="Times New Roman "/>
              </a:rPr>
              <a:t> </a:t>
            </a:r>
            <a:r>
              <a:rPr lang="en-US" sz="2200" kern="0" dirty="0" err="1">
                <a:latin typeface="Times New Roman "/>
              </a:rPr>
              <a:t>dùng</a:t>
            </a:r>
            <a:r>
              <a:rPr lang="en-US" sz="2200" kern="0" dirty="0">
                <a:latin typeface="Times New Roman "/>
              </a:rPr>
              <a:t> </a:t>
            </a:r>
            <a:r>
              <a:rPr lang="en-US" sz="2200" kern="0" dirty="0" err="1">
                <a:latin typeface="Times New Roman "/>
              </a:rPr>
              <a:t>thiết</a:t>
            </a:r>
            <a:r>
              <a:rPr lang="en-US" sz="2200" kern="0" dirty="0">
                <a:latin typeface="Times New Roman "/>
              </a:rPr>
              <a:t> </a:t>
            </a:r>
            <a:r>
              <a:rPr lang="en-US" sz="2200" kern="0" dirty="0" err="1">
                <a:latin typeface="Times New Roman "/>
              </a:rPr>
              <a:t>bị</a:t>
            </a:r>
            <a:r>
              <a:rPr lang="en-US" sz="2200" kern="0" dirty="0">
                <a:latin typeface="Times New Roman "/>
              </a:rPr>
              <a:t> </a:t>
            </a:r>
            <a:r>
              <a:rPr lang="en-US" sz="2200" kern="0" dirty="0" err="1">
                <a:latin typeface="Times New Roman "/>
              </a:rPr>
              <a:t>quét</a:t>
            </a:r>
            <a:r>
              <a:rPr lang="en-US" sz="2200" kern="0" dirty="0">
                <a:latin typeface="Times New Roman "/>
              </a:rPr>
              <a:t> </a:t>
            </a:r>
            <a:r>
              <a:rPr lang="en-US" sz="2200" kern="0" dirty="0" err="1">
                <a:latin typeface="Times New Roman "/>
              </a:rPr>
              <a:t>thẻ</a:t>
            </a:r>
            <a:r>
              <a:rPr lang="en-US" sz="2200" kern="0" dirty="0">
                <a:latin typeface="Times New Roman "/>
              </a:rPr>
              <a:t> </a:t>
            </a:r>
            <a:r>
              <a:rPr lang="en-US" sz="2200" kern="0" dirty="0" err="1">
                <a:latin typeface="Times New Roman "/>
              </a:rPr>
              <a:t>thành</a:t>
            </a:r>
            <a:r>
              <a:rPr lang="en-US" sz="2200" kern="0" dirty="0">
                <a:latin typeface="Times New Roman "/>
              </a:rPr>
              <a:t> </a:t>
            </a:r>
            <a:r>
              <a:rPr lang="en-US" sz="2200" kern="0" dirty="0" err="1">
                <a:latin typeface="Times New Roman "/>
              </a:rPr>
              <a:t>viên</a:t>
            </a:r>
            <a:r>
              <a:rPr lang="en-US" sz="2200" kern="0" dirty="0">
                <a:latin typeface="Times New Roman "/>
              </a:rPr>
              <a:t> </a:t>
            </a:r>
            <a:r>
              <a:rPr lang="en-US" sz="2200" kern="0" dirty="0" err="1">
                <a:latin typeface="Times New Roman "/>
              </a:rPr>
              <a:t>của</a:t>
            </a:r>
            <a:r>
              <a:rPr lang="en-US" sz="2200" kern="0" dirty="0">
                <a:latin typeface="Times New Roman "/>
              </a:rPr>
              <a:t> </a:t>
            </a:r>
            <a:r>
              <a:rPr lang="en-US" sz="2200" kern="0" dirty="0" err="1">
                <a:latin typeface="Times New Roman "/>
              </a:rPr>
              <a:t>khách</a:t>
            </a:r>
            <a:r>
              <a:rPr lang="en-US" sz="2200" kern="0" dirty="0">
                <a:latin typeface="Times New Roman "/>
              </a:rPr>
              <a:t> </a:t>
            </a:r>
            <a:r>
              <a:rPr lang="en-US" sz="2200" kern="0" dirty="0" err="1">
                <a:latin typeface="Times New Roman "/>
              </a:rPr>
              <a:t>hàng</a:t>
            </a:r>
            <a:r>
              <a:rPr lang="en-US" sz="2200" kern="0" dirty="0">
                <a:latin typeface="Times New Roman "/>
              </a:rPr>
              <a:t>. </a:t>
            </a:r>
          </a:p>
          <a:p>
            <a:pPr marL="800100" lvl="1" indent="-342900" eaLnBrk="1" hangingPunct="1">
              <a:buClr>
                <a:schemeClr val="tx1"/>
              </a:buClr>
              <a:buSzPct val="90000"/>
              <a:buFont typeface="Wingdings" panose="05000000000000000000" pitchFamily="2" charset="2"/>
              <a:buAutoNum type="arabicPeriod"/>
              <a:defRPr/>
            </a:pPr>
            <a:r>
              <a:rPr lang="en-US" sz="2200" kern="0" dirty="0" err="1">
                <a:latin typeface="Times New Roman "/>
              </a:rPr>
              <a:t>Hệ</a:t>
            </a:r>
            <a:r>
              <a:rPr lang="en-US" sz="2200" kern="0" dirty="0">
                <a:latin typeface="Times New Roman "/>
              </a:rPr>
              <a:t> </a:t>
            </a:r>
            <a:r>
              <a:rPr lang="en-US" sz="2200" kern="0" dirty="0" err="1">
                <a:latin typeface="Times New Roman "/>
              </a:rPr>
              <a:t>thống</a:t>
            </a:r>
            <a:r>
              <a:rPr lang="en-US" sz="2200" kern="0" dirty="0">
                <a:latin typeface="Times New Roman "/>
              </a:rPr>
              <a:t> </a:t>
            </a:r>
            <a:r>
              <a:rPr lang="en-US" sz="2200" kern="0" dirty="0" err="1">
                <a:latin typeface="Times New Roman "/>
              </a:rPr>
              <a:t>kiểm</a:t>
            </a:r>
            <a:r>
              <a:rPr lang="en-US" sz="2200" kern="0" dirty="0">
                <a:latin typeface="Times New Roman "/>
              </a:rPr>
              <a:t> </a:t>
            </a:r>
            <a:r>
              <a:rPr lang="en-US" sz="2200" kern="0" dirty="0" err="1">
                <a:latin typeface="Times New Roman "/>
              </a:rPr>
              <a:t>tra</a:t>
            </a:r>
            <a:r>
              <a:rPr lang="en-US" sz="2200" kern="0" dirty="0">
                <a:latin typeface="Times New Roman "/>
              </a:rPr>
              <a:t> </a:t>
            </a:r>
            <a:r>
              <a:rPr lang="en-US" sz="2200" kern="0" dirty="0" err="1">
                <a:latin typeface="Times New Roman "/>
              </a:rPr>
              <a:t>thẻ</a:t>
            </a:r>
            <a:r>
              <a:rPr lang="en-US" sz="2200" kern="0" dirty="0">
                <a:latin typeface="Times New Roman "/>
              </a:rPr>
              <a:t> </a:t>
            </a:r>
            <a:r>
              <a:rPr lang="en-US" sz="2200" kern="0" dirty="0" err="1">
                <a:latin typeface="Times New Roman "/>
              </a:rPr>
              <a:t>thành</a:t>
            </a:r>
            <a:r>
              <a:rPr lang="en-US" sz="2200" kern="0" dirty="0">
                <a:latin typeface="Times New Roman "/>
              </a:rPr>
              <a:t> </a:t>
            </a:r>
            <a:r>
              <a:rPr lang="en-US" sz="2200" kern="0" dirty="0" err="1">
                <a:latin typeface="Times New Roman "/>
              </a:rPr>
              <a:t>viên</a:t>
            </a:r>
            <a:r>
              <a:rPr lang="en-US" sz="2200" kern="0" dirty="0">
                <a:latin typeface="Times New Roman "/>
              </a:rPr>
              <a:t> </a:t>
            </a:r>
            <a:r>
              <a:rPr lang="en-US" sz="2200" kern="0" dirty="0" err="1">
                <a:latin typeface="Times New Roman "/>
              </a:rPr>
              <a:t>của</a:t>
            </a:r>
            <a:r>
              <a:rPr lang="en-US" sz="2200" kern="0" dirty="0">
                <a:latin typeface="Times New Roman "/>
              </a:rPr>
              <a:t> </a:t>
            </a:r>
            <a:r>
              <a:rPr lang="en-US" sz="2200" kern="0" dirty="0" err="1">
                <a:latin typeface="Times New Roman "/>
              </a:rPr>
              <a:t>khách</a:t>
            </a:r>
            <a:r>
              <a:rPr lang="en-US" sz="2200" kern="0" dirty="0">
                <a:latin typeface="Times New Roman "/>
              </a:rPr>
              <a:t> </a:t>
            </a:r>
            <a:r>
              <a:rPr lang="en-US" sz="2200" kern="0" dirty="0" err="1">
                <a:latin typeface="Times New Roman "/>
              </a:rPr>
              <a:t>hàng</a:t>
            </a:r>
            <a:endParaRPr lang="en-US" sz="2200" kern="0" dirty="0">
              <a:latin typeface="Times New Roman "/>
            </a:endParaRPr>
          </a:p>
          <a:p>
            <a:pPr marL="800100" lvl="1" indent="-342900" eaLnBrk="1" hangingPunct="1">
              <a:buClr>
                <a:schemeClr val="tx1"/>
              </a:buClr>
              <a:buSzPct val="90000"/>
              <a:buFont typeface="Wingdings" panose="05000000000000000000" pitchFamily="2" charset="2"/>
              <a:buAutoNum type="arabicPeriod"/>
              <a:defRPr/>
            </a:pPr>
            <a:r>
              <a:rPr lang="en-US" sz="2200" kern="0" dirty="0" err="1">
                <a:latin typeface="Times New Roman "/>
              </a:rPr>
              <a:t>Hệ</a:t>
            </a:r>
            <a:r>
              <a:rPr lang="en-US" sz="2200" kern="0" dirty="0">
                <a:latin typeface="Times New Roman "/>
              </a:rPr>
              <a:t> </a:t>
            </a:r>
            <a:r>
              <a:rPr lang="en-US" sz="2200" kern="0" dirty="0" err="1">
                <a:latin typeface="Times New Roman "/>
              </a:rPr>
              <a:t>thống</a:t>
            </a:r>
            <a:r>
              <a:rPr lang="en-US" sz="2200" kern="0" dirty="0">
                <a:latin typeface="Times New Roman "/>
              </a:rPr>
              <a:t> </a:t>
            </a:r>
            <a:r>
              <a:rPr lang="en-US" sz="2200" kern="0" dirty="0" err="1">
                <a:latin typeface="Times New Roman "/>
              </a:rPr>
              <a:t>kiểm</a:t>
            </a:r>
            <a:r>
              <a:rPr lang="en-US" sz="2200" kern="0" dirty="0">
                <a:latin typeface="Times New Roman "/>
              </a:rPr>
              <a:t> </a:t>
            </a:r>
            <a:r>
              <a:rPr lang="en-US" sz="2200" kern="0" dirty="0" err="1">
                <a:latin typeface="Times New Roman "/>
              </a:rPr>
              <a:t>tra</a:t>
            </a:r>
            <a:r>
              <a:rPr lang="en-US" sz="2200" kern="0" dirty="0">
                <a:latin typeface="Times New Roman "/>
              </a:rPr>
              <a:t> </a:t>
            </a:r>
            <a:r>
              <a:rPr lang="en-US" sz="2200" kern="0" dirty="0" err="1">
                <a:latin typeface="Times New Roman "/>
              </a:rPr>
              <a:t>băng</a:t>
            </a:r>
            <a:r>
              <a:rPr lang="en-US" sz="2200" kern="0" dirty="0">
                <a:latin typeface="Times New Roman "/>
              </a:rPr>
              <a:t> </a:t>
            </a:r>
            <a:r>
              <a:rPr lang="en-US" sz="2200" kern="0" dirty="0" err="1">
                <a:latin typeface="Times New Roman "/>
              </a:rPr>
              <a:t>đĩa</a:t>
            </a:r>
            <a:r>
              <a:rPr lang="en-US" sz="2200" kern="0" dirty="0">
                <a:latin typeface="Times New Roman "/>
              </a:rPr>
              <a:t> video </a:t>
            </a:r>
            <a:r>
              <a:rPr lang="en-US" sz="2200" kern="0" dirty="0" err="1">
                <a:latin typeface="Times New Roman "/>
              </a:rPr>
              <a:t>thuê</a:t>
            </a:r>
            <a:r>
              <a:rPr lang="en-US" sz="2200" kern="0" dirty="0">
                <a:latin typeface="Times New Roman "/>
              </a:rPr>
              <a:t> </a:t>
            </a:r>
            <a:r>
              <a:rPr lang="en-US" sz="2200" kern="0" dirty="0" err="1">
                <a:latin typeface="Times New Roman "/>
              </a:rPr>
              <a:t>quá</a:t>
            </a:r>
            <a:r>
              <a:rPr lang="en-US" sz="2200" kern="0" dirty="0">
                <a:latin typeface="Times New Roman "/>
              </a:rPr>
              <a:t> </a:t>
            </a:r>
            <a:r>
              <a:rPr lang="en-US" sz="2200" kern="0" dirty="0" err="1">
                <a:latin typeface="Times New Roman "/>
              </a:rPr>
              <a:t>hạn</a:t>
            </a:r>
            <a:r>
              <a:rPr lang="en-US" sz="2200" kern="0" dirty="0">
                <a:latin typeface="Times New Roman "/>
              </a:rPr>
              <a:t> </a:t>
            </a:r>
            <a:r>
              <a:rPr lang="en-US" sz="2200" kern="0" dirty="0" err="1">
                <a:latin typeface="Times New Roman "/>
              </a:rPr>
              <a:t>và</a:t>
            </a:r>
            <a:r>
              <a:rPr lang="en-US" sz="2200" kern="0" dirty="0">
                <a:latin typeface="Times New Roman "/>
              </a:rPr>
              <a:t> </a:t>
            </a:r>
            <a:r>
              <a:rPr lang="en-US" sz="2200" kern="0" dirty="0" err="1">
                <a:latin typeface="Times New Roman "/>
              </a:rPr>
              <a:t>mức</a:t>
            </a:r>
            <a:r>
              <a:rPr lang="en-US" sz="2200" kern="0" dirty="0">
                <a:latin typeface="Times New Roman "/>
              </a:rPr>
              <a:t> </a:t>
            </a:r>
            <a:r>
              <a:rPr lang="en-US" sz="2200" kern="0" dirty="0" err="1">
                <a:latin typeface="Times New Roman "/>
              </a:rPr>
              <a:t>độ</a:t>
            </a:r>
            <a:r>
              <a:rPr lang="en-US" sz="2200" kern="0" dirty="0">
                <a:latin typeface="Times New Roman "/>
              </a:rPr>
              <a:t> </a:t>
            </a:r>
            <a:r>
              <a:rPr lang="en-US" sz="2200" kern="0" dirty="0" err="1">
                <a:latin typeface="Times New Roman "/>
              </a:rPr>
              <a:t>đáng</a:t>
            </a:r>
            <a:r>
              <a:rPr lang="en-US" sz="2200" kern="0" dirty="0">
                <a:latin typeface="Times New Roman "/>
              </a:rPr>
              <a:t> tin </a:t>
            </a:r>
            <a:r>
              <a:rPr lang="en-US" sz="2200" kern="0" dirty="0" err="1">
                <a:latin typeface="Times New Roman "/>
              </a:rPr>
              <a:t>của</a:t>
            </a:r>
            <a:r>
              <a:rPr lang="en-US" sz="2200" kern="0" dirty="0">
                <a:latin typeface="Times New Roman "/>
              </a:rPr>
              <a:t> </a:t>
            </a:r>
            <a:r>
              <a:rPr lang="en-US" sz="2200" kern="0" dirty="0" err="1">
                <a:latin typeface="Times New Roman "/>
              </a:rPr>
              <a:t>khách</a:t>
            </a:r>
            <a:r>
              <a:rPr lang="en-US" sz="2200" kern="0" dirty="0">
                <a:latin typeface="Times New Roman "/>
              </a:rPr>
              <a:t> </a:t>
            </a:r>
            <a:r>
              <a:rPr lang="en-US" sz="2200" kern="0" dirty="0" err="1">
                <a:latin typeface="Times New Roman "/>
              </a:rPr>
              <a:t>hàng</a:t>
            </a:r>
            <a:r>
              <a:rPr lang="en-US" sz="2200" kern="0" dirty="0">
                <a:latin typeface="Times New Roman "/>
              </a:rPr>
              <a:t>.</a:t>
            </a:r>
          </a:p>
          <a:p>
            <a:pPr marL="800100" lvl="1" indent="-342900" eaLnBrk="1" hangingPunct="1">
              <a:buClr>
                <a:schemeClr val="tx1"/>
              </a:buClr>
              <a:buSzPct val="90000"/>
              <a:buFont typeface="Wingdings" panose="05000000000000000000" pitchFamily="2" charset="2"/>
              <a:buAutoNum type="arabicPeriod"/>
              <a:defRPr/>
            </a:pPr>
            <a:r>
              <a:rPr lang="en-US" sz="2200" kern="0" dirty="0" err="1">
                <a:latin typeface="Times New Roman "/>
              </a:rPr>
              <a:t>Nhân</a:t>
            </a:r>
            <a:r>
              <a:rPr lang="en-US" sz="2200" kern="0" dirty="0">
                <a:latin typeface="Times New Roman "/>
              </a:rPr>
              <a:t> </a:t>
            </a:r>
            <a:r>
              <a:rPr lang="en-US" sz="2200" kern="0" dirty="0" err="1">
                <a:latin typeface="Times New Roman "/>
              </a:rPr>
              <a:t>viên</a:t>
            </a:r>
            <a:r>
              <a:rPr lang="en-US" sz="2200" kern="0" dirty="0">
                <a:latin typeface="Times New Roman "/>
              </a:rPr>
              <a:t> </a:t>
            </a:r>
            <a:r>
              <a:rPr lang="en-US" sz="2200" kern="0" dirty="0" err="1">
                <a:latin typeface="Times New Roman "/>
              </a:rPr>
              <a:t>quét</a:t>
            </a:r>
            <a:r>
              <a:rPr lang="en-US" sz="2200" kern="0" dirty="0">
                <a:latin typeface="Times New Roman "/>
              </a:rPr>
              <a:t> </a:t>
            </a:r>
            <a:r>
              <a:rPr lang="en-US" sz="2200" kern="0" dirty="0" err="1">
                <a:latin typeface="Times New Roman "/>
              </a:rPr>
              <a:t>mã</a:t>
            </a:r>
            <a:r>
              <a:rPr lang="en-US" sz="2200" kern="0" dirty="0">
                <a:latin typeface="Times New Roman "/>
              </a:rPr>
              <a:t> </a:t>
            </a:r>
            <a:r>
              <a:rPr lang="en-US" sz="2200" kern="0" dirty="0" err="1">
                <a:latin typeface="Times New Roman "/>
              </a:rPr>
              <a:t>vạch</a:t>
            </a:r>
            <a:r>
              <a:rPr lang="en-US" sz="2200" kern="0" dirty="0">
                <a:latin typeface="Times New Roman "/>
              </a:rPr>
              <a:t> </a:t>
            </a:r>
            <a:r>
              <a:rPr lang="en-US" sz="2200" kern="0" dirty="0" err="1">
                <a:latin typeface="Times New Roman "/>
              </a:rPr>
              <a:t>của</a:t>
            </a:r>
            <a:r>
              <a:rPr lang="en-US" sz="2200" kern="0" dirty="0">
                <a:latin typeface="Times New Roman "/>
              </a:rPr>
              <a:t> </a:t>
            </a:r>
            <a:r>
              <a:rPr lang="en-US" sz="2200" kern="0" dirty="0" err="1">
                <a:latin typeface="Times New Roman "/>
              </a:rPr>
              <a:t>các</a:t>
            </a:r>
            <a:r>
              <a:rPr lang="en-US" sz="2200" kern="0" dirty="0">
                <a:latin typeface="Times New Roman "/>
              </a:rPr>
              <a:t> video </a:t>
            </a:r>
            <a:r>
              <a:rPr lang="en-US" sz="2200" kern="0" dirty="0" err="1">
                <a:latin typeface="Times New Roman "/>
              </a:rPr>
              <a:t>khách</a:t>
            </a:r>
            <a:r>
              <a:rPr lang="en-US" sz="2200" kern="0" dirty="0">
                <a:latin typeface="Times New Roman "/>
              </a:rPr>
              <a:t> </a:t>
            </a:r>
            <a:r>
              <a:rPr lang="en-US" sz="2200" kern="0" dirty="0" err="1">
                <a:latin typeface="Times New Roman "/>
              </a:rPr>
              <a:t>hàng</a:t>
            </a:r>
            <a:r>
              <a:rPr lang="en-US" sz="2200" kern="0" dirty="0">
                <a:latin typeface="Times New Roman "/>
              </a:rPr>
              <a:t> </a:t>
            </a:r>
            <a:r>
              <a:rPr lang="en-US" sz="2200" kern="0" dirty="0" err="1">
                <a:latin typeface="Times New Roman "/>
              </a:rPr>
              <a:t>muốn</a:t>
            </a:r>
            <a:r>
              <a:rPr lang="en-US" sz="2200" kern="0" dirty="0">
                <a:latin typeface="Times New Roman "/>
              </a:rPr>
              <a:t> </a:t>
            </a:r>
            <a:r>
              <a:rPr lang="en-US" sz="2200" kern="0" dirty="0" err="1">
                <a:latin typeface="Times New Roman "/>
              </a:rPr>
              <a:t>thuê</a:t>
            </a:r>
            <a:r>
              <a:rPr lang="en-US" sz="2200" kern="0" dirty="0">
                <a:latin typeface="Times New Roman "/>
              </a:rPr>
              <a:t>. </a:t>
            </a:r>
            <a:r>
              <a:rPr lang="en-US" sz="2200" kern="0" dirty="0" err="1">
                <a:latin typeface="Times New Roman "/>
              </a:rPr>
              <a:t>Số</a:t>
            </a:r>
            <a:r>
              <a:rPr lang="en-US" sz="2200" kern="0" dirty="0">
                <a:latin typeface="Times New Roman "/>
              </a:rPr>
              <a:t> </a:t>
            </a:r>
            <a:r>
              <a:rPr lang="en-US" sz="2200" kern="0" dirty="0" err="1">
                <a:latin typeface="Times New Roman "/>
              </a:rPr>
              <a:t>lượng</a:t>
            </a:r>
            <a:r>
              <a:rPr lang="en-US" sz="2200" kern="0" dirty="0">
                <a:latin typeface="Times New Roman "/>
              </a:rPr>
              <a:t> </a:t>
            </a:r>
            <a:r>
              <a:rPr lang="en-US" sz="2200" kern="0" dirty="0" err="1">
                <a:latin typeface="Times New Roman "/>
              </a:rPr>
              <a:t>băng</a:t>
            </a:r>
            <a:r>
              <a:rPr lang="en-US" sz="2200" kern="0" dirty="0">
                <a:latin typeface="Times New Roman "/>
              </a:rPr>
              <a:t> </a:t>
            </a:r>
            <a:r>
              <a:rPr lang="en-US" sz="2200" kern="0" dirty="0" err="1">
                <a:latin typeface="Times New Roman "/>
              </a:rPr>
              <a:t>đĩa</a:t>
            </a:r>
            <a:r>
              <a:rPr lang="en-US" sz="2200" kern="0" dirty="0">
                <a:latin typeface="Times New Roman "/>
              </a:rPr>
              <a:t> </a:t>
            </a:r>
            <a:r>
              <a:rPr lang="en-US" sz="2200" kern="0" dirty="0" err="1">
                <a:latin typeface="Times New Roman "/>
              </a:rPr>
              <a:t>khách</a:t>
            </a:r>
            <a:r>
              <a:rPr lang="en-US" sz="2200" kern="0" dirty="0">
                <a:latin typeface="Times New Roman "/>
              </a:rPr>
              <a:t> </a:t>
            </a:r>
            <a:r>
              <a:rPr lang="en-US" sz="2200" kern="0" dirty="0" err="1">
                <a:latin typeface="Times New Roman "/>
              </a:rPr>
              <a:t>hàng</a:t>
            </a:r>
            <a:r>
              <a:rPr lang="en-US" sz="2200" kern="0" dirty="0">
                <a:latin typeface="Times New Roman "/>
              </a:rPr>
              <a:t> </a:t>
            </a:r>
            <a:r>
              <a:rPr lang="en-US" sz="2200" kern="0" dirty="0" err="1">
                <a:latin typeface="Times New Roman "/>
              </a:rPr>
              <a:t>thuê</a:t>
            </a:r>
            <a:r>
              <a:rPr lang="en-US" sz="2200" kern="0" dirty="0">
                <a:latin typeface="Times New Roman "/>
              </a:rPr>
              <a:t> </a:t>
            </a:r>
            <a:r>
              <a:rPr lang="en-US" sz="2200" kern="0" dirty="0" err="1">
                <a:latin typeface="Times New Roman "/>
              </a:rPr>
              <a:t>tối</a:t>
            </a:r>
            <a:r>
              <a:rPr lang="en-US" sz="2200" kern="0" dirty="0">
                <a:latin typeface="Times New Roman "/>
              </a:rPr>
              <a:t> </a:t>
            </a:r>
            <a:r>
              <a:rPr lang="en-US" sz="2200" kern="0" dirty="0" err="1">
                <a:latin typeface="Times New Roman "/>
              </a:rPr>
              <a:t>đa</a:t>
            </a:r>
            <a:r>
              <a:rPr lang="en-US" sz="2200" kern="0" dirty="0">
                <a:latin typeface="Times New Roman "/>
              </a:rPr>
              <a:t> </a:t>
            </a:r>
            <a:r>
              <a:rPr lang="en-US" sz="2200" kern="0" dirty="0" err="1">
                <a:latin typeface="Times New Roman "/>
              </a:rPr>
              <a:t>là</a:t>
            </a:r>
            <a:r>
              <a:rPr lang="en-US" sz="2200" kern="0" dirty="0">
                <a:latin typeface="Times New Roman "/>
              </a:rPr>
              <a:t> 8.</a:t>
            </a:r>
          </a:p>
          <a:p>
            <a:pPr marL="800100" lvl="1" indent="-342900" eaLnBrk="1" hangingPunct="1">
              <a:buClr>
                <a:schemeClr val="tx1"/>
              </a:buClr>
              <a:buSzPct val="90000"/>
              <a:buFont typeface="Wingdings" panose="05000000000000000000" pitchFamily="2" charset="2"/>
              <a:buAutoNum type="arabicPeriod"/>
              <a:defRPr/>
            </a:pPr>
            <a:r>
              <a:rPr lang="en-US" sz="2200" kern="0" dirty="0" err="1">
                <a:latin typeface="Times New Roman "/>
              </a:rPr>
              <a:t>Nhân</a:t>
            </a:r>
            <a:r>
              <a:rPr lang="en-US" sz="2200" kern="0" dirty="0">
                <a:latin typeface="Times New Roman "/>
              </a:rPr>
              <a:t> </a:t>
            </a:r>
            <a:r>
              <a:rPr lang="en-US" sz="2200" kern="0" dirty="0" err="1">
                <a:latin typeface="Times New Roman "/>
              </a:rPr>
              <a:t>viên</a:t>
            </a:r>
            <a:r>
              <a:rPr lang="en-US" sz="2200" kern="0" dirty="0">
                <a:latin typeface="Times New Roman "/>
              </a:rPr>
              <a:t> </a:t>
            </a:r>
            <a:r>
              <a:rPr lang="en-US" sz="2200" kern="0" dirty="0" err="1">
                <a:latin typeface="Times New Roman "/>
              </a:rPr>
              <a:t>nhập</a:t>
            </a:r>
            <a:r>
              <a:rPr lang="en-US" sz="2200" kern="0" dirty="0">
                <a:latin typeface="Times New Roman "/>
              </a:rPr>
              <a:t> </a:t>
            </a:r>
            <a:r>
              <a:rPr lang="en-US" sz="2200" kern="0" dirty="0" err="1">
                <a:latin typeface="Times New Roman "/>
              </a:rPr>
              <a:t>ngày</a:t>
            </a:r>
            <a:r>
              <a:rPr lang="en-US" sz="2200" kern="0" dirty="0">
                <a:latin typeface="Times New Roman "/>
              </a:rPr>
              <a:t> </a:t>
            </a:r>
            <a:r>
              <a:rPr lang="en-US" sz="2200" kern="0" dirty="0" err="1">
                <a:latin typeface="Times New Roman "/>
              </a:rPr>
              <a:t>thuê</a:t>
            </a:r>
            <a:r>
              <a:rPr lang="en-US" sz="2200" kern="0" dirty="0">
                <a:latin typeface="Times New Roman "/>
              </a:rPr>
              <a:t> </a:t>
            </a:r>
            <a:r>
              <a:rPr lang="en-US" sz="2200" kern="0" dirty="0" err="1">
                <a:latin typeface="Times New Roman "/>
              </a:rPr>
              <a:t>và</a:t>
            </a:r>
            <a:r>
              <a:rPr lang="en-US" sz="2200" kern="0" dirty="0">
                <a:latin typeface="Times New Roman "/>
              </a:rPr>
              <a:t> </a:t>
            </a:r>
            <a:r>
              <a:rPr lang="en-US" sz="2200" kern="0" dirty="0" err="1">
                <a:latin typeface="Times New Roman "/>
              </a:rPr>
              <a:t>hạn</a:t>
            </a:r>
            <a:r>
              <a:rPr lang="en-US" sz="2200" kern="0" dirty="0">
                <a:latin typeface="Times New Roman "/>
              </a:rPr>
              <a:t> </a:t>
            </a:r>
            <a:r>
              <a:rPr lang="en-US" sz="2200" kern="0" dirty="0" err="1">
                <a:latin typeface="Times New Roman "/>
              </a:rPr>
              <a:t>trả</a:t>
            </a:r>
            <a:r>
              <a:rPr lang="en-US" sz="2200" kern="0" dirty="0">
                <a:latin typeface="Times New Roman "/>
              </a:rPr>
              <a:t> </a:t>
            </a:r>
            <a:r>
              <a:rPr lang="en-US" sz="2200" kern="0" dirty="0" err="1">
                <a:latin typeface="Times New Roman "/>
              </a:rPr>
              <a:t>cho</a:t>
            </a:r>
            <a:r>
              <a:rPr lang="en-US" sz="2200" kern="0" dirty="0">
                <a:latin typeface="Times New Roman "/>
              </a:rPr>
              <a:t> </a:t>
            </a:r>
            <a:r>
              <a:rPr lang="en-US" sz="2200" kern="0" dirty="0" err="1">
                <a:latin typeface="Times New Roman "/>
              </a:rPr>
              <a:t>từng</a:t>
            </a:r>
            <a:r>
              <a:rPr lang="en-US" sz="2200" kern="0" dirty="0">
                <a:latin typeface="Times New Roman "/>
              </a:rPr>
              <a:t> </a:t>
            </a:r>
            <a:r>
              <a:rPr lang="en-US" sz="2200" kern="0" dirty="0" err="1">
                <a:latin typeface="Times New Roman "/>
              </a:rPr>
              <a:t>bản</a:t>
            </a:r>
            <a:r>
              <a:rPr lang="en-US" sz="2200" kern="0" dirty="0">
                <a:latin typeface="Times New Roman "/>
              </a:rPr>
              <a:t> </a:t>
            </a:r>
            <a:r>
              <a:rPr lang="en-US" sz="2200" kern="0" dirty="0" err="1">
                <a:latin typeface="Times New Roman "/>
              </a:rPr>
              <a:t>ghi</a:t>
            </a:r>
            <a:r>
              <a:rPr lang="en-US" sz="2200" kern="0" dirty="0">
                <a:latin typeface="Times New Roman "/>
              </a:rPr>
              <a:t> </a:t>
            </a:r>
            <a:r>
              <a:rPr lang="en-US" sz="2200" kern="0" dirty="0" err="1">
                <a:latin typeface="Times New Roman "/>
              </a:rPr>
              <a:t>thuê</a:t>
            </a:r>
            <a:r>
              <a:rPr lang="en-US" sz="2200" kern="0" dirty="0">
                <a:latin typeface="Times New Roman "/>
              </a:rPr>
              <a:t> video. </a:t>
            </a:r>
          </a:p>
          <a:p>
            <a:pPr marL="800100" lvl="1" indent="-342900" eaLnBrk="1" hangingPunct="1">
              <a:buClr>
                <a:schemeClr val="tx1"/>
              </a:buClr>
              <a:buSzPct val="90000"/>
              <a:buFont typeface="Wingdings" panose="05000000000000000000" pitchFamily="2" charset="2"/>
              <a:buAutoNum type="arabicPeriod"/>
              <a:defRPr/>
            </a:pPr>
            <a:r>
              <a:rPr lang="en-US" sz="2200" kern="0" dirty="0" err="1">
                <a:latin typeface="Times New Roman "/>
              </a:rPr>
              <a:t>Hệ</a:t>
            </a:r>
            <a:r>
              <a:rPr lang="en-US" sz="2200" kern="0" dirty="0">
                <a:latin typeface="Times New Roman "/>
              </a:rPr>
              <a:t> </a:t>
            </a:r>
            <a:r>
              <a:rPr lang="en-US" sz="2200" kern="0" dirty="0" err="1">
                <a:latin typeface="Times New Roman "/>
              </a:rPr>
              <a:t>thống</a:t>
            </a:r>
            <a:r>
              <a:rPr lang="en-US" sz="2200" kern="0" dirty="0">
                <a:latin typeface="Times New Roman "/>
              </a:rPr>
              <a:t> </a:t>
            </a:r>
            <a:r>
              <a:rPr lang="en-US" sz="2200" kern="0" dirty="0" err="1">
                <a:latin typeface="Times New Roman "/>
              </a:rPr>
              <a:t>tính</a:t>
            </a:r>
            <a:r>
              <a:rPr lang="en-US" sz="2200" kern="0" dirty="0">
                <a:latin typeface="Times New Roman "/>
              </a:rPr>
              <a:t> </a:t>
            </a:r>
            <a:r>
              <a:rPr lang="en-US" sz="2200" kern="0" dirty="0" err="1">
                <a:latin typeface="Times New Roman "/>
              </a:rPr>
              <a:t>toán</a:t>
            </a:r>
            <a:r>
              <a:rPr lang="en-US" sz="2200" kern="0" dirty="0">
                <a:latin typeface="Times New Roman "/>
              </a:rPr>
              <a:t> </a:t>
            </a:r>
            <a:r>
              <a:rPr lang="en-US" sz="2200" kern="0" dirty="0" err="1">
                <a:latin typeface="Times New Roman "/>
              </a:rPr>
              <a:t>và</a:t>
            </a:r>
            <a:r>
              <a:rPr lang="en-US" sz="2200" kern="0" dirty="0">
                <a:latin typeface="Times New Roman "/>
              </a:rPr>
              <a:t> </a:t>
            </a:r>
            <a:r>
              <a:rPr lang="en-US" sz="2200" kern="0" dirty="0" err="1">
                <a:latin typeface="Times New Roman "/>
              </a:rPr>
              <a:t>hiển</a:t>
            </a:r>
            <a:r>
              <a:rPr lang="en-US" sz="2200" kern="0" dirty="0">
                <a:latin typeface="Times New Roman "/>
              </a:rPr>
              <a:t> </a:t>
            </a:r>
            <a:r>
              <a:rPr lang="en-US" sz="2200" kern="0" dirty="0" err="1">
                <a:latin typeface="Times New Roman "/>
              </a:rPr>
              <a:t>thị</a:t>
            </a:r>
            <a:r>
              <a:rPr lang="en-US" sz="2200" kern="0" dirty="0">
                <a:latin typeface="Times New Roman "/>
              </a:rPr>
              <a:t> </a:t>
            </a:r>
            <a:r>
              <a:rPr lang="en-US" sz="2200" kern="0" dirty="0" err="1">
                <a:latin typeface="Times New Roman "/>
              </a:rPr>
              <a:t>lệ</a:t>
            </a:r>
            <a:r>
              <a:rPr lang="en-US" sz="2200" kern="0" dirty="0">
                <a:latin typeface="Times New Roman "/>
              </a:rPr>
              <a:t> </a:t>
            </a:r>
            <a:r>
              <a:rPr lang="en-US" sz="2200" kern="0" dirty="0" err="1">
                <a:latin typeface="Times New Roman "/>
              </a:rPr>
              <a:t>phí</a:t>
            </a:r>
            <a:r>
              <a:rPr lang="en-US" sz="2200" kern="0" dirty="0">
                <a:latin typeface="Times New Roman "/>
              </a:rPr>
              <a:t> </a:t>
            </a:r>
            <a:r>
              <a:rPr lang="en-US" sz="2200" kern="0" dirty="0" err="1">
                <a:latin typeface="Times New Roman "/>
              </a:rPr>
              <a:t>thuê</a:t>
            </a:r>
            <a:r>
              <a:rPr lang="en-US" sz="2200" kern="0" dirty="0">
                <a:latin typeface="Times New Roman "/>
              </a:rPr>
              <a:t> video.</a:t>
            </a:r>
          </a:p>
          <a:p>
            <a:pPr marL="800100" lvl="1" indent="-342900" eaLnBrk="1" hangingPunct="1">
              <a:buClr>
                <a:schemeClr val="tx1"/>
              </a:buClr>
              <a:buSzPct val="90000"/>
              <a:buFont typeface="Wingdings" panose="05000000000000000000" pitchFamily="2" charset="2"/>
              <a:buAutoNum type="arabicPeriod"/>
              <a:defRPr/>
            </a:pPr>
            <a:r>
              <a:rPr lang="en-US" sz="2200" kern="0" dirty="0">
                <a:latin typeface="Times New Roman "/>
              </a:rPr>
              <a:t>Sau </a:t>
            </a:r>
            <a:r>
              <a:rPr lang="en-US" sz="2200" kern="0" dirty="0" err="1">
                <a:latin typeface="Times New Roman "/>
              </a:rPr>
              <a:t>khi</a:t>
            </a:r>
            <a:r>
              <a:rPr lang="en-US" sz="2200" kern="0" dirty="0">
                <a:latin typeface="Times New Roman "/>
              </a:rPr>
              <a:t> </a:t>
            </a:r>
            <a:r>
              <a:rPr lang="en-US" sz="2200" kern="0" dirty="0" err="1">
                <a:latin typeface="Times New Roman "/>
              </a:rPr>
              <a:t>khách</a:t>
            </a:r>
            <a:r>
              <a:rPr lang="en-US" sz="2200" kern="0" dirty="0">
                <a:latin typeface="Times New Roman "/>
              </a:rPr>
              <a:t> </a:t>
            </a:r>
            <a:r>
              <a:rPr lang="en-US" sz="2200" kern="0" dirty="0" err="1">
                <a:latin typeface="Times New Roman "/>
              </a:rPr>
              <a:t>hàng</a:t>
            </a:r>
            <a:r>
              <a:rPr lang="en-US" sz="2200" kern="0" dirty="0">
                <a:latin typeface="Times New Roman "/>
              </a:rPr>
              <a:t> </a:t>
            </a:r>
            <a:r>
              <a:rPr lang="en-US" sz="2200" kern="0" dirty="0" err="1">
                <a:latin typeface="Times New Roman "/>
              </a:rPr>
              <a:t>thanh</a:t>
            </a:r>
            <a:r>
              <a:rPr lang="en-US" sz="2200" kern="0" dirty="0">
                <a:latin typeface="Times New Roman "/>
              </a:rPr>
              <a:t> </a:t>
            </a:r>
            <a:r>
              <a:rPr lang="en-US" sz="2200" kern="0" dirty="0" err="1">
                <a:latin typeface="Times New Roman "/>
              </a:rPr>
              <a:t>toán</a:t>
            </a:r>
            <a:r>
              <a:rPr lang="en-US" sz="2200" kern="0" dirty="0">
                <a:latin typeface="Times New Roman "/>
              </a:rPr>
              <a:t>, </a:t>
            </a:r>
            <a:r>
              <a:rPr lang="en-US" sz="2200" kern="0" dirty="0" err="1">
                <a:latin typeface="Times New Roman "/>
              </a:rPr>
              <a:t>nhân</a:t>
            </a:r>
            <a:r>
              <a:rPr lang="en-US" sz="2200" kern="0" dirty="0">
                <a:latin typeface="Times New Roman "/>
              </a:rPr>
              <a:t> </a:t>
            </a:r>
            <a:r>
              <a:rPr lang="en-US" sz="2200" kern="0" dirty="0" err="1">
                <a:latin typeface="Times New Roman "/>
              </a:rPr>
              <a:t>viên</a:t>
            </a:r>
            <a:r>
              <a:rPr lang="en-US" sz="2200" kern="0" dirty="0">
                <a:latin typeface="Times New Roman "/>
              </a:rPr>
              <a:t> in </a:t>
            </a:r>
            <a:r>
              <a:rPr lang="en-US" sz="2200" kern="0" dirty="0" err="1">
                <a:latin typeface="Times New Roman "/>
              </a:rPr>
              <a:t>biên</a:t>
            </a:r>
            <a:r>
              <a:rPr lang="en-US" sz="2200" kern="0" dirty="0">
                <a:latin typeface="Times New Roman "/>
              </a:rPr>
              <a:t> </a:t>
            </a:r>
            <a:r>
              <a:rPr lang="en-US" sz="2200" kern="0" dirty="0" err="1">
                <a:latin typeface="Times New Roman "/>
              </a:rPr>
              <a:t>nhận</a:t>
            </a:r>
            <a:r>
              <a:rPr lang="en-US" sz="2200" kern="0" dirty="0">
                <a:latin typeface="Times New Roman "/>
              </a:rPr>
              <a:t> </a:t>
            </a:r>
            <a:r>
              <a:rPr lang="en-US" sz="2200" kern="0" dirty="0" err="1">
                <a:latin typeface="Times New Roman "/>
              </a:rPr>
              <a:t>thuê</a:t>
            </a:r>
            <a:r>
              <a:rPr lang="en-US" sz="2200" kern="0" dirty="0">
                <a:latin typeface="Times New Roman "/>
              </a:rPr>
              <a:t> video </a:t>
            </a:r>
            <a:r>
              <a:rPr lang="en-US" sz="2200" kern="0" dirty="0" err="1">
                <a:latin typeface="Times New Roman "/>
              </a:rPr>
              <a:t>và</a:t>
            </a:r>
            <a:r>
              <a:rPr lang="en-US" sz="2200" kern="0" dirty="0">
                <a:latin typeface="Times New Roman "/>
              </a:rPr>
              <a:t> </a:t>
            </a:r>
            <a:r>
              <a:rPr lang="en-US" sz="2200" kern="0" dirty="0" err="1">
                <a:latin typeface="Times New Roman "/>
              </a:rPr>
              <a:t>chọn</a:t>
            </a:r>
            <a:r>
              <a:rPr lang="en-US" sz="2200" kern="0" dirty="0">
                <a:latin typeface="Times New Roman "/>
              </a:rPr>
              <a:t> </a:t>
            </a:r>
            <a:r>
              <a:rPr lang="en-US" sz="2200" kern="0" dirty="0" err="1">
                <a:latin typeface="Times New Roman "/>
              </a:rPr>
              <a:t>chức</a:t>
            </a:r>
            <a:r>
              <a:rPr lang="en-US" sz="2200" kern="0" dirty="0">
                <a:latin typeface="Times New Roman "/>
              </a:rPr>
              <a:t> </a:t>
            </a:r>
            <a:r>
              <a:rPr lang="en-US" sz="2200" kern="0" dirty="0" err="1">
                <a:latin typeface="Times New Roman "/>
              </a:rPr>
              <a:t>năng</a:t>
            </a:r>
            <a:r>
              <a:rPr lang="en-US" sz="2200" kern="0" dirty="0">
                <a:latin typeface="Times New Roman "/>
              </a:rPr>
              <a:t> Save </a:t>
            </a:r>
          </a:p>
          <a:p>
            <a:pPr marL="800100" lvl="1" indent="-342900" eaLnBrk="1" hangingPunct="1">
              <a:buClr>
                <a:schemeClr val="tx1"/>
              </a:buClr>
              <a:buSzPct val="90000"/>
              <a:buFont typeface="Wingdings" panose="05000000000000000000" pitchFamily="2" charset="2"/>
              <a:buAutoNum type="arabicPeriod"/>
              <a:defRPr/>
            </a:pPr>
            <a:r>
              <a:rPr lang="en-US" sz="2200" kern="0" dirty="0" err="1">
                <a:latin typeface="Times New Roman "/>
              </a:rPr>
              <a:t>Hệ</a:t>
            </a:r>
            <a:r>
              <a:rPr lang="en-US" sz="2200" kern="0" dirty="0">
                <a:latin typeface="Times New Roman "/>
              </a:rPr>
              <a:t> </a:t>
            </a:r>
            <a:r>
              <a:rPr lang="en-US" sz="2200" kern="0" dirty="0" err="1">
                <a:latin typeface="Times New Roman "/>
              </a:rPr>
              <a:t>thống</a:t>
            </a:r>
            <a:r>
              <a:rPr lang="en-US" sz="2200" kern="0" dirty="0">
                <a:latin typeface="Times New Roman "/>
              </a:rPr>
              <a:t> </a:t>
            </a:r>
            <a:r>
              <a:rPr lang="en-US" sz="2200" kern="0" dirty="0" err="1">
                <a:latin typeface="Times New Roman "/>
              </a:rPr>
              <a:t>cập</a:t>
            </a:r>
            <a:r>
              <a:rPr lang="en-US" sz="2200" kern="0" dirty="0">
                <a:latin typeface="Times New Roman "/>
              </a:rPr>
              <a:t> </a:t>
            </a:r>
            <a:r>
              <a:rPr lang="en-US" sz="2200" kern="0" dirty="0" err="1">
                <a:latin typeface="Times New Roman "/>
              </a:rPr>
              <a:t>nhật</a:t>
            </a:r>
            <a:r>
              <a:rPr lang="en-US" sz="2200" kern="0" dirty="0">
                <a:latin typeface="Times New Roman "/>
              </a:rPr>
              <a:t> </a:t>
            </a:r>
            <a:r>
              <a:rPr lang="en-US" sz="2200" kern="0" dirty="0" err="1">
                <a:latin typeface="Times New Roman "/>
              </a:rPr>
              <a:t>các</a:t>
            </a:r>
            <a:r>
              <a:rPr lang="en-US" sz="2200" kern="0" dirty="0">
                <a:latin typeface="Times New Roman "/>
              </a:rPr>
              <a:t> </a:t>
            </a:r>
            <a:r>
              <a:rPr lang="en-US" sz="2200" kern="0" dirty="0" err="1">
                <a:latin typeface="Times New Roman "/>
              </a:rPr>
              <a:t>bản</a:t>
            </a:r>
            <a:r>
              <a:rPr lang="en-US" sz="2200" kern="0" dirty="0">
                <a:latin typeface="Times New Roman "/>
              </a:rPr>
              <a:t> </a:t>
            </a:r>
            <a:r>
              <a:rPr lang="en-US" sz="2200" kern="0" dirty="0" err="1">
                <a:latin typeface="Times New Roman "/>
              </a:rPr>
              <a:t>ghi</a:t>
            </a:r>
            <a:r>
              <a:rPr lang="en-US" sz="2200" kern="0" dirty="0">
                <a:latin typeface="Times New Roman "/>
              </a:rPr>
              <a:t> </a:t>
            </a:r>
            <a:r>
              <a:rPr lang="en-US" sz="2200" kern="0" dirty="0" err="1">
                <a:latin typeface="Times New Roman "/>
              </a:rPr>
              <a:t>thuê</a:t>
            </a:r>
            <a:r>
              <a:rPr lang="en-US" sz="2200" kern="0" dirty="0">
                <a:latin typeface="Times New Roman "/>
              </a:rPr>
              <a:t> video </a:t>
            </a:r>
            <a:r>
              <a:rPr lang="en-US" sz="2200" kern="0" dirty="0" err="1">
                <a:latin typeface="Times New Roman "/>
              </a:rPr>
              <a:t>vào</a:t>
            </a:r>
            <a:r>
              <a:rPr lang="en-US" sz="2200" kern="0" dirty="0">
                <a:latin typeface="Times New Roman "/>
              </a:rPr>
              <a:t> CSDL.</a:t>
            </a:r>
          </a:p>
        </p:txBody>
      </p:sp>
    </p:spTree>
    <p:extLst>
      <p:ext uri="{BB962C8B-B14F-4D97-AF65-F5344CB8AC3E}">
        <p14:creationId xmlns:p14="http://schemas.microsoft.com/office/powerpoint/2010/main" val="272164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14288"/>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6" name="Rectangle 2">
            <a:extLst>
              <a:ext uri="{FF2B5EF4-FFF2-40B4-BE49-F238E27FC236}">
                <a16:creationId xmlns:a16="http://schemas.microsoft.com/office/drawing/2014/main" id="{A1775597-248A-4B36-A7D4-15B4334C6692}"/>
              </a:ext>
            </a:extLst>
          </p:cNvPr>
          <p:cNvSpPr txBox="1">
            <a:spLocks noChangeArrowheads="1"/>
          </p:cNvSpPr>
          <p:nvPr/>
        </p:nvSpPr>
        <p:spPr bwMode="auto">
          <a:xfrm>
            <a:off x="388742" y="946978"/>
            <a:ext cx="1141451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dirty="0" err="1">
                <a:solidFill>
                  <a:srgbClr val="002060"/>
                </a:solidFill>
                <a:latin typeface="Times New Roman "/>
              </a:rPr>
              <a:t>Đặc</a:t>
            </a:r>
            <a:r>
              <a:rPr lang="en-US" sz="2400" kern="0" dirty="0">
                <a:solidFill>
                  <a:srgbClr val="002060"/>
                </a:solidFill>
                <a:latin typeface="Times New Roman "/>
              </a:rPr>
              <a:t> </a:t>
            </a:r>
            <a:r>
              <a:rPr lang="en-US" sz="2400" kern="0" dirty="0" err="1">
                <a:solidFill>
                  <a:srgbClr val="002060"/>
                </a:solidFill>
                <a:latin typeface="Times New Roman "/>
              </a:rPr>
              <a:t>tả</a:t>
            </a:r>
            <a:r>
              <a:rPr lang="en-US" sz="2400" kern="0" dirty="0">
                <a:solidFill>
                  <a:srgbClr val="002060"/>
                </a:solidFill>
                <a:latin typeface="Times New Roman "/>
              </a:rPr>
              <a:t> use case: Rent Video</a:t>
            </a:r>
          </a:p>
        </p:txBody>
      </p:sp>
      <p:sp>
        <p:nvSpPr>
          <p:cNvPr id="9" name="Rectangle 3">
            <a:extLst>
              <a:ext uri="{FF2B5EF4-FFF2-40B4-BE49-F238E27FC236}">
                <a16:creationId xmlns:a16="http://schemas.microsoft.com/office/drawing/2014/main" id="{B1336882-294D-448E-BCCD-4D344AA1F921}"/>
              </a:ext>
            </a:extLst>
          </p:cNvPr>
          <p:cNvSpPr txBox="1">
            <a:spLocks noChangeArrowheads="1"/>
          </p:cNvSpPr>
          <p:nvPr/>
        </p:nvSpPr>
        <p:spPr bwMode="auto">
          <a:xfrm>
            <a:off x="228601" y="1838325"/>
            <a:ext cx="11734799"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en-US" sz="2300" kern="0" dirty="0">
                <a:latin typeface="Times New Roman "/>
              </a:rPr>
              <a:t>Alternative Flows</a:t>
            </a:r>
          </a:p>
          <a:p>
            <a:pPr marL="457200" lvl="1" indent="0" eaLnBrk="1" hangingPunct="1">
              <a:buClr>
                <a:schemeClr val="tx1"/>
              </a:buClr>
              <a:buSzPct val="90000"/>
              <a:buNone/>
              <a:defRPr/>
            </a:pPr>
            <a:r>
              <a:rPr lang="en-US" sz="2300" kern="0" dirty="0">
                <a:latin typeface="Times New Roman "/>
              </a:rPr>
              <a:t>2.1. </a:t>
            </a:r>
            <a:r>
              <a:rPr lang="en-US" sz="2300" kern="0" dirty="0" err="1">
                <a:latin typeface="Times New Roman "/>
              </a:rPr>
              <a:t>Nếu</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không</a:t>
            </a:r>
            <a:r>
              <a:rPr lang="en-US" sz="2300" kern="0" dirty="0">
                <a:latin typeface="Times New Roman "/>
              </a:rPr>
              <a:t> </a:t>
            </a:r>
            <a:r>
              <a:rPr lang="en-US" sz="2300" kern="0" dirty="0" err="1">
                <a:latin typeface="Times New Roman "/>
              </a:rPr>
              <a:t>có</a:t>
            </a:r>
            <a:r>
              <a:rPr lang="en-US" sz="2300" kern="0" dirty="0">
                <a:latin typeface="Times New Roman "/>
              </a:rPr>
              <a:t> </a:t>
            </a:r>
            <a:r>
              <a:rPr lang="en-US" sz="2300" kern="0" dirty="0" err="1">
                <a:latin typeface="Times New Roman "/>
              </a:rPr>
              <a:t>thẻ</a:t>
            </a:r>
            <a:r>
              <a:rPr lang="en-US" sz="2300" kern="0" dirty="0">
                <a:latin typeface="Times New Roman "/>
              </a:rPr>
              <a:t> </a:t>
            </a:r>
            <a:r>
              <a:rPr lang="en-US" sz="2300" kern="0" dirty="0" err="1">
                <a:latin typeface="Times New Roman "/>
              </a:rPr>
              <a:t>thành</a:t>
            </a:r>
            <a:r>
              <a:rPr lang="en-US" sz="2300" kern="0" dirty="0">
                <a:latin typeface="Times New Roman "/>
              </a:rPr>
              <a:t> </a:t>
            </a:r>
            <a:r>
              <a:rPr lang="en-US" sz="2300" kern="0" dirty="0" err="1">
                <a:latin typeface="Times New Roman "/>
              </a:rPr>
              <a:t>viên</a:t>
            </a:r>
            <a:r>
              <a:rPr lang="en-US" sz="2300" kern="0" dirty="0">
                <a:latin typeface="Times New Roman "/>
              </a:rPr>
              <a:t>. </a:t>
            </a:r>
            <a:r>
              <a:rPr lang="en-US" sz="2300" kern="0" dirty="0" err="1">
                <a:latin typeface="Times New Roman "/>
              </a:rPr>
              <a:t>Nhân</a:t>
            </a:r>
            <a:r>
              <a:rPr lang="en-US" sz="2300" kern="0" dirty="0">
                <a:latin typeface="Times New Roman "/>
              </a:rPr>
              <a:t> </a:t>
            </a:r>
            <a:r>
              <a:rPr lang="en-US" sz="2300" kern="0" dirty="0" err="1">
                <a:latin typeface="Times New Roman "/>
              </a:rPr>
              <a:t>viên</a:t>
            </a:r>
            <a:r>
              <a:rPr lang="en-US" sz="2300" kern="0" dirty="0">
                <a:latin typeface="Times New Roman "/>
              </a:rPr>
              <a:t> </a:t>
            </a:r>
            <a:r>
              <a:rPr lang="en-US" sz="2300" kern="0" dirty="0" err="1">
                <a:latin typeface="Times New Roman "/>
              </a:rPr>
              <a:t>sẽ</a:t>
            </a:r>
            <a:r>
              <a:rPr lang="en-US" sz="2300" kern="0" dirty="0">
                <a:latin typeface="Times New Roman "/>
              </a:rPr>
              <a:t>  </a:t>
            </a:r>
            <a:r>
              <a:rPr lang="en-US" sz="2300" kern="0" dirty="0" err="1">
                <a:latin typeface="Times New Roman "/>
              </a:rPr>
              <a:t>kích</a:t>
            </a:r>
            <a:r>
              <a:rPr lang="en-US" sz="2300" kern="0" dirty="0">
                <a:latin typeface="Times New Roman "/>
              </a:rPr>
              <a:t> </a:t>
            </a:r>
            <a:r>
              <a:rPr lang="en-US" sz="2300" kern="0" dirty="0" err="1">
                <a:latin typeface="Times New Roman "/>
              </a:rPr>
              <a:t>hoạt</a:t>
            </a:r>
            <a:r>
              <a:rPr lang="en-US" sz="2300" kern="0" dirty="0">
                <a:latin typeface="Times New Roman "/>
              </a:rPr>
              <a:t> use case </a:t>
            </a:r>
            <a:r>
              <a:rPr lang="en-US" sz="2300" b="1" kern="0" dirty="0">
                <a:latin typeface="Times New Roman "/>
              </a:rPr>
              <a:t>Maintain Customer</a:t>
            </a:r>
            <a:r>
              <a:rPr lang="en-US" sz="2300" kern="0" dirty="0">
                <a:latin typeface="Times New Roman "/>
              </a:rPr>
              <a:t> </a:t>
            </a:r>
            <a:r>
              <a:rPr lang="en-US" sz="2300" kern="0" dirty="0" err="1">
                <a:latin typeface="Times New Roman "/>
              </a:rPr>
              <a:t>để</a:t>
            </a:r>
            <a:r>
              <a:rPr lang="en-US" sz="2300" kern="0" dirty="0">
                <a:latin typeface="Times New Roman "/>
              </a:rPr>
              <a:t> </a:t>
            </a:r>
            <a:r>
              <a:rPr lang="en-US" sz="2300" kern="0" dirty="0" err="1">
                <a:latin typeface="Times New Roman "/>
              </a:rPr>
              <a:t>đăng</a:t>
            </a:r>
            <a:r>
              <a:rPr lang="en-US" sz="2300" kern="0" dirty="0">
                <a:latin typeface="Times New Roman "/>
              </a:rPr>
              <a:t> </a:t>
            </a:r>
            <a:r>
              <a:rPr lang="en-US" sz="2300" kern="0" dirty="0" err="1">
                <a:latin typeface="Times New Roman "/>
              </a:rPr>
              <a:t>ký</a:t>
            </a:r>
            <a:r>
              <a:rPr lang="en-US" sz="2300" kern="0" dirty="0">
                <a:latin typeface="Times New Roman "/>
              </a:rPr>
              <a:t> </a:t>
            </a:r>
            <a:r>
              <a:rPr lang="en-US" sz="2300" kern="0" dirty="0" err="1">
                <a:latin typeface="Times New Roman "/>
              </a:rPr>
              <a:t>và</a:t>
            </a:r>
            <a:r>
              <a:rPr lang="en-US" sz="2300" kern="0" dirty="0">
                <a:latin typeface="Times New Roman "/>
              </a:rPr>
              <a:t> </a:t>
            </a:r>
            <a:r>
              <a:rPr lang="en-US" sz="2300" kern="0" dirty="0" err="1">
                <a:latin typeface="Times New Roman "/>
              </a:rPr>
              <a:t>cấp</a:t>
            </a:r>
            <a:r>
              <a:rPr lang="en-US" sz="2300" kern="0" dirty="0">
                <a:latin typeface="Times New Roman "/>
              </a:rPr>
              <a:t> </a:t>
            </a:r>
            <a:r>
              <a:rPr lang="en-US" sz="2300" kern="0" dirty="0" err="1">
                <a:latin typeface="Times New Roman "/>
              </a:rPr>
              <a:t>thẻ</a:t>
            </a:r>
            <a:r>
              <a:rPr lang="en-US" sz="2300" kern="0" dirty="0">
                <a:latin typeface="Times New Roman "/>
              </a:rPr>
              <a:t> </a:t>
            </a:r>
            <a:r>
              <a:rPr lang="en-US" sz="2300" kern="0" dirty="0" err="1">
                <a:latin typeface="Times New Roman "/>
              </a:rPr>
              <a:t>cho</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Use case </a:t>
            </a:r>
            <a:r>
              <a:rPr lang="en-US" sz="2300" kern="0" dirty="0" err="1">
                <a:latin typeface="Times New Roman "/>
              </a:rPr>
              <a:t>tiếp</a:t>
            </a:r>
            <a:r>
              <a:rPr lang="en-US" sz="2300" kern="0" dirty="0">
                <a:latin typeface="Times New Roman "/>
              </a:rPr>
              <a:t> </a:t>
            </a:r>
            <a:r>
              <a:rPr lang="en-US" sz="2300" kern="0" dirty="0" err="1">
                <a:latin typeface="Times New Roman "/>
              </a:rPr>
              <a:t>tục</a:t>
            </a:r>
            <a:r>
              <a:rPr lang="en-US" sz="2300" kern="0" dirty="0">
                <a:latin typeface="Times New Roman "/>
              </a:rPr>
              <a:t> </a:t>
            </a:r>
            <a:r>
              <a:rPr lang="en-US" sz="2300" kern="0" dirty="0" err="1">
                <a:latin typeface="Times New Roman "/>
              </a:rPr>
              <a:t>bước</a:t>
            </a:r>
            <a:r>
              <a:rPr lang="en-US" sz="2300" kern="0" dirty="0">
                <a:latin typeface="Times New Roman "/>
              </a:rPr>
              <a:t> 1</a:t>
            </a:r>
          </a:p>
          <a:p>
            <a:pPr marL="457200" lvl="1" indent="0" eaLnBrk="1" hangingPunct="1">
              <a:buClr>
                <a:schemeClr val="tx1"/>
              </a:buClr>
              <a:buSzPct val="90000"/>
              <a:buNone/>
              <a:defRPr/>
            </a:pPr>
            <a:r>
              <a:rPr lang="en-US" sz="2300" kern="0" dirty="0">
                <a:latin typeface="Times New Roman "/>
              </a:rPr>
              <a:t>3.1. </a:t>
            </a:r>
            <a:r>
              <a:rPr lang="en-US" sz="2300" kern="0" dirty="0" err="1">
                <a:latin typeface="Times New Roman "/>
              </a:rPr>
              <a:t>Nếu</a:t>
            </a:r>
            <a:r>
              <a:rPr lang="en-US" sz="2300" kern="0" dirty="0">
                <a:latin typeface="Times New Roman "/>
              </a:rPr>
              <a:t> video </a:t>
            </a:r>
            <a:r>
              <a:rPr lang="en-US" sz="2300" kern="0" dirty="0" err="1">
                <a:latin typeface="Times New Roman "/>
              </a:rPr>
              <a:t>không</a:t>
            </a:r>
            <a:r>
              <a:rPr lang="en-US" sz="2300" kern="0" dirty="0">
                <a:latin typeface="Times New Roman "/>
              </a:rPr>
              <a:t> </a:t>
            </a:r>
            <a:r>
              <a:rPr lang="en-US" sz="2300" kern="0" dirty="0" err="1">
                <a:latin typeface="Times New Roman "/>
              </a:rPr>
              <a:t>được</a:t>
            </a:r>
            <a:r>
              <a:rPr lang="en-US" sz="2300" kern="0" dirty="0">
                <a:latin typeface="Times New Roman "/>
              </a:rPr>
              <a:t> </a:t>
            </a:r>
            <a:r>
              <a:rPr lang="en-US" sz="2300" kern="0" dirty="0" err="1">
                <a:latin typeface="Times New Roman "/>
              </a:rPr>
              <a:t>trả</a:t>
            </a:r>
            <a:r>
              <a:rPr lang="en-US" sz="2300" kern="0" dirty="0">
                <a:latin typeface="Times New Roman "/>
              </a:rPr>
              <a:t> </a:t>
            </a:r>
            <a:r>
              <a:rPr lang="en-US" sz="2300" kern="0" dirty="0" err="1">
                <a:latin typeface="Times New Roman "/>
              </a:rPr>
              <a:t>trong</a:t>
            </a:r>
            <a:r>
              <a:rPr lang="en-US" sz="2300" kern="0" dirty="0">
                <a:latin typeface="Times New Roman "/>
              </a:rPr>
              <a:t> </a:t>
            </a:r>
            <a:r>
              <a:rPr lang="en-US" sz="2300" kern="0" dirty="0" err="1">
                <a:latin typeface="Times New Roman "/>
              </a:rPr>
              <a:t>vòng</a:t>
            </a:r>
            <a:r>
              <a:rPr lang="en-US" sz="2300" kern="0" dirty="0">
                <a:latin typeface="Times New Roman "/>
              </a:rPr>
              <a:t> 2 </a:t>
            </a:r>
            <a:r>
              <a:rPr lang="en-US" sz="2300" kern="0" dirty="0" err="1">
                <a:latin typeface="Times New Roman "/>
              </a:rPr>
              <a:t>ngày</a:t>
            </a:r>
            <a:r>
              <a:rPr lang="en-US" sz="2300" kern="0" dirty="0">
                <a:latin typeface="Times New Roman "/>
              </a:rPr>
              <a:t> </a:t>
            </a:r>
            <a:r>
              <a:rPr lang="en-US" sz="2300" kern="0" dirty="0" err="1">
                <a:latin typeface="Times New Roman "/>
              </a:rPr>
              <a:t>kể</a:t>
            </a:r>
            <a:r>
              <a:rPr lang="en-US" sz="2300" kern="0" dirty="0">
                <a:latin typeface="Times New Roman "/>
              </a:rPr>
              <a:t> </a:t>
            </a:r>
            <a:r>
              <a:rPr lang="en-US" sz="2300" kern="0" dirty="0" err="1">
                <a:latin typeface="Times New Roman "/>
              </a:rPr>
              <a:t>từ</a:t>
            </a:r>
            <a:r>
              <a:rPr lang="en-US" sz="2300" kern="0" dirty="0">
                <a:latin typeface="Times New Roman "/>
              </a:rPr>
              <a:t> </a:t>
            </a:r>
            <a:r>
              <a:rPr lang="en-US" sz="2300" kern="0" dirty="0" err="1">
                <a:latin typeface="Times New Roman "/>
              </a:rPr>
              <a:t>hạn</a:t>
            </a:r>
            <a:r>
              <a:rPr lang="en-US" sz="2300" kern="0" dirty="0">
                <a:latin typeface="Times New Roman "/>
              </a:rPr>
              <a:t> </a:t>
            </a:r>
            <a:r>
              <a:rPr lang="en-US" sz="2300" kern="0" dirty="0" err="1">
                <a:latin typeface="Times New Roman "/>
              </a:rPr>
              <a:t>trả</a:t>
            </a:r>
            <a:r>
              <a:rPr lang="en-US" sz="2300" kern="0" dirty="0">
                <a:latin typeface="Times New Roman "/>
              </a:rPr>
              <a:t>, </a:t>
            </a:r>
            <a:r>
              <a:rPr lang="en-US" sz="2300" kern="0" dirty="0" err="1">
                <a:latin typeface="Times New Roman "/>
              </a:rPr>
              <a:t>hệ</a:t>
            </a:r>
            <a:r>
              <a:rPr lang="en-US" sz="2300" kern="0" dirty="0">
                <a:latin typeface="Times New Roman "/>
              </a:rPr>
              <a:t> </a:t>
            </a:r>
            <a:r>
              <a:rPr lang="en-US" sz="2300" kern="0" dirty="0" err="1">
                <a:latin typeface="Times New Roman "/>
              </a:rPr>
              <a:t>thống</a:t>
            </a:r>
            <a:r>
              <a:rPr lang="en-US" sz="2300" kern="0" dirty="0">
                <a:latin typeface="Times New Roman "/>
              </a:rPr>
              <a:t> </a:t>
            </a:r>
            <a:r>
              <a:rPr lang="en-US" sz="2300" kern="0" dirty="0" err="1">
                <a:latin typeface="Times New Roman "/>
              </a:rPr>
              <a:t>hiển</a:t>
            </a:r>
            <a:r>
              <a:rPr lang="en-US" sz="2300" kern="0" dirty="0">
                <a:latin typeface="Times New Roman "/>
              </a:rPr>
              <a:t> </a:t>
            </a:r>
            <a:r>
              <a:rPr lang="en-US" sz="2300" kern="0" dirty="0" err="1">
                <a:latin typeface="Times New Roman "/>
              </a:rPr>
              <a:t>thị</a:t>
            </a:r>
            <a:r>
              <a:rPr lang="en-US" sz="2300" kern="0" dirty="0">
                <a:latin typeface="Times New Roman "/>
              </a:rPr>
              <a:t> </a:t>
            </a:r>
            <a:r>
              <a:rPr lang="en-US" sz="2300" kern="0" dirty="0" err="1">
                <a:latin typeface="Times New Roman "/>
              </a:rPr>
              <a:t>ghi</a:t>
            </a:r>
            <a:r>
              <a:rPr lang="en-US" sz="2300" kern="0" dirty="0">
                <a:latin typeface="Times New Roman "/>
              </a:rPr>
              <a:t> </a:t>
            </a:r>
            <a:r>
              <a:rPr lang="en-US" sz="2300" kern="0" dirty="0" err="1">
                <a:latin typeface="Times New Roman "/>
              </a:rPr>
              <a:t>chú</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đã</a:t>
            </a:r>
            <a:r>
              <a:rPr lang="en-US" sz="2300" kern="0" dirty="0">
                <a:latin typeface="Times New Roman "/>
              </a:rPr>
              <a:t> vi </a:t>
            </a:r>
            <a:r>
              <a:rPr lang="en-US" sz="2300" kern="0" dirty="0" err="1">
                <a:latin typeface="Times New Roman "/>
              </a:rPr>
              <a:t>phạm</a:t>
            </a:r>
            <a:r>
              <a:rPr lang="en-US" sz="2300" kern="0" dirty="0">
                <a:latin typeface="Times New Roman "/>
              </a:rPr>
              <a:t>” (</a:t>
            </a:r>
            <a:r>
              <a:rPr lang="en-US" sz="2300" kern="0" dirty="0" err="1">
                <a:latin typeface="Times New Roman "/>
              </a:rPr>
              <a:t>không</a:t>
            </a:r>
            <a:r>
              <a:rPr lang="en-US" sz="2300" kern="0" dirty="0">
                <a:latin typeface="Times New Roman "/>
              </a:rPr>
              <a:t> </a:t>
            </a:r>
            <a:r>
              <a:rPr lang="en-US" sz="2300" kern="0" dirty="0" err="1">
                <a:latin typeface="Times New Roman "/>
              </a:rPr>
              <a:t>đáng</a:t>
            </a:r>
            <a:r>
              <a:rPr lang="en-US" sz="2300" kern="0" dirty="0">
                <a:latin typeface="Times New Roman "/>
              </a:rPr>
              <a:t> tin) </a:t>
            </a:r>
            <a:r>
              <a:rPr lang="en-US" sz="2300" kern="0" dirty="0" err="1">
                <a:latin typeface="Times New Roman "/>
              </a:rPr>
              <a:t>và</a:t>
            </a:r>
            <a:r>
              <a:rPr lang="en-US" sz="2300" kern="0" dirty="0">
                <a:latin typeface="Times New Roman "/>
              </a:rPr>
              <a:t> </a:t>
            </a:r>
            <a:r>
              <a:rPr lang="en-US" sz="2300" kern="0" dirty="0" err="1">
                <a:latin typeface="Times New Roman "/>
              </a:rPr>
              <a:t>Yêu</a:t>
            </a:r>
            <a:r>
              <a:rPr lang="en-US" sz="2300" kern="0" dirty="0">
                <a:latin typeface="Times New Roman "/>
              </a:rPr>
              <a:t> </a:t>
            </a:r>
            <a:r>
              <a:rPr lang="en-US" sz="2300" kern="0" dirty="0" err="1">
                <a:latin typeface="Times New Roman "/>
              </a:rPr>
              <a:t>cầu</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đóng</a:t>
            </a:r>
            <a:r>
              <a:rPr lang="en-US" sz="2300" kern="0" dirty="0">
                <a:latin typeface="Times New Roman "/>
              </a:rPr>
              <a:t> </a:t>
            </a:r>
            <a:r>
              <a:rPr lang="en-US" sz="2300" kern="0" dirty="0" err="1">
                <a:latin typeface="Times New Roman "/>
              </a:rPr>
              <a:t>tiền</a:t>
            </a:r>
            <a:r>
              <a:rPr lang="en-US" sz="2300" kern="0" dirty="0">
                <a:latin typeface="Times New Roman "/>
              </a:rPr>
              <a:t> </a:t>
            </a:r>
            <a:r>
              <a:rPr lang="en-US" sz="2300" kern="0" dirty="0" err="1">
                <a:latin typeface="Times New Roman "/>
              </a:rPr>
              <a:t>thế</a:t>
            </a:r>
            <a:r>
              <a:rPr lang="en-US" sz="2300" kern="0" dirty="0">
                <a:latin typeface="Times New Roman "/>
              </a:rPr>
              <a:t> </a:t>
            </a:r>
            <a:r>
              <a:rPr lang="en-US" sz="2300" kern="0" dirty="0" err="1">
                <a:latin typeface="Times New Roman "/>
              </a:rPr>
              <a:t>chấp</a:t>
            </a:r>
            <a:r>
              <a:rPr lang="en-US" sz="2300" kern="0" dirty="0">
                <a:latin typeface="Times New Roman "/>
              </a:rPr>
              <a:t>.</a:t>
            </a:r>
          </a:p>
          <a:p>
            <a:pPr marL="457200" lvl="1" indent="0" eaLnBrk="1" hangingPunct="1">
              <a:buClr>
                <a:schemeClr val="tx1"/>
              </a:buClr>
              <a:buSzPct val="90000"/>
              <a:buNone/>
              <a:defRPr/>
            </a:pPr>
            <a:r>
              <a:rPr lang="en-US" sz="2300" kern="0" dirty="0">
                <a:latin typeface="Times New Roman "/>
              </a:rPr>
              <a:t>3.2 </a:t>
            </a:r>
            <a:r>
              <a:rPr lang="en-US" sz="2300" kern="0" dirty="0" err="1">
                <a:latin typeface="Times New Roman "/>
              </a:rPr>
              <a:t>Nhân</a:t>
            </a:r>
            <a:r>
              <a:rPr lang="en-US" sz="2300" kern="0" dirty="0">
                <a:latin typeface="Times New Roman "/>
              </a:rPr>
              <a:t> </a:t>
            </a:r>
            <a:r>
              <a:rPr lang="en-US" sz="2300" kern="0" dirty="0" err="1">
                <a:latin typeface="Times New Roman "/>
              </a:rPr>
              <a:t>viên</a:t>
            </a:r>
            <a:r>
              <a:rPr lang="en-US" sz="2300" kern="0" dirty="0">
                <a:latin typeface="Times New Roman "/>
              </a:rPr>
              <a:t> </a:t>
            </a:r>
            <a:r>
              <a:rPr lang="en-US" sz="2300" kern="0" dirty="0" err="1">
                <a:latin typeface="Times New Roman "/>
              </a:rPr>
              <a:t>xác</a:t>
            </a:r>
            <a:r>
              <a:rPr lang="en-US" sz="2300" kern="0" dirty="0">
                <a:latin typeface="Times New Roman "/>
              </a:rPr>
              <a:t> </a:t>
            </a:r>
            <a:r>
              <a:rPr lang="en-US" sz="2300" kern="0" dirty="0" err="1">
                <a:latin typeface="Times New Roman "/>
              </a:rPr>
              <a:t>thực</a:t>
            </a:r>
            <a:r>
              <a:rPr lang="en-US" sz="2300" kern="0" dirty="0">
                <a:latin typeface="Times New Roman "/>
              </a:rPr>
              <a:t> </a:t>
            </a:r>
            <a:r>
              <a:rPr lang="en-US" sz="2300" kern="0" dirty="0" err="1">
                <a:latin typeface="Times New Roman "/>
              </a:rPr>
              <a:t>việc</a:t>
            </a:r>
            <a:r>
              <a:rPr lang="en-US" sz="2300" kern="0" dirty="0">
                <a:latin typeface="Times New Roman "/>
              </a:rPr>
              <a:t> </a:t>
            </a:r>
            <a:r>
              <a:rPr lang="en-US" sz="2300" kern="0" dirty="0" err="1">
                <a:latin typeface="Times New Roman "/>
              </a:rPr>
              <a:t>đóng</a:t>
            </a:r>
            <a:r>
              <a:rPr lang="en-US" sz="2300" kern="0" dirty="0">
                <a:latin typeface="Times New Roman "/>
              </a:rPr>
              <a:t> </a:t>
            </a:r>
            <a:r>
              <a:rPr lang="en-US" sz="2300" kern="0" dirty="0" err="1">
                <a:latin typeface="Times New Roman "/>
              </a:rPr>
              <a:t>tiền</a:t>
            </a:r>
            <a:r>
              <a:rPr lang="en-US" sz="2300" kern="0" dirty="0">
                <a:latin typeface="Times New Roman "/>
              </a:rPr>
              <a:t> </a:t>
            </a:r>
            <a:r>
              <a:rPr lang="en-US" sz="2300" kern="0" dirty="0" err="1">
                <a:latin typeface="Times New Roman "/>
              </a:rPr>
              <a:t>thế</a:t>
            </a:r>
            <a:r>
              <a:rPr lang="en-US" sz="2300" kern="0" dirty="0">
                <a:latin typeface="Times New Roman "/>
              </a:rPr>
              <a:t> </a:t>
            </a:r>
            <a:r>
              <a:rPr lang="en-US" sz="2300" kern="0" dirty="0" err="1">
                <a:latin typeface="Times New Roman "/>
              </a:rPr>
              <a:t>chấp</a:t>
            </a:r>
            <a:r>
              <a:rPr lang="en-US" sz="2300" kern="0" dirty="0">
                <a:latin typeface="Times New Roman "/>
              </a:rPr>
              <a:t> </a:t>
            </a:r>
            <a:r>
              <a:rPr lang="en-US" sz="2300" kern="0" dirty="0" err="1">
                <a:latin typeface="Times New Roman "/>
              </a:rPr>
              <a:t>của</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endParaRPr lang="en-US" sz="2300" kern="0" dirty="0">
              <a:latin typeface="Times New Roman "/>
            </a:endParaRPr>
          </a:p>
          <a:p>
            <a:pPr marL="457200" lvl="1" indent="0" eaLnBrk="1" hangingPunct="1">
              <a:buClr>
                <a:schemeClr val="tx1"/>
              </a:buClr>
              <a:buSzPct val="90000"/>
              <a:buNone/>
              <a:defRPr/>
            </a:pPr>
            <a:r>
              <a:rPr lang="en-US" sz="2300" kern="0" dirty="0">
                <a:latin typeface="Times New Roman "/>
              </a:rPr>
              <a:t>3.3 </a:t>
            </a:r>
            <a:r>
              <a:rPr lang="en-US" sz="2300" kern="0" dirty="0" err="1">
                <a:latin typeface="Times New Roman "/>
              </a:rPr>
              <a:t>UseCase</a:t>
            </a:r>
            <a:r>
              <a:rPr lang="en-US" sz="2300" kern="0" dirty="0">
                <a:latin typeface="Times New Roman "/>
              </a:rPr>
              <a:t> </a:t>
            </a:r>
            <a:r>
              <a:rPr lang="en-US" sz="2300" kern="0" dirty="0" err="1">
                <a:latin typeface="Times New Roman "/>
              </a:rPr>
              <a:t>tiếp</a:t>
            </a:r>
            <a:r>
              <a:rPr lang="en-US" sz="2300" kern="0" dirty="0">
                <a:latin typeface="Times New Roman "/>
              </a:rPr>
              <a:t> </a:t>
            </a:r>
            <a:r>
              <a:rPr lang="en-US" sz="2300" kern="0" dirty="0" err="1">
                <a:latin typeface="Times New Roman "/>
              </a:rPr>
              <a:t>tục</a:t>
            </a:r>
            <a:r>
              <a:rPr lang="en-US" sz="2300" kern="0" dirty="0">
                <a:latin typeface="Times New Roman "/>
              </a:rPr>
              <a:t> </a:t>
            </a:r>
            <a:r>
              <a:rPr lang="en-US" sz="2300" kern="0" dirty="0" err="1">
                <a:latin typeface="Times New Roman "/>
              </a:rPr>
              <a:t>bước</a:t>
            </a:r>
            <a:r>
              <a:rPr lang="en-US" sz="2300" kern="0" dirty="0">
                <a:latin typeface="Times New Roman "/>
              </a:rPr>
              <a:t> 4</a:t>
            </a:r>
          </a:p>
          <a:p>
            <a:pPr marL="457200" lvl="1" indent="0" eaLnBrk="1" hangingPunct="1">
              <a:buClr>
                <a:schemeClr val="tx1"/>
              </a:buClr>
              <a:buSzPct val="90000"/>
              <a:buNone/>
              <a:defRPr/>
            </a:pPr>
            <a:endParaRPr lang="en-US" sz="2300" kern="0" dirty="0">
              <a:latin typeface="Times New Roman "/>
            </a:endParaRPr>
          </a:p>
          <a:p>
            <a:pPr marL="762000" lvl="1" indent="-304800" eaLnBrk="1" hangingPunct="1">
              <a:buClr>
                <a:schemeClr val="tx1"/>
              </a:buClr>
              <a:buSzPct val="90000"/>
              <a:buFont typeface="Wingdings" panose="05000000000000000000" pitchFamily="2" charset="2"/>
              <a:buAutoNum type="arabicPeriod"/>
              <a:defRPr/>
            </a:pPr>
            <a:endParaRPr lang="en-US" sz="2300" kern="0" dirty="0">
              <a:latin typeface="Times New Roman "/>
            </a:endParaRPr>
          </a:p>
        </p:txBody>
      </p:sp>
    </p:spTree>
    <p:extLst>
      <p:ext uri="{BB962C8B-B14F-4D97-AF65-F5344CB8AC3E}">
        <p14:creationId xmlns:p14="http://schemas.microsoft.com/office/powerpoint/2010/main" val="107288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55860"/>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32192"/>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6" name="Rectangle 2">
            <a:extLst>
              <a:ext uri="{FF2B5EF4-FFF2-40B4-BE49-F238E27FC236}">
                <a16:creationId xmlns:a16="http://schemas.microsoft.com/office/drawing/2014/main" id="{A1775597-248A-4B36-A7D4-15B4334C6692}"/>
              </a:ext>
            </a:extLst>
          </p:cNvPr>
          <p:cNvSpPr txBox="1">
            <a:spLocks noChangeArrowheads="1"/>
          </p:cNvSpPr>
          <p:nvPr/>
        </p:nvSpPr>
        <p:spPr bwMode="auto">
          <a:xfrm>
            <a:off x="68460" y="594155"/>
            <a:ext cx="1141451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dirty="0" err="1">
                <a:solidFill>
                  <a:srgbClr val="002060"/>
                </a:solidFill>
                <a:latin typeface="Times New Roman "/>
              </a:rPr>
              <a:t>Đặc</a:t>
            </a:r>
            <a:r>
              <a:rPr lang="en-US" sz="2400" kern="0" dirty="0">
                <a:solidFill>
                  <a:srgbClr val="002060"/>
                </a:solidFill>
                <a:latin typeface="Times New Roman "/>
              </a:rPr>
              <a:t> </a:t>
            </a:r>
            <a:r>
              <a:rPr lang="en-US" sz="2400" kern="0" dirty="0" err="1">
                <a:solidFill>
                  <a:srgbClr val="002060"/>
                </a:solidFill>
                <a:latin typeface="Times New Roman "/>
              </a:rPr>
              <a:t>tả</a:t>
            </a:r>
            <a:r>
              <a:rPr lang="en-US" sz="2400" kern="0" dirty="0">
                <a:solidFill>
                  <a:srgbClr val="002060"/>
                </a:solidFill>
                <a:latin typeface="Times New Roman "/>
              </a:rPr>
              <a:t> use case: Rent Video</a:t>
            </a:r>
          </a:p>
        </p:txBody>
      </p:sp>
      <p:sp>
        <p:nvSpPr>
          <p:cNvPr id="9" name="Rectangle 3">
            <a:extLst>
              <a:ext uri="{FF2B5EF4-FFF2-40B4-BE49-F238E27FC236}">
                <a16:creationId xmlns:a16="http://schemas.microsoft.com/office/drawing/2014/main" id="{B1336882-294D-448E-BCCD-4D344AA1F921}"/>
              </a:ext>
            </a:extLst>
          </p:cNvPr>
          <p:cNvSpPr txBox="1">
            <a:spLocks noChangeArrowheads="1"/>
          </p:cNvSpPr>
          <p:nvPr/>
        </p:nvSpPr>
        <p:spPr bwMode="auto">
          <a:xfrm>
            <a:off x="68459" y="1258458"/>
            <a:ext cx="11414516"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en-US" sz="2300" kern="0" dirty="0">
                <a:latin typeface="Times New Roman "/>
              </a:rPr>
              <a:t>Exception Flows</a:t>
            </a:r>
          </a:p>
          <a:p>
            <a:pPr marL="969963" lvl="1" indent="-512763" eaLnBrk="1" hangingPunct="1">
              <a:buClr>
                <a:schemeClr val="tx1"/>
              </a:buClr>
              <a:buSzPct val="90000"/>
              <a:buNone/>
              <a:defRPr/>
            </a:pPr>
            <a:r>
              <a:rPr lang="en-US" sz="2300" kern="0" dirty="0">
                <a:latin typeface="Times New Roman "/>
              </a:rPr>
              <a:t>1.2. </a:t>
            </a:r>
            <a:r>
              <a:rPr lang="en-US" sz="2300" kern="0" dirty="0" err="1">
                <a:latin typeface="Times New Roman "/>
              </a:rPr>
              <a:t>Thẻ</a:t>
            </a:r>
            <a:r>
              <a:rPr lang="en-US" sz="2300" kern="0" dirty="0">
                <a:latin typeface="Times New Roman "/>
              </a:rPr>
              <a:t> </a:t>
            </a:r>
            <a:r>
              <a:rPr lang="en-US" sz="2300" kern="0" dirty="0" err="1">
                <a:latin typeface="Times New Roman "/>
              </a:rPr>
              <a:t>thành</a:t>
            </a:r>
            <a:r>
              <a:rPr lang="en-US" sz="2300" kern="0" dirty="0">
                <a:latin typeface="Times New Roman "/>
              </a:rPr>
              <a:t> </a:t>
            </a:r>
            <a:r>
              <a:rPr lang="en-US" sz="2300" kern="0" dirty="0" err="1">
                <a:latin typeface="Times New Roman "/>
              </a:rPr>
              <a:t>viên</a:t>
            </a:r>
            <a:r>
              <a:rPr lang="en-US" sz="2300" kern="0" dirty="0">
                <a:latin typeface="Times New Roman "/>
              </a:rPr>
              <a:t> </a:t>
            </a:r>
            <a:r>
              <a:rPr lang="en-US" sz="2300" kern="0" dirty="0" err="1">
                <a:latin typeface="Times New Roman "/>
              </a:rPr>
              <a:t>hoặc</a:t>
            </a:r>
            <a:r>
              <a:rPr lang="en-US" sz="2300" kern="0" dirty="0">
                <a:latin typeface="Times New Roman "/>
              </a:rPr>
              <a:t> video </a:t>
            </a:r>
            <a:r>
              <a:rPr lang="en-US" sz="2300" kern="0" dirty="0" err="1">
                <a:latin typeface="Times New Roman "/>
              </a:rPr>
              <a:t>bị</a:t>
            </a:r>
            <a:r>
              <a:rPr lang="en-US" sz="2300" kern="0" dirty="0">
                <a:latin typeface="Times New Roman "/>
              </a:rPr>
              <a:t> </a:t>
            </a:r>
            <a:r>
              <a:rPr lang="en-US" sz="2300" kern="0" dirty="0" err="1">
                <a:latin typeface="Times New Roman "/>
              </a:rPr>
              <a:t>hư</a:t>
            </a:r>
            <a:r>
              <a:rPr lang="en-US" sz="2300" kern="0" dirty="0">
                <a:latin typeface="Times New Roman "/>
              </a:rPr>
              <a:t>, </a:t>
            </a:r>
            <a:r>
              <a:rPr lang="en-US" sz="2300" kern="0" dirty="0" err="1">
                <a:latin typeface="Times New Roman "/>
              </a:rPr>
              <a:t>máy</a:t>
            </a:r>
            <a:r>
              <a:rPr lang="en-US" sz="2300" kern="0" dirty="0">
                <a:latin typeface="Times New Roman "/>
              </a:rPr>
              <a:t> </a:t>
            </a:r>
            <a:r>
              <a:rPr lang="en-US" sz="2300" kern="0" dirty="0" err="1">
                <a:latin typeface="Times New Roman "/>
              </a:rPr>
              <a:t>quét</a:t>
            </a:r>
            <a:r>
              <a:rPr lang="en-US" sz="2300" kern="0" dirty="0">
                <a:latin typeface="Times New Roman "/>
              </a:rPr>
              <a:t> </a:t>
            </a:r>
            <a:r>
              <a:rPr lang="en-US" sz="2300" kern="0" dirty="0" err="1">
                <a:latin typeface="Times New Roman "/>
              </a:rPr>
              <a:t>không</a:t>
            </a:r>
            <a:r>
              <a:rPr lang="en-US" sz="2300" kern="0" dirty="0">
                <a:latin typeface="Times New Roman "/>
              </a:rPr>
              <a:t> </a:t>
            </a:r>
            <a:r>
              <a:rPr lang="en-US" sz="2300" kern="0" dirty="0" err="1">
                <a:latin typeface="Times New Roman "/>
              </a:rPr>
              <a:t>thể</a:t>
            </a:r>
            <a:r>
              <a:rPr lang="en-US" sz="2300" kern="0" dirty="0">
                <a:latin typeface="Times New Roman "/>
              </a:rPr>
              <a:t> </a:t>
            </a:r>
            <a:r>
              <a:rPr lang="en-US" sz="2300" kern="0" dirty="0" err="1">
                <a:latin typeface="Times New Roman "/>
              </a:rPr>
              <a:t>nhận</a:t>
            </a:r>
            <a:r>
              <a:rPr lang="en-US" sz="2300" kern="0" dirty="0">
                <a:latin typeface="Times New Roman "/>
              </a:rPr>
              <a:t> </a:t>
            </a:r>
            <a:r>
              <a:rPr lang="en-US" sz="2300" kern="0" dirty="0" err="1">
                <a:latin typeface="Times New Roman "/>
              </a:rPr>
              <a:t>được</a:t>
            </a:r>
            <a:r>
              <a:rPr lang="en-US" sz="2300" kern="0" dirty="0">
                <a:latin typeface="Times New Roman "/>
              </a:rPr>
              <a:t>, </a:t>
            </a:r>
            <a:r>
              <a:rPr lang="en-US" sz="2300" kern="0" dirty="0" err="1">
                <a:latin typeface="Times New Roman "/>
              </a:rPr>
              <a:t>hệ</a:t>
            </a:r>
            <a:r>
              <a:rPr lang="en-US" sz="2300" kern="0" dirty="0">
                <a:latin typeface="Times New Roman "/>
              </a:rPr>
              <a:t> </a:t>
            </a:r>
            <a:r>
              <a:rPr lang="en-US" sz="2300" kern="0" dirty="0" err="1">
                <a:latin typeface="Times New Roman "/>
              </a:rPr>
              <a:t>thống</a:t>
            </a:r>
            <a:r>
              <a:rPr lang="en-US" sz="2300" kern="0" dirty="0">
                <a:latin typeface="Times New Roman "/>
              </a:rPr>
              <a:t> </a:t>
            </a:r>
            <a:r>
              <a:rPr lang="en-US" sz="2300" kern="0" dirty="0" err="1">
                <a:latin typeface="Times New Roman "/>
              </a:rPr>
              <a:t>sẽ</a:t>
            </a:r>
            <a:r>
              <a:rPr lang="en-US" sz="2300" kern="0" dirty="0">
                <a:latin typeface="Times New Roman "/>
              </a:rPr>
              <a:t> </a:t>
            </a:r>
            <a:r>
              <a:rPr lang="en-US" sz="2300" kern="0" dirty="0" err="1">
                <a:latin typeface="Times New Roman "/>
              </a:rPr>
              <a:t>hiển</a:t>
            </a:r>
            <a:r>
              <a:rPr lang="en-US" sz="2300" kern="0" dirty="0">
                <a:latin typeface="Times New Roman "/>
              </a:rPr>
              <a:t> </a:t>
            </a:r>
            <a:r>
              <a:rPr lang="en-US" sz="2300" kern="0" dirty="0" err="1">
                <a:latin typeface="Times New Roman "/>
              </a:rPr>
              <a:t>thị</a:t>
            </a:r>
            <a:r>
              <a:rPr lang="en-US" sz="2300" kern="0" dirty="0">
                <a:latin typeface="Times New Roman "/>
              </a:rPr>
              <a:t> </a:t>
            </a:r>
            <a:r>
              <a:rPr lang="en-US" sz="2300" kern="0" dirty="0" err="1">
                <a:latin typeface="Times New Roman "/>
              </a:rPr>
              <a:t>nhắc</a:t>
            </a:r>
            <a:r>
              <a:rPr lang="en-US" sz="2300" kern="0" dirty="0">
                <a:latin typeface="Times New Roman "/>
              </a:rPr>
              <a:t> </a:t>
            </a:r>
            <a:r>
              <a:rPr lang="en-US" sz="2300" kern="0" dirty="0" err="1">
                <a:latin typeface="Times New Roman "/>
              </a:rPr>
              <a:t>nhở</a:t>
            </a:r>
            <a:r>
              <a:rPr lang="en-US" sz="2300" kern="0" dirty="0">
                <a:latin typeface="Times New Roman "/>
              </a:rPr>
              <a:t>. </a:t>
            </a:r>
            <a:r>
              <a:rPr lang="en-US" sz="2300" kern="0" dirty="0" err="1">
                <a:latin typeface="Times New Roman "/>
              </a:rPr>
              <a:t>Kết</a:t>
            </a:r>
            <a:r>
              <a:rPr lang="en-US" sz="2300" kern="0" dirty="0">
                <a:latin typeface="Times New Roman "/>
              </a:rPr>
              <a:t> </a:t>
            </a:r>
            <a:r>
              <a:rPr lang="en-US" sz="2300" kern="0" dirty="0" err="1">
                <a:latin typeface="Times New Roman "/>
              </a:rPr>
              <a:t>thúc</a:t>
            </a:r>
            <a:r>
              <a:rPr lang="en-US" sz="2300" kern="0" dirty="0">
                <a:latin typeface="Times New Roman "/>
              </a:rPr>
              <a:t> </a:t>
            </a:r>
            <a:r>
              <a:rPr lang="en-US" sz="2300" kern="0" dirty="0" err="1">
                <a:latin typeface="Times New Roman "/>
              </a:rPr>
              <a:t>UseCase</a:t>
            </a:r>
            <a:endParaRPr lang="en-US" sz="2300" kern="0" dirty="0">
              <a:latin typeface="Times New Roman "/>
            </a:endParaRPr>
          </a:p>
          <a:p>
            <a:pPr marL="457200" lvl="1" indent="0" eaLnBrk="1" hangingPunct="1">
              <a:buClr>
                <a:schemeClr val="tx1"/>
              </a:buClr>
              <a:buSzPct val="90000"/>
              <a:buNone/>
              <a:defRPr/>
            </a:pPr>
            <a:endParaRPr lang="en-US" sz="2300" kern="0" dirty="0">
              <a:latin typeface="Times New Roman "/>
            </a:endParaRPr>
          </a:p>
          <a:p>
            <a:pPr marL="457200" lvl="1" indent="0" eaLnBrk="1" hangingPunct="1">
              <a:buClr>
                <a:schemeClr val="tx1"/>
              </a:buClr>
              <a:buSzPct val="90000"/>
              <a:buNone/>
              <a:defRPr/>
            </a:pPr>
            <a:r>
              <a:rPr lang="en-US" sz="2300" kern="0" dirty="0">
                <a:latin typeface="Times New Roman "/>
              </a:rPr>
              <a:t>3.2.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có</a:t>
            </a:r>
            <a:r>
              <a:rPr lang="en-US" sz="2300" kern="0" dirty="0">
                <a:latin typeface="Times New Roman "/>
              </a:rPr>
              <a:t> video </a:t>
            </a:r>
            <a:r>
              <a:rPr lang="en-US" sz="2300" kern="0" dirty="0" err="1">
                <a:latin typeface="Times New Roman "/>
              </a:rPr>
              <a:t>quá</a:t>
            </a:r>
            <a:r>
              <a:rPr lang="en-US" sz="2300" kern="0" dirty="0">
                <a:latin typeface="Times New Roman "/>
              </a:rPr>
              <a:t> </a:t>
            </a:r>
            <a:r>
              <a:rPr lang="en-US" sz="2300" kern="0" dirty="0" err="1">
                <a:latin typeface="Times New Roman "/>
              </a:rPr>
              <a:t>hạn</a:t>
            </a:r>
            <a:br>
              <a:rPr lang="en-US" sz="2300" kern="0" dirty="0">
                <a:latin typeface="Times New Roman "/>
              </a:rPr>
            </a:br>
            <a:r>
              <a:rPr lang="en-US" sz="2300" kern="0" dirty="0" err="1">
                <a:latin typeface="Times New Roman "/>
              </a:rPr>
              <a:t>Hệ</a:t>
            </a:r>
            <a:r>
              <a:rPr lang="en-US" sz="2300" kern="0" dirty="0">
                <a:latin typeface="Times New Roman "/>
              </a:rPr>
              <a:t> </a:t>
            </a:r>
            <a:r>
              <a:rPr lang="en-US" sz="2300" kern="0" dirty="0" err="1">
                <a:latin typeface="Times New Roman "/>
              </a:rPr>
              <a:t>thống</a:t>
            </a:r>
            <a:r>
              <a:rPr lang="en-US" sz="2300" kern="0" dirty="0">
                <a:latin typeface="Times New Roman "/>
              </a:rPr>
              <a:t> </a:t>
            </a:r>
            <a:r>
              <a:rPr lang="en-US" sz="2300" kern="0" dirty="0" err="1">
                <a:latin typeface="Times New Roman "/>
              </a:rPr>
              <a:t>sẽ</a:t>
            </a:r>
            <a:r>
              <a:rPr lang="en-US" sz="2300" kern="0" dirty="0">
                <a:latin typeface="Times New Roman "/>
              </a:rPr>
              <a:t> </a:t>
            </a:r>
            <a:r>
              <a:rPr lang="en-US" sz="2300" kern="0" dirty="0" err="1">
                <a:latin typeface="Times New Roman "/>
              </a:rPr>
              <a:t>hiển</a:t>
            </a:r>
            <a:r>
              <a:rPr lang="en-US" sz="2300" kern="0" dirty="0">
                <a:latin typeface="Times New Roman "/>
              </a:rPr>
              <a:t> </a:t>
            </a:r>
            <a:r>
              <a:rPr lang="en-US" sz="2300" kern="0" dirty="0" err="1">
                <a:latin typeface="Times New Roman "/>
              </a:rPr>
              <a:t>thị</a:t>
            </a:r>
            <a:r>
              <a:rPr lang="en-US" sz="2300" kern="0" dirty="0">
                <a:latin typeface="Times New Roman "/>
              </a:rPr>
              <a:t> </a:t>
            </a:r>
            <a:r>
              <a:rPr lang="en-US" sz="2300" kern="0" dirty="0" err="1">
                <a:latin typeface="Times New Roman "/>
              </a:rPr>
              <a:t>nhắc</a:t>
            </a:r>
            <a:r>
              <a:rPr lang="en-US" sz="2300" kern="0" dirty="0">
                <a:latin typeface="Times New Roman "/>
              </a:rPr>
              <a:t> </a:t>
            </a:r>
            <a:r>
              <a:rPr lang="en-US" sz="2300" kern="0" dirty="0" err="1">
                <a:latin typeface="Times New Roman "/>
              </a:rPr>
              <a:t>nhở</a:t>
            </a:r>
            <a:r>
              <a:rPr lang="en-US" sz="2300" kern="0" dirty="0">
                <a:latin typeface="Times New Roman "/>
              </a:rPr>
              <a:t> </a:t>
            </a:r>
            <a:r>
              <a:rPr lang="en-US" sz="2300" kern="0" dirty="0" err="1">
                <a:latin typeface="Times New Roman "/>
              </a:rPr>
              <a:t>và</a:t>
            </a:r>
            <a:r>
              <a:rPr lang="en-US" sz="2300" kern="0" dirty="0">
                <a:latin typeface="Times New Roman "/>
              </a:rPr>
              <a:t> </a:t>
            </a:r>
            <a:r>
              <a:rPr lang="en-US" sz="2300" kern="0" dirty="0" err="1">
                <a:latin typeface="Times New Roman "/>
              </a:rPr>
              <a:t>ghi</a:t>
            </a:r>
            <a:r>
              <a:rPr lang="en-US" sz="2300" kern="0" dirty="0">
                <a:latin typeface="Times New Roman "/>
              </a:rPr>
              <a:t> </a:t>
            </a:r>
            <a:r>
              <a:rPr lang="en-US" sz="2300" kern="0" dirty="0" err="1">
                <a:latin typeface="Times New Roman "/>
              </a:rPr>
              <a:t>chú</a:t>
            </a:r>
            <a:r>
              <a:rPr lang="en-US" sz="2300" kern="0" dirty="0">
                <a:latin typeface="Times New Roman "/>
              </a:rPr>
              <a:t> “</a:t>
            </a:r>
            <a:r>
              <a:rPr lang="en-US" sz="2300" kern="0" dirty="0" err="1">
                <a:latin typeface="Times New Roman "/>
              </a:rPr>
              <a:t>quá</a:t>
            </a:r>
            <a:r>
              <a:rPr lang="en-US" sz="2300" kern="0" dirty="0">
                <a:latin typeface="Times New Roman "/>
              </a:rPr>
              <a:t> </a:t>
            </a:r>
            <a:r>
              <a:rPr lang="en-US" sz="2300" kern="0" dirty="0" err="1">
                <a:latin typeface="Times New Roman "/>
              </a:rPr>
              <a:t>hạn</a:t>
            </a:r>
            <a:r>
              <a:rPr lang="en-US" sz="2300" kern="0" dirty="0">
                <a:latin typeface="Times New Roman "/>
              </a:rPr>
              <a:t>” </a:t>
            </a:r>
            <a:r>
              <a:rPr lang="en-US" sz="2300" kern="0" dirty="0" err="1">
                <a:latin typeface="Times New Roman "/>
              </a:rPr>
              <a:t>tới</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và</a:t>
            </a:r>
            <a:r>
              <a:rPr lang="en-US" sz="2300" kern="0" dirty="0">
                <a:latin typeface="Times New Roman "/>
              </a:rPr>
              <a:t> use case </a:t>
            </a:r>
            <a:r>
              <a:rPr lang="en-US" sz="2300" kern="0" dirty="0" err="1">
                <a:latin typeface="Times New Roman "/>
              </a:rPr>
              <a:t>kết</a:t>
            </a:r>
            <a:r>
              <a:rPr lang="en-US" sz="2300" kern="0" dirty="0">
                <a:latin typeface="Times New Roman "/>
              </a:rPr>
              <a:t> </a:t>
            </a:r>
            <a:r>
              <a:rPr lang="en-US" sz="2300" kern="0" dirty="0" err="1">
                <a:latin typeface="Times New Roman "/>
              </a:rPr>
              <a:t>thúc</a:t>
            </a:r>
            <a:r>
              <a:rPr lang="en-US" sz="2300" kern="0" dirty="0">
                <a:latin typeface="Times New Roman "/>
              </a:rPr>
              <a:t>. </a:t>
            </a:r>
          </a:p>
          <a:p>
            <a:pPr marL="457200" lvl="1" indent="0" eaLnBrk="1" hangingPunct="1">
              <a:buClr>
                <a:schemeClr val="tx1"/>
              </a:buClr>
              <a:buSzPct val="90000"/>
              <a:buNone/>
              <a:defRPr/>
            </a:pPr>
            <a:endParaRPr lang="en-US" sz="2300" kern="0" dirty="0">
              <a:latin typeface="Times New Roman "/>
            </a:endParaRPr>
          </a:p>
        </p:txBody>
      </p:sp>
    </p:spTree>
    <p:extLst>
      <p:ext uri="{BB962C8B-B14F-4D97-AF65-F5344CB8AC3E}">
        <p14:creationId xmlns:p14="http://schemas.microsoft.com/office/powerpoint/2010/main" val="143402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6" name="Rectangle 2">
            <a:extLst>
              <a:ext uri="{FF2B5EF4-FFF2-40B4-BE49-F238E27FC236}">
                <a16:creationId xmlns:a16="http://schemas.microsoft.com/office/drawing/2014/main" id="{A1775597-248A-4B36-A7D4-15B4334C6692}"/>
              </a:ext>
            </a:extLst>
          </p:cNvPr>
          <p:cNvSpPr txBox="1">
            <a:spLocks noChangeArrowheads="1"/>
          </p:cNvSpPr>
          <p:nvPr/>
        </p:nvSpPr>
        <p:spPr bwMode="auto">
          <a:xfrm>
            <a:off x="388742" y="688697"/>
            <a:ext cx="1141451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dirty="0" err="1">
                <a:solidFill>
                  <a:srgbClr val="002060"/>
                </a:solidFill>
                <a:latin typeface="Times New Roman "/>
              </a:rPr>
              <a:t>Đặc</a:t>
            </a:r>
            <a:r>
              <a:rPr lang="en-US" sz="2400" kern="0" dirty="0">
                <a:solidFill>
                  <a:srgbClr val="002060"/>
                </a:solidFill>
                <a:latin typeface="Times New Roman "/>
              </a:rPr>
              <a:t> </a:t>
            </a:r>
            <a:r>
              <a:rPr lang="en-US" sz="2400" kern="0" dirty="0" err="1">
                <a:solidFill>
                  <a:srgbClr val="002060"/>
                </a:solidFill>
                <a:latin typeface="Times New Roman "/>
              </a:rPr>
              <a:t>tả</a:t>
            </a:r>
            <a:r>
              <a:rPr lang="en-US" sz="2400" kern="0" dirty="0">
                <a:solidFill>
                  <a:srgbClr val="002060"/>
                </a:solidFill>
                <a:latin typeface="Times New Roman "/>
              </a:rPr>
              <a:t> use case: Rent Video - </a:t>
            </a:r>
            <a:r>
              <a:rPr lang="en-US" sz="2400" kern="0" dirty="0" err="1">
                <a:solidFill>
                  <a:srgbClr val="002060"/>
                </a:solidFill>
                <a:latin typeface="Times New Roman "/>
              </a:rPr>
              <a:t>Luồng</a:t>
            </a:r>
            <a:r>
              <a:rPr lang="en-US" sz="2400" kern="0" dirty="0">
                <a:solidFill>
                  <a:srgbClr val="002060"/>
                </a:solidFill>
                <a:latin typeface="Times New Roman "/>
              </a:rPr>
              <a:t> </a:t>
            </a:r>
            <a:r>
              <a:rPr lang="en-US" sz="2400" kern="0" dirty="0" err="1">
                <a:solidFill>
                  <a:srgbClr val="002060"/>
                </a:solidFill>
                <a:latin typeface="Times New Roman "/>
              </a:rPr>
              <a:t>sự</a:t>
            </a:r>
            <a:r>
              <a:rPr lang="en-US" sz="2400" kern="0" dirty="0">
                <a:solidFill>
                  <a:srgbClr val="002060"/>
                </a:solidFill>
                <a:latin typeface="Times New Roman "/>
              </a:rPr>
              <a:t> </a:t>
            </a:r>
            <a:r>
              <a:rPr lang="en-US" sz="2400" kern="0" dirty="0" err="1">
                <a:solidFill>
                  <a:srgbClr val="002060"/>
                </a:solidFill>
                <a:latin typeface="Times New Roman "/>
              </a:rPr>
              <a:t>kiện</a:t>
            </a:r>
            <a:r>
              <a:rPr lang="en-US" sz="2400" kern="0" dirty="0">
                <a:solidFill>
                  <a:srgbClr val="002060"/>
                </a:solidFill>
                <a:latin typeface="Times New Roman "/>
              </a:rPr>
              <a:t> </a:t>
            </a:r>
            <a:r>
              <a:rPr lang="en-US" sz="2400" kern="0" dirty="0" err="1">
                <a:solidFill>
                  <a:srgbClr val="002060"/>
                </a:solidFill>
                <a:latin typeface="Times New Roman "/>
              </a:rPr>
              <a:t>chính</a:t>
            </a:r>
            <a:endParaRPr lang="en-US" sz="2400" kern="0" dirty="0">
              <a:solidFill>
                <a:srgbClr val="002060"/>
              </a:solidFill>
              <a:latin typeface="Times New Roman "/>
            </a:endParaRPr>
          </a:p>
        </p:txBody>
      </p:sp>
      <p:sp>
        <p:nvSpPr>
          <p:cNvPr id="7" name="Rectangle 2">
            <a:extLst>
              <a:ext uri="{FF2B5EF4-FFF2-40B4-BE49-F238E27FC236}">
                <a16:creationId xmlns:a16="http://schemas.microsoft.com/office/drawing/2014/main" id="{9BAEAB0A-DE38-4192-9FBD-72D8DF1A1997}"/>
              </a:ext>
            </a:extLst>
          </p:cNvPr>
          <p:cNvSpPr txBox="1">
            <a:spLocks noChangeArrowheads="1"/>
          </p:cNvSpPr>
          <p:nvPr/>
        </p:nvSpPr>
        <p:spPr bwMode="auto">
          <a:xfrm>
            <a:off x="5024626" y="132775"/>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b="1" kern="0" dirty="0" err="1">
                <a:solidFill>
                  <a:srgbClr val="002060"/>
                </a:solidFill>
              </a:rPr>
              <a:t>Viết</a:t>
            </a:r>
            <a:r>
              <a:rPr lang="en-US" sz="2800" b="1" kern="0" dirty="0">
                <a:solidFill>
                  <a:srgbClr val="002060"/>
                </a:solidFill>
              </a:rPr>
              <a:t> </a:t>
            </a:r>
            <a:r>
              <a:rPr lang="en-US" sz="2800" b="1" kern="0" dirty="0" err="1">
                <a:solidFill>
                  <a:srgbClr val="002060"/>
                </a:solidFill>
              </a:rPr>
              <a:t>kịch</a:t>
            </a:r>
            <a:r>
              <a:rPr lang="en-US" sz="2800" b="1" kern="0" dirty="0">
                <a:solidFill>
                  <a:srgbClr val="002060"/>
                </a:solidFill>
              </a:rPr>
              <a:t> </a:t>
            </a:r>
            <a:r>
              <a:rPr lang="en-US" sz="2800" b="1" kern="0" dirty="0" err="1">
                <a:solidFill>
                  <a:srgbClr val="002060"/>
                </a:solidFill>
              </a:rPr>
              <a:t>bản</a:t>
            </a:r>
            <a:r>
              <a:rPr lang="en-US" sz="2800" b="1" kern="0" dirty="0">
                <a:solidFill>
                  <a:srgbClr val="002060"/>
                </a:solidFill>
              </a:rPr>
              <a:t> use case </a:t>
            </a:r>
            <a:r>
              <a:rPr lang="en-US" sz="2800" b="1" kern="0" dirty="0" err="1">
                <a:solidFill>
                  <a:srgbClr val="002060"/>
                </a:solidFill>
              </a:rPr>
              <a:t>dạng</a:t>
            </a:r>
            <a:r>
              <a:rPr lang="en-US" sz="2800" b="1" kern="0" dirty="0">
                <a:solidFill>
                  <a:srgbClr val="002060"/>
                </a:solidFill>
              </a:rPr>
              <a:t> 2 </a:t>
            </a:r>
            <a:r>
              <a:rPr lang="en-US" sz="2800" b="1" kern="0" dirty="0" err="1">
                <a:solidFill>
                  <a:srgbClr val="002060"/>
                </a:solidFill>
              </a:rPr>
              <a:t>cột</a:t>
            </a:r>
            <a:endParaRPr lang="en-US" sz="2800" b="1" kern="0" dirty="0">
              <a:solidFill>
                <a:srgbClr val="002060"/>
              </a:solidFill>
            </a:endParaRPr>
          </a:p>
        </p:txBody>
      </p:sp>
      <p:graphicFrame>
        <p:nvGraphicFramePr>
          <p:cNvPr id="8" name="Group 24">
            <a:extLst>
              <a:ext uri="{FF2B5EF4-FFF2-40B4-BE49-F238E27FC236}">
                <a16:creationId xmlns:a16="http://schemas.microsoft.com/office/drawing/2014/main" id="{B9DF533D-B277-474A-9A89-F6B0D1D61190}"/>
              </a:ext>
            </a:extLst>
          </p:cNvPr>
          <p:cNvGraphicFramePr>
            <a:graphicFrameLocks noGrp="1"/>
          </p:cNvGraphicFramePr>
          <p:nvPr>
            <p:extLst>
              <p:ext uri="{D42A27DB-BD31-4B8C-83A1-F6EECF244321}">
                <p14:modId xmlns:p14="http://schemas.microsoft.com/office/powerpoint/2010/main" val="3462735226"/>
              </p:ext>
            </p:extLst>
          </p:nvPr>
        </p:nvGraphicFramePr>
        <p:xfrm>
          <a:off x="526879" y="1447357"/>
          <a:ext cx="11138239" cy="4921407"/>
        </p:xfrm>
        <a:graphic>
          <a:graphicData uri="http://schemas.openxmlformats.org/drawingml/2006/table">
            <a:tbl>
              <a:tblPr/>
              <a:tblGrid>
                <a:gridCol w="5775383">
                  <a:extLst>
                    <a:ext uri="{9D8B030D-6E8A-4147-A177-3AD203B41FA5}">
                      <a16:colId xmlns:a16="http://schemas.microsoft.com/office/drawing/2014/main" val="20000"/>
                    </a:ext>
                  </a:extLst>
                </a:gridCol>
                <a:gridCol w="5362856">
                  <a:extLst>
                    <a:ext uri="{9D8B030D-6E8A-4147-A177-3AD203B41FA5}">
                      <a16:colId xmlns:a16="http://schemas.microsoft.com/office/drawing/2014/main" val="20001"/>
                    </a:ext>
                  </a:extLst>
                </a:gridCol>
              </a:tblGrid>
              <a:tr h="518124">
                <a:tc>
                  <a:txBody>
                    <a:bodyPr/>
                    <a:lstStyle/>
                    <a:p>
                      <a:pPr marL="0" marR="0" lvl="0" indent="0" algn="ctr" defTabSz="914400" rtl="0" eaLnBrk="1" fontAlgn="base" latinLnBrk="0" hangingPunct="1">
                        <a:lnSpc>
                          <a:spcPct val="100000"/>
                        </a:lnSpc>
                        <a:spcBef>
                          <a:spcPct val="30000"/>
                        </a:spcBef>
                        <a:spcAft>
                          <a:spcPct val="0"/>
                        </a:spcAft>
                        <a:buClr>
                          <a:schemeClr val="bg2"/>
                        </a:buClr>
                        <a:buSzPct val="75000"/>
                        <a:buFont typeface="Wingdings" pitchFamily="2" charset="2"/>
                        <a:buNone/>
                        <a:tabLst/>
                      </a:pPr>
                      <a:r>
                        <a:rPr kumimoji="0" lang="en-US" sz="2800" b="1" i="0" u="none" strike="noStrike" cap="none" normalizeH="0" baseline="0" dirty="0">
                          <a:ln>
                            <a:noFill/>
                          </a:ln>
                          <a:solidFill>
                            <a:schemeClr val="tx1"/>
                          </a:solidFill>
                          <a:effectLst/>
                          <a:latin typeface="Times New Roman" pitchFamily="18" charset="0"/>
                        </a:rPr>
                        <a:t>Actor: Employee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
                          <a:schemeClr val="bg2"/>
                        </a:buClr>
                        <a:buSzPct val="75000"/>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Video Store System</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5771">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sz="2000" b="0" i="0" u="none" strike="noStrike" cap="none" normalizeH="0" baseline="0" dirty="0">
                          <a:ln>
                            <a:noFill/>
                          </a:ln>
                          <a:solidFill>
                            <a:schemeClr val="tx1"/>
                          </a:solidFill>
                          <a:effectLst/>
                          <a:latin typeface="Times New Roman" pitchFamily="18" charset="0"/>
                        </a:rPr>
                        <a:t>1.	</a:t>
                      </a:r>
                      <a:r>
                        <a:rPr kumimoji="0" lang="en-US" sz="2000" b="0" i="0" u="none" strike="noStrike" cap="none" normalizeH="0" baseline="0" dirty="0" err="1">
                          <a:ln>
                            <a:noFill/>
                          </a:ln>
                          <a:solidFill>
                            <a:schemeClr val="tx1"/>
                          </a:solidFill>
                          <a:effectLst/>
                          <a:latin typeface="Times New Roman" pitchFamily="18" charset="0"/>
                        </a:rPr>
                        <a:t>Nhân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viên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dùng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thiết</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bị</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quét</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thẻ</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thành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viên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của</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khách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hàng</a:t>
                      </a:r>
                      <a:r>
                        <a:rPr kumimoji="0" lang="en-US" sz="2000" b="0" i="0" u="none" strike="noStrike" cap="none" normalizeH="0" baseline="0" dirty="0">
                          <a:ln>
                            <a:noFill/>
                          </a:ln>
                          <a:solidFill>
                            <a:schemeClr val="tx1"/>
                          </a:solidFill>
                          <a:effectLst/>
                          <a:latin typeface="Times New Roman" pitchFamily="18" charset="0"/>
                        </a:rPr>
                        <a: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457200" marR="0" lvl="0" indent="-457200" algn="l" defTabSz="914400" rtl="0" eaLnBrk="1" fontAlgn="base" latinLnBrk="0" hangingPunct="1">
                        <a:lnSpc>
                          <a:spcPct val="100000"/>
                        </a:lnSpc>
                        <a:spcBef>
                          <a:spcPct val="0"/>
                        </a:spcBef>
                        <a:spcAft>
                          <a:spcPct val="0"/>
                        </a:spcAft>
                        <a:buClr>
                          <a:schemeClr val="tx1"/>
                        </a:buClr>
                        <a:buSzPct val="75000"/>
                        <a:buFont typeface="Wingdings" pitchFamily="2" charset="2"/>
                        <a:buAutoNum type="arabicPeriod" startAt="2"/>
                        <a:tabLst/>
                      </a:pPr>
                      <a:r>
                        <a:rPr kumimoji="0" lang="en-US" sz="2000" b="0" i="0" u="none" strike="noStrike" cap="none" normalizeH="0" baseline="0" dirty="0" err="1">
                          <a:ln>
                            <a:noFill/>
                          </a:ln>
                          <a:solidFill>
                            <a:schemeClr val="tx1"/>
                          </a:solidFill>
                          <a:effectLst/>
                          <a:latin typeface="Times New Roman" pitchFamily="18" charset="0"/>
                        </a:rPr>
                        <a:t>Hệ</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thống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kiểm</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tra</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thẻ</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thành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viên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của</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khách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hàng</a:t>
                      </a:r>
                      <a:endParaRPr kumimoji="0" lang="en-US" sz="2000" b="0" i="0" u="none" strike="noStrike" cap="none" normalizeH="0" baseline="0" dirty="0">
                        <a:ln>
                          <a:noFill/>
                        </a:ln>
                        <a:solidFill>
                          <a:schemeClr val="tx1"/>
                        </a:solidFill>
                        <a:effectLst/>
                        <a:latin typeface="Times New Roman" pitchFamily="18" charset="0"/>
                      </a:endParaRPr>
                    </a:p>
                    <a:p>
                      <a:pPr marL="457200" marR="0" lvl="0" indent="-457200" algn="l" defTabSz="914400" rtl="0" eaLnBrk="1" fontAlgn="base" latinLnBrk="0" hangingPunct="1">
                        <a:lnSpc>
                          <a:spcPct val="100000"/>
                        </a:lnSpc>
                        <a:spcBef>
                          <a:spcPct val="0"/>
                        </a:spcBef>
                        <a:spcAft>
                          <a:spcPct val="0"/>
                        </a:spcAft>
                        <a:buClr>
                          <a:schemeClr val="tx1"/>
                        </a:buClr>
                        <a:buSzPct val="75000"/>
                        <a:buFont typeface="Wingdings" pitchFamily="2" charset="2"/>
                        <a:buAutoNum type="arabicPeriod" startAt="2"/>
                        <a:tabLst/>
                      </a:pPr>
                      <a:r>
                        <a:rPr kumimoji="0" lang="en-US" sz="2000" b="0" i="0" u="none" strike="noStrike" cap="none" normalizeH="0" baseline="0" dirty="0" err="1">
                          <a:ln>
                            <a:noFill/>
                          </a:ln>
                          <a:solidFill>
                            <a:schemeClr val="tx1"/>
                          </a:solidFill>
                          <a:effectLst/>
                          <a:latin typeface="Times New Roman" pitchFamily="18" charset="0"/>
                        </a:rPr>
                        <a:t>Hệ</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thống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kiểm</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tra</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băng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đĩa</a:t>
                      </a:r>
                      <a:r>
                        <a:rPr kumimoji="0" lang="en-US" sz="2000" b="0" i="0" u="none" strike="noStrike" cap="none" normalizeH="0" baseline="0" dirty="0">
                          <a:ln>
                            <a:noFill/>
                          </a:ln>
                          <a:solidFill>
                            <a:schemeClr val="tx1"/>
                          </a:solidFill>
                          <a:effectLst/>
                          <a:latin typeface="Times New Roman" pitchFamily="18" charset="0"/>
                        </a:rPr>
                        <a:t> video </a:t>
                      </a:r>
                      <a:r>
                        <a:rPr kumimoji="0" lang="en-US" sz="2000" b="0" i="0" u="none" strike="noStrike" cap="none" normalizeH="0" baseline="0" dirty="0" err="1">
                          <a:ln>
                            <a:noFill/>
                          </a:ln>
                          <a:solidFill>
                            <a:schemeClr val="tx1"/>
                          </a:solidFill>
                          <a:effectLst/>
                          <a:latin typeface="Times New Roman" pitchFamily="18" charset="0"/>
                        </a:rPr>
                        <a:t>thuê</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quá</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hạn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hoặc</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mức</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độ</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đáng</a:t>
                      </a:r>
                      <a:r>
                        <a:rPr kumimoji="0" lang="en-US" sz="2000" b="0" i="0" u="none" strike="noStrike" cap="none" normalizeH="0" baseline="0" dirty="0">
                          <a:ln>
                            <a:noFill/>
                          </a:ln>
                          <a:solidFill>
                            <a:schemeClr val="tx1"/>
                          </a:solidFill>
                          <a:effectLst/>
                          <a:latin typeface="Times New Roman" pitchFamily="18" charset="0"/>
                        </a:rPr>
                        <a:t> tin </a:t>
                      </a:r>
                      <a:r>
                        <a:rPr kumimoji="0" lang="en-US" sz="2000" b="0" i="0" u="none" strike="noStrike" cap="none" normalizeH="0" baseline="0" dirty="0" err="1">
                          <a:ln>
                            <a:noFill/>
                          </a:ln>
                          <a:solidFill>
                            <a:schemeClr val="tx1"/>
                          </a:solidFill>
                          <a:effectLst/>
                          <a:latin typeface="Times New Roman" pitchFamily="18" charset="0"/>
                        </a:rPr>
                        <a:t>của</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khách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hàng</a:t>
                      </a: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1310550">
                <a:tc>
                  <a:txBody>
                    <a:bodyPr/>
                    <a:lstStyle/>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r>
                        <a:rPr kumimoji="0" lang="en-US" sz="2000" b="0" i="0" u="none" strike="noStrike" cap="none" normalizeH="0" baseline="0" dirty="0">
                          <a:ln>
                            <a:noFill/>
                          </a:ln>
                          <a:solidFill>
                            <a:schemeClr val="tx1"/>
                          </a:solidFill>
                          <a:effectLst/>
                          <a:latin typeface="Times New Roman" pitchFamily="18" charset="0"/>
                        </a:rPr>
                        <a:t>4.   </a:t>
                      </a:r>
                      <a:r>
                        <a:rPr kumimoji="0" lang="en-US" sz="2000" b="0" i="0" u="none" strike="noStrike" cap="none" normalizeH="0" baseline="0" dirty="0" err="1">
                          <a:ln>
                            <a:noFill/>
                          </a:ln>
                          <a:solidFill>
                            <a:schemeClr val="tx1"/>
                          </a:solidFill>
                          <a:effectLst/>
                          <a:latin typeface="Times New Roman" pitchFamily="18" charset="0"/>
                        </a:rPr>
                        <a:t>Nhân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viên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sẽ</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quét</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mã</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vạch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của</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các</a:t>
                      </a:r>
                      <a:r>
                        <a:rPr kumimoji="0" lang="en-US" sz="2000" b="0" i="0" u="none" strike="noStrike" cap="none" normalizeH="0" baseline="0" dirty="0">
                          <a:ln>
                            <a:noFill/>
                          </a:ln>
                          <a:solidFill>
                            <a:schemeClr val="tx1"/>
                          </a:solidFill>
                          <a:effectLst/>
                          <a:latin typeface="Times New Roman" pitchFamily="18" charset="0"/>
                        </a:rPr>
                        <a:t> video </a:t>
                      </a:r>
                      <a:r>
                        <a:rPr kumimoji="0" lang="en-US" sz="2000" b="0" i="0" u="none" strike="noStrike" cap="none" normalizeH="0" baseline="0" dirty="0" err="1">
                          <a:ln>
                            <a:noFill/>
                          </a:ln>
                          <a:solidFill>
                            <a:schemeClr val="tx1"/>
                          </a:solidFill>
                          <a:effectLst/>
                          <a:latin typeface="Times New Roman" pitchFamily="18" charset="0"/>
                        </a:rPr>
                        <a:t>khách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hàng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muốn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thuê</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Số</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lượng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băng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đĩa</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khách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hàng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thuê</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phải</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nhỏ</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hơn</a:t>
                      </a:r>
                      <a:r>
                        <a:rPr kumimoji="0" lang="en-US" sz="2000" b="0" i="0" u="none" strike="noStrike" cap="none" normalizeH="0" baseline="0" dirty="0">
                          <a:ln>
                            <a:noFill/>
                          </a:ln>
                          <a:solidFill>
                            <a:schemeClr val="tx1"/>
                          </a:solidFill>
                          <a:effectLst/>
                          <a:latin typeface="Times New Roman" pitchFamily="18" charset="0"/>
                        </a:rPr>
                        <a:t> 8</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sz="2000" b="0" i="0" u="none" strike="noStrike" cap="none" normalizeH="0" baseline="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776235">
                <a:tc>
                  <a:txBody>
                    <a:bodyPr/>
                    <a:lstStyle/>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r>
                        <a:rPr kumimoji="0" lang="en-US" sz="2000" b="0" i="0" u="none" strike="noStrike" cap="none" normalizeH="0" baseline="0" dirty="0">
                          <a:ln>
                            <a:noFill/>
                          </a:ln>
                          <a:solidFill>
                            <a:schemeClr val="tx1"/>
                          </a:solidFill>
                          <a:effectLst/>
                          <a:latin typeface="Times New Roman" pitchFamily="18" charset="0"/>
                        </a:rPr>
                        <a:t>5.   </a:t>
                      </a:r>
                      <a:r>
                        <a:rPr kumimoji="0" lang="en-US" sz="2000" b="0" i="0" u="none" strike="noStrike" cap="none" normalizeH="0" baseline="0" dirty="0" err="1">
                          <a:ln>
                            <a:noFill/>
                          </a:ln>
                          <a:solidFill>
                            <a:schemeClr val="tx1"/>
                          </a:solidFill>
                          <a:effectLst/>
                          <a:latin typeface="Times New Roman" pitchFamily="18" charset="0"/>
                        </a:rPr>
                        <a:t>Nhân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viên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nhập</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ngày</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thuê</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và</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hạn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trả</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cho</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từng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bản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ghi</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thuê</a:t>
                      </a:r>
                      <a:r>
                        <a:rPr kumimoji="0" lang="en-US" sz="2000" b="0" i="0" u="none" strike="noStrike" cap="none" normalizeH="0" baseline="0" dirty="0">
                          <a:ln>
                            <a:noFill/>
                          </a:ln>
                          <a:solidFill>
                            <a:schemeClr val="tx1"/>
                          </a:solidFill>
                          <a:effectLst/>
                          <a:latin typeface="Times New Roman" pitchFamily="18" charset="0"/>
                        </a:rPr>
                        <a:t> video. </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sz="2000" b="0" i="0" u="none" strike="noStrike" cap="none" normalizeH="0" baseline="0" dirty="0">
                          <a:ln>
                            <a:noFill/>
                          </a:ln>
                          <a:solidFill>
                            <a:schemeClr val="tx1"/>
                          </a:solidFill>
                          <a:effectLst/>
                          <a:latin typeface="Times New Roman" pitchFamily="18" charset="0"/>
                        </a:rPr>
                        <a:t>5.   </a:t>
                      </a:r>
                      <a:r>
                        <a:rPr kumimoji="0" lang="en-US" sz="2000" b="0" i="0" u="none" strike="noStrike" cap="none" normalizeH="0" baseline="0" dirty="0" err="1">
                          <a:ln>
                            <a:noFill/>
                          </a:ln>
                          <a:solidFill>
                            <a:schemeClr val="tx1"/>
                          </a:solidFill>
                          <a:effectLst/>
                          <a:latin typeface="Times New Roman" pitchFamily="18" charset="0"/>
                        </a:rPr>
                        <a:t>Hệ</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thống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tính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toán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và</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hiển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thị</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lệ</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phí</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thuê</a:t>
                      </a:r>
                      <a:r>
                        <a:rPr kumimoji="0" lang="en-US" sz="2000" b="0" i="0" u="none" strike="noStrike" cap="none" normalizeH="0" baseline="0" dirty="0">
                          <a:ln>
                            <a:noFill/>
                          </a:ln>
                          <a:solidFill>
                            <a:schemeClr val="tx1"/>
                          </a:solidFill>
                          <a:effectLst/>
                          <a:latin typeface="Times New Roman" pitchFamily="18" charset="0"/>
                        </a:rPr>
                        <a:t> video</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1005771">
                <a:tc>
                  <a:txBody>
                    <a:bodyPr/>
                    <a:lstStyle/>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r>
                        <a:rPr kumimoji="0" lang="en-US" sz="2000" b="0" i="0" u="none" strike="noStrike" cap="none" normalizeH="0" baseline="0" dirty="0">
                          <a:ln>
                            <a:noFill/>
                          </a:ln>
                          <a:solidFill>
                            <a:schemeClr val="tx1"/>
                          </a:solidFill>
                          <a:effectLst/>
                          <a:latin typeface="Times New Roman" pitchFamily="18" charset="0"/>
                        </a:rPr>
                        <a:t>7.   </a:t>
                      </a:r>
                      <a:r>
                        <a:rPr kumimoji="0" lang="en-US" sz="2000" b="0" i="0" u="none" strike="noStrike" cap="none" normalizeH="0" baseline="0" dirty="0" err="1">
                          <a:ln>
                            <a:noFill/>
                          </a:ln>
                          <a:solidFill>
                            <a:schemeClr val="tx1"/>
                          </a:solidFill>
                          <a:effectLst/>
                          <a:latin typeface="Times New Roman" pitchFamily="18" charset="0"/>
                        </a:rPr>
                        <a:t>Nhân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viên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xác</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nhận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việc</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thanh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toán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của</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khách</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hàng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nhân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viên</a:t>
                      </a:r>
                      <a:r>
                        <a:rPr kumimoji="0" lang="en-US" sz="2000" b="0" i="0" u="none" strike="noStrike" cap="none" normalizeH="0" baseline="0" dirty="0">
                          <a:ln>
                            <a:noFill/>
                          </a:ln>
                          <a:solidFill>
                            <a:schemeClr val="tx1"/>
                          </a:solidFill>
                          <a:effectLst/>
                          <a:latin typeface="Times New Roman" pitchFamily="18" charset="0"/>
                        </a:rPr>
                        <a:t> in </a:t>
                      </a:r>
                      <a:r>
                        <a:rPr kumimoji="0" lang="en-US" sz="2000" b="0" i="0" u="none" strike="noStrike" cap="none" normalizeH="0" baseline="0" dirty="0" err="1">
                          <a:ln>
                            <a:noFill/>
                          </a:ln>
                          <a:solidFill>
                            <a:schemeClr val="tx1"/>
                          </a:solidFill>
                          <a:effectLst/>
                          <a:latin typeface="Times New Roman" pitchFamily="18" charset="0"/>
                        </a:rPr>
                        <a:t>biên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nhân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thuê</a:t>
                      </a:r>
                      <a:r>
                        <a:rPr kumimoji="0" lang="en-US" sz="2000" b="0" i="0" u="none" strike="noStrike" cap="none" normalizeH="0" baseline="0" dirty="0">
                          <a:ln>
                            <a:noFill/>
                          </a:ln>
                          <a:solidFill>
                            <a:schemeClr val="tx1"/>
                          </a:solidFill>
                          <a:effectLst/>
                          <a:latin typeface="Times New Roman" pitchFamily="18" charset="0"/>
                        </a:rPr>
                        <a:t> video </a:t>
                      </a:r>
                      <a:r>
                        <a:rPr kumimoji="0" lang="en-US" sz="2000" b="0" i="0" u="none" strike="noStrike" cap="none" normalizeH="0" baseline="0" dirty="0" err="1">
                          <a:ln>
                            <a:noFill/>
                          </a:ln>
                          <a:solidFill>
                            <a:schemeClr val="tx1"/>
                          </a:solidFill>
                          <a:effectLst/>
                          <a:latin typeface="Times New Roman" pitchFamily="18" charset="0"/>
                        </a:rPr>
                        <a:t>và</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chọn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chức</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năng</a:t>
                      </a:r>
                      <a:r>
                        <a:rPr kumimoji="0" lang="en-US" sz="2000" b="0" i="0" u="none" strike="noStrike" cap="none" normalizeH="0" baseline="0" dirty="0">
                          <a:ln>
                            <a:noFill/>
                          </a:ln>
                          <a:solidFill>
                            <a:schemeClr val="tx1"/>
                          </a:solidFill>
                          <a:effectLst/>
                          <a:latin typeface="Times New Roman" pitchFamily="18" charset="0"/>
                        </a:rPr>
                        <a:t> Save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sz="2000" b="0" i="0" u="none" strike="noStrike" cap="none" normalizeH="0" baseline="0" dirty="0">
                          <a:ln>
                            <a:noFill/>
                          </a:ln>
                          <a:solidFill>
                            <a:schemeClr val="tx1"/>
                          </a:solidFill>
                          <a:effectLst/>
                          <a:latin typeface="Times New Roman" pitchFamily="18" charset="0"/>
                        </a:rPr>
                        <a:t>8.   </a:t>
                      </a:r>
                      <a:r>
                        <a:rPr kumimoji="0" lang="en-US" sz="2000" b="0" i="0" u="none" strike="noStrike" cap="none" normalizeH="0" baseline="0" dirty="0" err="1">
                          <a:ln>
                            <a:noFill/>
                          </a:ln>
                          <a:solidFill>
                            <a:schemeClr val="tx1"/>
                          </a:solidFill>
                          <a:effectLst/>
                          <a:latin typeface="Times New Roman" pitchFamily="18" charset="0"/>
                        </a:rPr>
                        <a:t>Hệ</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thống</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cập</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nhật</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các</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bản</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ghi</a:t>
                      </a:r>
                      <a:r>
                        <a:rPr kumimoji="0" lang="en-US" sz="20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rPr>
                        <a:t>thuê</a:t>
                      </a:r>
                      <a:r>
                        <a:rPr kumimoji="0" lang="en-US" sz="2000" b="0" i="0" u="none" strike="noStrike" cap="none" normalizeH="0" baseline="0" dirty="0">
                          <a:ln>
                            <a:noFill/>
                          </a:ln>
                          <a:solidFill>
                            <a:schemeClr val="tx1"/>
                          </a:solidFill>
                          <a:effectLst/>
                          <a:latin typeface="Times New Roman" pitchFamily="18" charset="0"/>
                        </a:rPr>
                        <a:t> video.</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39420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dirty="0" err="1">
                <a:solidFill>
                  <a:srgbClr val="0033CC"/>
                </a:solidFill>
              </a:rPr>
              <a:t>Phương</a:t>
            </a:r>
            <a:r>
              <a:rPr lang="en-US" altLang="en-US" sz="3600" dirty="0">
                <a:solidFill>
                  <a:srgbClr val="0033CC"/>
                </a:solidFill>
              </a:rPr>
              <a:t> </a:t>
            </a:r>
            <a:r>
              <a:rPr lang="en-US" altLang="en-US" sz="3600" dirty="0" err="1">
                <a:solidFill>
                  <a:srgbClr val="0033CC"/>
                </a:solidFill>
              </a:rPr>
              <a:t>pháp</a:t>
            </a:r>
            <a:r>
              <a:rPr lang="en-US" altLang="en-US" sz="3600" dirty="0">
                <a:solidFill>
                  <a:srgbClr val="0033CC"/>
                </a:solidFill>
              </a:rPr>
              <a:t> </a:t>
            </a:r>
            <a:r>
              <a:rPr lang="en-US" altLang="en-US" sz="3600" dirty="0" err="1">
                <a:solidFill>
                  <a:srgbClr val="0033CC"/>
                </a:solidFill>
              </a:rPr>
              <a:t>xác</a:t>
            </a:r>
            <a:r>
              <a:rPr lang="en-US" altLang="en-US" sz="3600" dirty="0">
                <a:solidFill>
                  <a:srgbClr val="0033CC"/>
                </a:solidFill>
              </a:rPr>
              <a:t> </a:t>
            </a:r>
            <a:r>
              <a:rPr lang="en-US" altLang="en-US" sz="3600" dirty="0" err="1">
                <a:solidFill>
                  <a:srgbClr val="0033CC"/>
                </a:solidFill>
              </a:rPr>
              <a:t>định</a:t>
            </a:r>
            <a:r>
              <a:rPr lang="en-US" altLang="en-US" sz="3600" dirty="0">
                <a:solidFill>
                  <a:srgbClr val="0033CC"/>
                </a:solidFill>
              </a:rPr>
              <a:t> </a:t>
            </a:r>
            <a:r>
              <a:rPr lang="en-US" altLang="en-US" sz="3600" dirty="0" err="1">
                <a:solidFill>
                  <a:srgbClr val="0033CC"/>
                </a:solidFill>
              </a:rPr>
              <a:t>yêu</a:t>
            </a:r>
            <a:r>
              <a:rPr lang="en-US" altLang="en-US" sz="3600" dirty="0">
                <a:solidFill>
                  <a:srgbClr val="0033CC"/>
                </a:solidFill>
              </a:rPr>
              <a:t> </a:t>
            </a:r>
            <a:r>
              <a:rPr lang="en-US" altLang="en-US" sz="3600" dirty="0" err="1">
                <a:solidFill>
                  <a:srgbClr val="0033CC"/>
                </a:solidFill>
              </a:rPr>
              <a:t>cầu</a:t>
            </a:r>
            <a:endParaRPr lang="en-US" altLang="en-US" sz="3600" b="1" dirty="0">
              <a:solidFill>
                <a:srgbClr val="002060"/>
              </a:solidFill>
            </a:endParaRPr>
          </a:p>
        </p:txBody>
      </p:sp>
      <p:sp>
        <p:nvSpPr>
          <p:cNvPr id="30" name="Rectangle 3"/>
          <p:cNvSpPr txBox="1">
            <a:spLocks noChangeArrowheads="1"/>
          </p:cNvSpPr>
          <p:nvPr/>
        </p:nvSpPr>
        <p:spPr>
          <a:xfrm>
            <a:off x="279533" y="1174609"/>
            <a:ext cx="6768037"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en-US" sz="2800" dirty="0" err="1"/>
              <a:t>Phương</a:t>
            </a:r>
            <a:r>
              <a:rPr lang="en-US" altLang="en-US" sz="2800" dirty="0"/>
              <a:t> </a:t>
            </a:r>
            <a:r>
              <a:rPr lang="en-US" altLang="en-US" sz="2800" dirty="0" err="1"/>
              <a:t>pháp</a:t>
            </a:r>
            <a:r>
              <a:rPr lang="en-US" altLang="en-US" sz="2800" dirty="0"/>
              <a:t> </a:t>
            </a:r>
            <a:r>
              <a:rPr lang="en-US" altLang="en-US" sz="2800" dirty="0" err="1"/>
              <a:t>truyền</a:t>
            </a:r>
            <a:r>
              <a:rPr lang="en-US" altLang="en-US" sz="2800" dirty="0"/>
              <a:t> </a:t>
            </a:r>
            <a:r>
              <a:rPr lang="en-US" altLang="en-US" sz="2800" dirty="0" err="1"/>
              <a:t>thống</a:t>
            </a:r>
            <a:endParaRPr lang="en-US" altLang="en-US" sz="2800" dirty="0"/>
          </a:p>
          <a:p>
            <a:pPr marL="800100" lvl="1" indent="-342900" algn="l">
              <a:buFont typeface="Arial" panose="020B0604020202020204" pitchFamily="34" charset="0"/>
              <a:buChar char="•"/>
            </a:pPr>
            <a:r>
              <a:rPr lang="en-US" altLang="en-US" sz="2400" dirty="0" err="1"/>
              <a:t>Mẫu</a:t>
            </a:r>
            <a:r>
              <a:rPr lang="en-US" altLang="en-US" sz="2400" dirty="0"/>
              <a:t> </a:t>
            </a:r>
            <a:r>
              <a:rPr lang="en-US" altLang="en-US" sz="2400" dirty="0" err="1"/>
              <a:t>Phỏng</a:t>
            </a:r>
            <a:r>
              <a:rPr lang="en-US" altLang="en-US" sz="2400" dirty="0"/>
              <a:t> </a:t>
            </a:r>
            <a:r>
              <a:rPr lang="en-US" altLang="en-US" sz="2400" dirty="0" err="1"/>
              <a:t>vấn</a:t>
            </a:r>
            <a:r>
              <a:rPr lang="en-US" altLang="en-US" sz="2400" dirty="0"/>
              <a:t>: </a:t>
            </a:r>
            <a:r>
              <a:rPr lang="en-US" altLang="en-US" sz="2400" dirty="0" err="1"/>
              <a:t>Ví</a:t>
            </a:r>
            <a:r>
              <a:rPr lang="en-US" altLang="en-US" sz="2400" dirty="0"/>
              <a:t> </a:t>
            </a:r>
            <a:r>
              <a:rPr lang="en-US" altLang="en-US" sz="2400" dirty="0" err="1"/>
              <a:t>dụ</a:t>
            </a:r>
            <a:endParaRPr lang="en-US" altLang="en-US" sz="2400" dirty="0"/>
          </a:p>
        </p:txBody>
      </p:sp>
      <p:graphicFrame>
        <p:nvGraphicFramePr>
          <p:cNvPr id="6" name="Group 54"/>
          <p:cNvGraphicFramePr>
            <a:graphicFrameLocks/>
          </p:cNvGraphicFramePr>
          <p:nvPr>
            <p:extLst>
              <p:ext uri="{D42A27DB-BD31-4B8C-83A1-F6EECF244321}">
                <p14:modId xmlns:p14="http://schemas.microsoft.com/office/powerpoint/2010/main" val="1514611029"/>
              </p:ext>
            </p:extLst>
          </p:nvPr>
        </p:nvGraphicFramePr>
        <p:xfrm>
          <a:off x="546408" y="1174608"/>
          <a:ext cx="10047250" cy="4802445"/>
        </p:xfrm>
        <a:graphic>
          <a:graphicData uri="http://schemas.openxmlformats.org/drawingml/2006/table">
            <a:tbl>
              <a:tblPr/>
              <a:tblGrid>
                <a:gridCol w="5023625">
                  <a:extLst>
                    <a:ext uri="{9D8B030D-6E8A-4147-A177-3AD203B41FA5}">
                      <a16:colId xmlns:a16="http://schemas.microsoft.com/office/drawing/2014/main" val="20000"/>
                    </a:ext>
                  </a:extLst>
                </a:gridCol>
                <a:gridCol w="5023625">
                  <a:extLst>
                    <a:ext uri="{9D8B030D-6E8A-4147-A177-3AD203B41FA5}">
                      <a16:colId xmlns:a16="http://schemas.microsoft.com/office/drawing/2014/main" val="20001"/>
                    </a:ext>
                  </a:extLst>
                </a:gridCol>
              </a:tblGrid>
              <a:tr h="482064">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Người</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được</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phỏng</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vấn</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Trần</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Thị</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X…</a:t>
                      </a:r>
                      <a:endParaRPr kumimoji="0" lang="en-US" sz="18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Ngày: 05/08/2003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82064">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Câu hỏi</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Ghi nhận</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759077">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Câu hỏi 1:</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Tất cả đơn hàng của khách hàng phải được thanh toán trước rồi mới giao hàng?</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Trả lời:</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Phải thanh toán trước hoặc ngay khi giao.</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Kết quả quan sát:</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Thái độ không chắc chắn</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7924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cs typeface="Times New Roman" pitchFamily="18" charset="0"/>
                        </a:rPr>
                        <a:t>Câu hỏi 2:</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Anh Chị muốn hệ thống mới sẽ giúp cho Anh Chị điều gì?</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Trả</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lời</a:t>
                      </a:r>
                      <a:endParaRPr kumimoji="0" lang="en-US" sz="1800" b="0" i="0" u="none" strike="noStrike" cap="none" normalizeH="0" baseline="0" dirty="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Dữ</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liệu</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chỉ</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nhập</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một</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lần</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và</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các</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báo</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cáo</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tự</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động</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tính</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toán</a:t>
                      </a:r>
                      <a:endParaRPr kumimoji="0" lang="en-US" sz="1800" b="0" i="0" u="none" strike="noStrike" cap="none" normalizeH="0" baseline="0" dirty="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Kết</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quả</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quan</a:t>
                      </a:r>
                      <a:r>
                        <a:rPr kumimoji="0" lang="en-US" sz="1800" b="0" i="1"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cs typeface="Times New Roman" pitchFamily="18" charset="0"/>
                        </a:rPr>
                        <a:t>sát</a:t>
                      </a:r>
                      <a:endParaRPr kumimoji="0" lang="en-US" sz="1800" b="0" i="0" u="none" strike="noStrike" cap="none" normalizeH="0" baseline="0" dirty="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Không</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tin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tưởng</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lắm</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hình</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như</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đã</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triễn</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khai</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thất</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bại</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một</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lần</a:t>
                      </a:r>
                      <a:endParaRPr kumimoji="0" lang="en-US" sz="18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865535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6" name="Rectangle 2">
            <a:extLst>
              <a:ext uri="{FF2B5EF4-FFF2-40B4-BE49-F238E27FC236}">
                <a16:creationId xmlns:a16="http://schemas.microsoft.com/office/drawing/2014/main" id="{A1775597-248A-4B36-A7D4-15B4334C6692}"/>
              </a:ext>
            </a:extLst>
          </p:cNvPr>
          <p:cNvSpPr txBox="1">
            <a:spLocks noChangeArrowheads="1"/>
          </p:cNvSpPr>
          <p:nvPr/>
        </p:nvSpPr>
        <p:spPr bwMode="auto">
          <a:xfrm>
            <a:off x="388742" y="688697"/>
            <a:ext cx="1141451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dirty="0" err="1">
                <a:solidFill>
                  <a:srgbClr val="002060"/>
                </a:solidFill>
                <a:latin typeface="Times New Roman "/>
              </a:rPr>
              <a:t>Đặc</a:t>
            </a:r>
            <a:r>
              <a:rPr lang="en-US" sz="2400" kern="0" dirty="0">
                <a:solidFill>
                  <a:srgbClr val="002060"/>
                </a:solidFill>
                <a:latin typeface="Times New Roman "/>
              </a:rPr>
              <a:t> </a:t>
            </a:r>
            <a:r>
              <a:rPr lang="en-US" sz="2400" kern="0" dirty="0" err="1">
                <a:solidFill>
                  <a:srgbClr val="002060"/>
                </a:solidFill>
                <a:latin typeface="Times New Roman "/>
              </a:rPr>
              <a:t>tả</a:t>
            </a:r>
            <a:r>
              <a:rPr lang="en-US" sz="2400" kern="0" dirty="0">
                <a:solidFill>
                  <a:srgbClr val="002060"/>
                </a:solidFill>
                <a:latin typeface="Times New Roman "/>
              </a:rPr>
              <a:t> use case: Rent Video - </a:t>
            </a:r>
            <a:r>
              <a:rPr lang="en-US" sz="2400" kern="0" dirty="0" err="1">
                <a:solidFill>
                  <a:srgbClr val="002060"/>
                </a:solidFill>
                <a:latin typeface="Times New Roman "/>
              </a:rPr>
              <a:t>Luồng</a:t>
            </a:r>
            <a:r>
              <a:rPr lang="en-US" sz="2400" kern="0" dirty="0">
                <a:solidFill>
                  <a:srgbClr val="002060"/>
                </a:solidFill>
                <a:latin typeface="Times New Roman "/>
              </a:rPr>
              <a:t> </a:t>
            </a:r>
            <a:r>
              <a:rPr lang="en-US" sz="2400" kern="0" dirty="0" err="1">
                <a:solidFill>
                  <a:srgbClr val="002060"/>
                </a:solidFill>
                <a:latin typeface="Times New Roman "/>
              </a:rPr>
              <a:t>sự</a:t>
            </a:r>
            <a:r>
              <a:rPr lang="en-US" sz="2400" kern="0" dirty="0">
                <a:solidFill>
                  <a:srgbClr val="002060"/>
                </a:solidFill>
                <a:latin typeface="Times New Roman "/>
              </a:rPr>
              <a:t> </a:t>
            </a:r>
            <a:r>
              <a:rPr lang="en-US" sz="2400" kern="0" dirty="0" err="1">
                <a:solidFill>
                  <a:srgbClr val="002060"/>
                </a:solidFill>
                <a:latin typeface="Times New Roman "/>
              </a:rPr>
              <a:t>kiện</a:t>
            </a:r>
            <a:r>
              <a:rPr lang="en-US" sz="2400" kern="0" dirty="0">
                <a:solidFill>
                  <a:srgbClr val="002060"/>
                </a:solidFill>
                <a:latin typeface="Times New Roman "/>
              </a:rPr>
              <a:t> </a:t>
            </a:r>
            <a:r>
              <a:rPr lang="en-US" sz="2400" kern="0" dirty="0" err="1">
                <a:solidFill>
                  <a:srgbClr val="002060"/>
                </a:solidFill>
                <a:latin typeface="Times New Roman "/>
              </a:rPr>
              <a:t>phụ</a:t>
            </a:r>
            <a:endParaRPr lang="en-US" sz="2400" kern="0" dirty="0">
              <a:solidFill>
                <a:srgbClr val="002060"/>
              </a:solidFill>
              <a:latin typeface="Times New Roman "/>
            </a:endParaRPr>
          </a:p>
        </p:txBody>
      </p:sp>
      <p:sp>
        <p:nvSpPr>
          <p:cNvPr id="7" name="Rectangle 2">
            <a:extLst>
              <a:ext uri="{FF2B5EF4-FFF2-40B4-BE49-F238E27FC236}">
                <a16:creationId xmlns:a16="http://schemas.microsoft.com/office/drawing/2014/main" id="{9BAEAB0A-DE38-4192-9FBD-72D8DF1A1997}"/>
              </a:ext>
            </a:extLst>
          </p:cNvPr>
          <p:cNvSpPr txBox="1">
            <a:spLocks noChangeArrowheads="1"/>
          </p:cNvSpPr>
          <p:nvPr/>
        </p:nvSpPr>
        <p:spPr bwMode="auto">
          <a:xfrm>
            <a:off x="5024626" y="132775"/>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b="1" kern="0" dirty="0" err="1">
                <a:solidFill>
                  <a:srgbClr val="002060"/>
                </a:solidFill>
              </a:rPr>
              <a:t>Viết</a:t>
            </a:r>
            <a:r>
              <a:rPr lang="en-US" sz="2800" b="1" kern="0" dirty="0">
                <a:solidFill>
                  <a:srgbClr val="002060"/>
                </a:solidFill>
              </a:rPr>
              <a:t> </a:t>
            </a:r>
            <a:r>
              <a:rPr lang="en-US" sz="2800" b="1" kern="0" dirty="0" err="1">
                <a:solidFill>
                  <a:srgbClr val="002060"/>
                </a:solidFill>
              </a:rPr>
              <a:t>kịch</a:t>
            </a:r>
            <a:r>
              <a:rPr lang="en-US" sz="2800" b="1" kern="0" dirty="0">
                <a:solidFill>
                  <a:srgbClr val="002060"/>
                </a:solidFill>
              </a:rPr>
              <a:t> </a:t>
            </a:r>
            <a:r>
              <a:rPr lang="en-US" sz="2800" b="1" kern="0" dirty="0" err="1">
                <a:solidFill>
                  <a:srgbClr val="002060"/>
                </a:solidFill>
              </a:rPr>
              <a:t>bản</a:t>
            </a:r>
            <a:r>
              <a:rPr lang="en-US" sz="2800" b="1" kern="0" dirty="0">
                <a:solidFill>
                  <a:srgbClr val="002060"/>
                </a:solidFill>
              </a:rPr>
              <a:t> use case </a:t>
            </a:r>
            <a:r>
              <a:rPr lang="en-US" sz="2800" b="1" kern="0" dirty="0" err="1">
                <a:solidFill>
                  <a:srgbClr val="002060"/>
                </a:solidFill>
              </a:rPr>
              <a:t>dạng</a:t>
            </a:r>
            <a:r>
              <a:rPr lang="en-US" sz="2800" b="1" kern="0" dirty="0">
                <a:solidFill>
                  <a:srgbClr val="002060"/>
                </a:solidFill>
              </a:rPr>
              <a:t> 2 </a:t>
            </a:r>
            <a:r>
              <a:rPr lang="en-US" sz="2800" b="1" kern="0" dirty="0" err="1">
                <a:solidFill>
                  <a:srgbClr val="002060"/>
                </a:solidFill>
              </a:rPr>
              <a:t>cột</a:t>
            </a:r>
            <a:endParaRPr lang="en-US" sz="2800" b="1" kern="0" dirty="0">
              <a:solidFill>
                <a:srgbClr val="002060"/>
              </a:solidFill>
            </a:endParaRPr>
          </a:p>
        </p:txBody>
      </p:sp>
      <p:graphicFrame>
        <p:nvGraphicFramePr>
          <p:cNvPr id="8" name="Group 24">
            <a:extLst>
              <a:ext uri="{FF2B5EF4-FFF2-40B4-BE49-F238E27FC236}">
                <a16:creationId xmlns:a16="http://schemas.microsoft.com/office/drawing/2014/main" id="{B9DF533D-B277-474A-9A89-F6B0D1D61190}"/>
              </a:ext>
            </a:extLst>
          </p:cNvPr>
          <p:cNvGraphicFramePr>
            <a:graphicFrameLocks noGrp="1"/>
          </p:cNvGraphicFramePr>
          <p:nvPr>
            <p:extLst>
              <p:ext uri="{D42A27DB-BD31-4B8C-83A1-F6EECF244321}">
                <p14:modId xmlns:p14="http://schemas.microsoft.com/office/powerpoint/2010/main" val="1234278421"/>
              </p:ext>
            </p:extLst>
          </p:nvPr>
        </p:nvGraphicFramePr>
        <p:xfrm>
          <a:off x="526879" y="1447357"/>
          <a:ext cx="11138239" cy="6385467"/>
        </p:xfrm>
        <a:graphic>
          <a:graphicData uri="http://schemas.openxmlformats.org/drawingml/2006/table">
            <a:tbl>
              <a:tblPr/>
              <a:tblGrid>
                <a:gridCol w="5775383">
                  <a:extLst>
                    <a:ext uri="{9D8B030D-6E8A-4147-A177-3AD203B41FA5}">
                      <a16:colId xmlns:a16="http://schemas.microsoft.com/office/drawing/2014/main" val="20000"/>
                    </a:ext>
                  </a:extLst>
                </a:gridCol>
                <a:gridCol w="5362856">
                  <a:extLst>
                    <a:ext uri="{9D8B030D-6E8A-4147-A177-3AD203B41FA5}">
                      <a16:colId xmlns:a16="http://schemas.microsoft.com/office/drawing/2014/main" val="20001"/>
                    </a:ext>
                  </a:extLst>
                </a:gridCol>
              </a:tblGrid>
              <a:tr h="518124">
                <a:tc>
                  <a:txBody>
                    <a:bodyPr/>
                    <a:lstStyle/>
                    <a:p>
                      <a:pPr marL="0" marR="0" lvl="0" indent="0" algn="ctr" defTabSz="914400" rtl="0" eaLnBrk="1" fontAlgn="base" latinLnBrk="0" hangingPunct="1">
                        <a:lnSpc>
                          <a:spcPct val="100000"/>
                        </a:lnSpc>
                        <a:spcBef>
                          <a:spcPct val="30000"/>
                        </a:spcBef>
                        <a:spcAft>
                          <a:spcPct val="0"/>
                        </a:spcAft>
                        <a:buClr>
                          <a:schemeClr val="bg2"/>
                        </a:buClr>
                        <a:buSzPct val="75000"/>
                        <a:buFont typeface="Wingdings" pitchFamily="2" charset="2"/>
                        <a:buNone/>
                        <a:tabLst/>
                      </a:pPr>
                      <a:r>
                        <a:rPr kumimoji="0" lang="en-US" sz="2800" b="1" i="0" u="none" strike="noStrike" cap="none" normalizeH="0" baseline="0" dirty="0">
                          <a:ln>
                            <a:noFill/>
                          </a:ln>
                          <a:solidFill>
                            <a:schemeClr val="tx1"/>
                          </a:solidFill>
                          <a:effectLst/>
                          <a:latin typeface="Times New Roman" pitchFamily="18" charset="0"/>
                        </a:rPr>
                        <a:t>Actor: Employee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
                          <a:schemeClr val="bg2"/>
                        </a:buClr>
                        <a:buSzPct val="75000"/>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Video Store System</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5771">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sz="2300" b="0" i="0" u="none" strike="noStrike" kern="0" cap="none" spc="0" normalizeH="0" baseline="0" noProof="0" dirty="0">
                          <a:ln>
                            <a:noFill/>
                          </a:ln>
                          <a:solidFill>
                            <a:prstClr val="black"/>
                          </a:solidFill>
                          <a:effectLst/>
                          <a:uLnTx/>
                          <a:uFillTx/>
                          <a:latin typeface="Times New Roman "/>
                          <a:ea typeface="+mn-ea"/>
                          <a:cs typeface="+mn-cs"/>
                        </a:rPr>
                        <a:t>2.1.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Nếu</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Khách</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hàng</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không</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có</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thẻ</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thành</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viên</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Nhân</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viên</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sẽ</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kích</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hoạt</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use case </a:t>
                      </a:r>
                      <a:r>
                        <a:rPr kumimoji="0" lang="en-US" sz="2300" b="1" i="0" u="none" strike="noStrike" kern="0" cap="none" spc="0" normalizeH="0" baseline="0" noProof="0" dirty="0">
                          <a:ln>
                            <a:noFill/>
                          </a:ln>
                          <a:solidFill>
                            <a:prstClr val="black"/>
                          </a:solidFill>
                          <a:effectLst/>
                          <a:uLnTx/>
                          <a:uFillTx/>
                          <a:latin typeface="Times New Roman "/>
                          <a:ea typeface="+mn-ea"/>
                          <a:cs typeface="+mn-cs"/>
                        </a:rPr>
                        <a:t>Maintain Customer</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để</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đăng</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ký</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và</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cấp</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thẻ</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cho</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khách</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hàng</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Use case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tiếp</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tục</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b</a:t>
                      </a:r>
                      <a:r>
                        <a:rPr kumimoji="0" lang="vi-VN" sz="2300" b="0" i="0" u="none" strike="noStrike" kern="0" cap="none" spc="0" normalizeH="0" baseline="0" noProof="0" dirty="0">
                          <a:ln>
                            <a:noFill/>
                          </a:ln>
                          <a:solidFill>
                            <a:prstClr val="black"/>
                          </a:solidFill>
                          <a:effectLst/>
                          <a:uLnTx/>
                          <a:uFillTx/>
                          <a:latin typeface="Times New Roman "/>
                          <a:ea typeface="+mn-ea"/>
                          <a:cs typeface="+mn-cs"/>
                        </a:rPr>
                        <a:t>ư</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ớc</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1</a:t>
                      </a: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457200" marR="0" lvl="0" indent="-457200" algn="l" defTabSz="914400" rtl="0" eaLnBrk="1" fontAlgn="base" latinLnBrk="0" hangingPunct="1">
                        <a:lnSpc>
                          <a:spcPct val="100000"/>
                        </a:lnSpc>
                        <a:spcBef>
                          <a:spcPct val="0"/>
                        </a:spcBef>
                        <a:spcAft>
                          <a:spcPct val="0"/>
                        </a:spcAft>
                        <a:buClr>
                          <a:schemeClr val="tx1"/>
                        </a:buClr>
                        <a:buSzPct val="75000"/>
                        <a:buFont typeface="Wingdings" pitchFamily="2" charset="2"/>
                        <a:buAutoNum type="arabicPeriod" startAt="2"/>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1310550">
                <a:tc>
                  <a:txBody>
                    <a:bodyPr/>
                    <a:lstStyle/>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defRPr/>
                      </a:pPr>
                      <a:r>
                        <a:rPr lang="en-US" sz="2000" kern="0" dirty="0">
                          <a:latin typeface="Times New Roman "/>
                        </a:rPr>
                        <a:t>3.1. </a:t>
                      </a:r>
                      <a:r>
                        <a:rPr lang="en-US" sz="2000" kern="0" dirty="0" err="1">
                          <a:latin typeface="Times New Roman "/>
                        </a:rPr>
                        <a:t>Nếu</a:t>
                      </a:r>
                      <a:r>
                        <a:rPr lang="en-US" sz="2000" kern="0" dirty="0">
                          <a:latin typeface="Times New Roman "/>
                        </a:rPr>
                        <a:t> video </a:t>
                      </a:r>
                      <a:r>
                        <a:rPr lang="en-US" sz="2000" kern="0" dirty="0" err="1">
                          <a:latin typeface="Times New Roman "/>
                        </a:rPr>
                        <a:t>không</a:t>
                      </a:r>
                      <a:r>
                        <a:rPr lang="en-US" sz="2000" kern="0" dirty="0">
                          <a:latin typeface="Times New Roman "/>
                        </a:rPr>
                        <a:t> </a:t>
                      </a:r>
                      <a:r>
                        <a:rPr lang="en-US" sz="2000" kern="0" dirty="0" err="1">
                          <a:latin typeface="Times New Roman "/>
                        </a:rPr>
                        <a:t>được</a:t>
                      </a:r>
                      <a:r>
                        <a:rPr lang="en-US" sz="2000" kern="0" dirty="0">
                          <a:latin typeface="Times New Roman "/>
                        </a:rPr>
                        <a:t> </a:t>
                      </a:r>
                      <a:r>
                        <a:rPr lang="en-US" sz="2000" kern="0" dirty="0" err="1">
                          <a:latin typeface="Times New Roman "/>
                        </a:rPr>
                        <a:t>trả</a:t>
                      </a:r>
                      <a:r>
                        <a:rPr lang="en-US" sz="2000" kern="0" dirty="0">
                          <a:latin typeface="Times New Roman "/>
                        </a:rPr>
                        <a:t> </a:t>
                      </a:r>
                      <a:r>
                        <a:rPr lang="en-US" sz="2000" kern="0" dirty="0" err="1">
                          <a:latin typeface="Times New Roman "/>
                        </a:rPr>
                        <a:t>trong</a:t>
                      </a:r>
                      <a:r>
                        <a:rPr lang="en-US" sz="2000" kern="0" dirty="0">
                          <a:latin typeface="Times New Roman "/>
                        </a:rPr>
                        <a:t> </a:t>
                      </a:r>
                      <a:r>
                        <a:rPr lang="en-US" sz="2000" kern="0" dirty="0" err="1">
                          <a:latin typeface="Times New Roman "/>
                        </a:rPr>
                        <a:t>vòng</a:t>
                      </a:r>
                      <a:r>
                        <a:rPr lang="en-US" sz="2000" kern="0" dirty="0">
                          <a:latin typeface="Times New Roman "/>
                        </a:rPr>
                        <a:t> 2 </a:t>
                      </a:r>
                      <a:r>
                        <a:rPr lang="en-US" sz="2000" kern="0" dirty="0" err="1">
                          <a:latin typeface="Times New Roman "/>
                        </a:rPr>
                        <a:t>ngày</a:t>
                      </a:r>
                      <a:r>
                        <a:rPr lang="en-US" sz="2000" kern="0" dirty="0">
                          <a:latin typeface="Times New Roman "/>
                        </a:rPr>
                        <a:t> </a:t>
                      </a:r>
                      <a:r>
                        <a:rPr lang="en-US" sz="2000" kern="0" dirty="0" err="1">
                          <a:latin typeface="Times New Roman "/>
                        </a:rPr>
                        <a:t>kể</a:t>
                      </a:r>
                      <a:r>
                        <a:rPr lang="en-US" sz="2000" kern="0" dirty="0">
                          <a:latin typeface="Times New Roman "/>
                        </a:rPr>
                        <a:t> </a:t>
                      </a:r>
                      <a:r>
                        <a:rPr lang="en-US" sz="2000" kern="0" dirty="0" err="1">
                          <a:latin typeface="Times New Roman "/>
                        </a:rPr>
                        <a:t>từ</a:t>
                      </a:r>
                      <a:r>
                        <a:rPr lang="en-US" sz="2000" kern="0" dirty="0">
                          <a:latin typeface="Times New Roman "/>
                        </a:rPr>
                        <a:t> </a:t>
                      </a:r>
                      <a:r>
                        <a:rPr lang="en-US" sz="2000" kern="0" dirty="0" err="1">
                          <a:latin typeface="Times New Roman "/>
                        </a:rPr>
                        <a:t>hạn</a:t>
                      </a:r>
                      <a:r>
                        <a:rPr lang="en-US" sz="2000" kern="0" dirty="0">
                          <a:latin typeface="Times New Roman "/>
                        </a:rPr>
                        <a:t> </a:t>
                      </a:r>
                      <a:r>
                        <a:rPr lang="en-US" sz="2000" kern="0" dirty="0" err="1">
                          <a:latin typeface="Times New Roman "/>
                        </a:rPr>
                        <a:t>trả</a:t>
                      </a:r>
                      <a:r>
                        <a:rPr lang="en-US" sz="2000" kern="0" dirty="0">
                          <a:latin typeface="Times New Roman "/>
                        </a:rPr>
                        <a:t>, </a:t>
                      </a:r>
                      <a:r>
                        <a:rPr lang="en-US" sz="2000" kern="0" dirty="0" err="1">
                          <a:latin typeface="Times New Roman "/>
                        </a:rPr>
                        <a:t>hệ</a:t>
                      </a:r>
                      <a:r>
                        <a:rPr lang="en-US" sz="2000" kern="0" dirty="0">
                          <a:latin typeface="Times New Roman "/>
                        </a:rPr>
                        <a:t> </a:t>
                      </a:r>
                      <a:r>
                        <a:rPr lang="en-US" sz="2000" kern="0" dirty="0" err="1">
                          <a:latin typeface="Times New Roman "/>
                        </a:rPr>
                        <a:t>thống</a:t>
                      </a:r>
                      <a:r>
                        <a:rPr lang="en-US" sz="2000" kern="0" dirty="0">
                          <a:latin typeface="Times New Roman "/>
                        </a:rPr>
                        <a:t> </a:t>
                      </a:r>
                      <a:r>
                        <a:rPr lang="en-US" sz="2000" kern="0" dirty="0" err="1">
                          <a:latin typeface="Times New Roman "/>
                        </a:rPr>
                        <a:t>hiển</a:t>
                      </a:r>
                      <a:r>
                        <a:rPr lang="en-US" sz="2000" kern="0" dirty="0">
                          <a:latin typeface="Times New Roman "/>
                        </a:rPr>
                        <a:t> </a:t>
                      </a:r>
                      <a:r>
                        <a:rPr lang="en-US" sz="2000" kern="0" dirty="0" err="1">
                          <a:latin typeface="Times New Roman "/>
                        </a:rPr>
                        <a:t>thị</a:t>
                      </a:r>
                      <a:r>
                        <a:rPr lang="en-US" sz="2000" kern="0" dirty="0">
                          <a:latin typeface="Times New Roman "/>
                        </a:rPr>
                        <a:t> </a:t>
                      </a:r>
                      <a:r>
                        <a:rPr lang="en-US" sz="2000" kern="0" dirty="0" err="1">
                          <a:latin typeface="Times New Roman "/>
                        </a:rPr>
                        <a:t>ghi</a:t>
                      </a:r>
                      <a:r>
                        <a:rPr lang="en-US" sz="2000" kern="0" dirty="0">
                          <a:latin typeface="Times New Roman "/>
                        </a:rPr>
                        <a:t> </a:t>
                      </a:r>
                      <a:r>
                        <a:rPr lang="en-US" sz="2000" kern="0" dirty="0" err="1">
                          <a:latin typeface="Times New Roman "/>
                        </a:rPr>
                        <a:t>chú</a:t>
                      </a:r>
                      <a:r>
                        <a:rPr lang="en-US" sz="2000" kern="0" dirty="0">
                          <a:latin typeface="Times New Roman "/>
                        </a:rPr>
                        <a:t> </a:t>
                      </a:r>
                      <a:r>
                        <a:rPr lang="en-US" sz="2000" kern="0" dirty="0" err="1">
                          <a:latin typeface="Times New Roman "/>
                        </a:rPr>
                        <a:t>khách</a:t>
                      </a:r>
                      <a:r>
                        <a:rPr lang="en-US" sz="2000" kern="0" dirty="0">
                          <a:latin typeface="Times New Roman "/>
                        </a:rPr>
                        <a:t> </a:t>
                      </a:r>
                      <a:r>
                        <a:rPr lang="en-US" sz="2000" kern="0" dirty="0" err="1">
                          <a:latin typeface="Times New Roman "/>
                        </a:rPr>
                        <a:t>hàng</a:t>
                      </a:r>
                      <a:r>
                        <a:rPr lang="en-US" sz="2000" kern="0" dirty="0">
                          <a:latin typeface="Times New Roman "/>
                        </a:rPr>
                        <a:t> “</a:t>
                      </a:r>
                      <a:r>
                        <a:rPr lang="en-US" sz="2000" kern="0" dirty="0" err="1">
                          <a:latin typeface="Times New Roman "/>
                        </a:rPr>
                        <a:t>đã</a:t>
                      </a:r>
                      <a:r>
                        <a:rPr lang="en-US" sz="2000" kern="0" dirty="0">
                          <a:latin typeface="Times New Roman "/>
                        </a:rPr>
                        <a:t> vi </a:t>
                      </a:r>
                      <a:r>
                        <a:rPr lang="en-US" sz="2000" kern="0" dirty="0" err="1">
                          <a:latin typeface="Times New Roman "/>
                        </a:rPr>
                        <a:t>phạm</a:t>
                      </a:r>
                      <a:r>
                        <a:rPr lang="en-US" sz="2000" kern="0" dirty="0">
                          <a:latin typeface="Times New Roman "/>
                        </a:rPr>
                        <a:t>” (</a:t>
                      </a:r>
                      <a:r>
                        <a:rPr lang="en-US" sz="2000" kern="0" dirty="0" err="1">
                          <a:latin typeface="Times New Roman "/>
                        </a:rPr>
                        <a:t>không</a:t>
                      </a:r>
                      <a:r>
                        <a:rPr lang="en-US" sz="2000" kern="0" dirty="0">
                          <a:latin typeface="Times New Roman "/>
                        </a:rPr>
                        <a:t> </a:t>
                      </a:r>
                      <a:r>
                        <a:rPr lang="en-US" sz="2000" kern="0" dirty="0" err="1">
                          <a:latin typeface="Times New Roman "/>
                        </a:rPr>
                        <a:t>đáng</a:t>
                      </a:r>
                      <a:r>
                        <a:rPr lang="en-US" sz="2000" kern="0" dirty="0">
                          <a:latin typeface="Times New Roman "/>
                        </a:rPr>
                        <a:t> tin) </a:t>
                      </a:r>
                      <a:r>
                        <a:rPr lang="en-US" sz="2000" kern="0" dirty="0" err="1">
                          <a:latin typeface="Times New Roman "/>
                        </a:rPr>
                        <a:t>và</a:t>
                      </a:r>
                      <a:r>
                        <a:rPr lang="en-US" sz="2000" kern="0" dirty="0">
                          <a:latin typeface="Times New Roman "/>
                        </a:rPr>
                        <a:t> </a:t>
                      </a:r>
                      <a:r>
                        <a:rPr lang="en-US" sz="2000" kern="0" dirty="0" err="1">
                          <a:latin typeface="Times New Roman "/>
                        </a:rPr>
                        <a:t>Yêu</a:t>
                      </a:r>
                      <a:r>
                        <a:rPr lang="en-US" sz="2000" kern="0" dirty="0">
                          <a:latin typeface="Times New Roman "/>
                        </a:rPr>
                        <a:t> </a:t>
                      </a:r>
                      <a:r>
                        <a:rPr lang="en-US" sz="2000" kern="0" dirty="0" err="1">
                          <a:latin typeface="Times New Roman "/>
                        </a:rPr>
                        <a:t>cầu</a:t>
                      </a:r>
                      <a:r>
                        <a:rPr lang="en-US" sz="2000" kern="0" dirty="0">
                          <a:latin typeface="Times New Roman "/>
                        </a:rPr>
                        <a:t> </a:t>
                      </a:r>
                      <a:r>
                        <a:rPr lang="en-US" sz="2000" kern="0" dirty="0" err="1">
                          <a:latin typeface="Times New Roman "/>
                        </a:rPr>
                        <a:t>khách</a:t>
                      </a:r>
                      <a:r>
                        <a:rPr lang="en-US" sz="2000" kern="0" dirty="0">
                          <a:latin typeface="Times New Roman "/>
                        </a:rPr>
                        <a:t> </a:t>
                      </a:r>
                      <a:r>
                        <a:rPr lang="en-US" sz="2000" kern="0" dirty="0" err="1">
                          <a:latin typeface="Times New Roman "/>
                        </a:rPr>
                        <a:t>hàng</a:t>
                      </a:r>
                      <a:r>
                        <a:rPr lang="en-US" sz="2000" kern="0" dirty="0">
                          <a:latin typeface="Times New Roman "/>
                        </a:rPr>
                        <a:t> </a:t>
                      </a:r>
                      <a:r>
                        <a:rPr lang="en-US" sz="2000" kern="0" dirty="0" err="1">
                          <a:latin typeface="Times New Roman "/>
                        </a:rPr>
                        <a:t>đóng</a:t>
                      </a:r>
                      <a:r>
                        <a:rPr lang="en-US" sz="2000" kern="0" dirty="0">
                          <a:latin typeface="Times New Roman "/>
                        </a:rPr>
                        <a:t> </a:t>
                      </a:r>
                      <a:r>
                        <a:rPr lang="en-US" sz="2000" kern="0" dirty="0" err="1">
                          <a:latin typeface="Times New Roman "/>
                        </a:rPr>
                        <a:t>tiền</a:t>
                      </a:r>
                      <a:r>
                        <a:rPr lang="en-US" sz="2000" kern="0" dirty="0">
                          <a:latin typeface="Times New Roman "/>
                        </a:rPr>
                        <a:t> </a:t>
                      </a:r>
                      <a:r>
                        <a:rPr lang="en-US" sz="2000" kern="0" dirty="0" err="1">
                          <a:latin typeface="Times New Roman "/>
                        </a:rPr>
                        <a:t>thế</a:t>
                      </a:r>
                      <a:r>
                        <a:rPr lang="en-US" sz="2000" kern="0" dirty="0">
                          <a:latin typeface="Times New Roman "/>
                        </a:rPr>
                        <a:t> </a:t>
                      </a:r>
                      <a:r>
                        <a:rPr lang="en-US" sz="2000" kern="0" dirty="0" err="1">
                          <a:latin typeface="Times New Roman "/>
                        </a:rPr>
                        <a:t>chấp</a:t>
                      </a:r>
                      <a:r>
                        <a:rPr lang="en-US" sz="2000" kern="0" dirty="0">
                          <a:latin typeface="Times New Roman "/>
                        </a:rPr>
                        <a:t>.</a:t>
                      </a:r>
                    </a:p>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776235">
                <a:tc>
                  <a:txBody>
                    <a:bodyPr/>
                    <a:lstStyle/>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r>
                        <a:rPr lang="en-US" sz="2000" kern="0" dirty="0">
                          <a:latin typeface="Times New Roman "/>
                        </a:rPr>
                        <a:t>3.2 </a:t>
                      </a:r>
                      <a:r>
                        <a:rPr lang="en-US" sz="2000" kern="0" dirty="0" err="1">
                          <a:latin typeface="Times New Roman "/>
                        </a:rPr>
                        <a:t>Nhân</a:t>
                      </a:r>
                      <a:r>
                        <a:rPr lang="en-US" sz="2000" kern="0" dirty="0">
                          <a:latin typeface="Times New Roman "/>
                        </a:rPr>
                        <a:t> </a:t>
                      </a:r>
                      <a:r>
                        <a:rPr lang="en-US" sz="2000" kern="0" dirty="0" err="1">
                          <a:latin typeface="Times New Roman "/>
                        </a:rPr>
                        <a:t>viên</a:t>
                      </a:r>
                      <a:r>
                        <a:rPr lang="en-US" sz="2000" kern="0" dirty="0">
                          <a:latin typeface="Times New Roman "/>
                        </a:rPr>
                        <a:t> </a:t>
                      </a:r>
                      <a:r>
                        <a:rPr lang="en-US" sz="2000" kern="0" dirty="0" err="1">
                          <a:latin typeface="Times New Roman "/>
                        </a:rPr>
                        <a:t>xác</a:t>
                      </a:r>
                      <a:r>
                        <a:rPr lang="en-US" sz="2000" kern="0" dirty="0">
                          <a:latin typeface="Times New Roman "/>
                        </a:rPr>
                        <a:t> </a:t>
                      </a:r>
                      <a:r>
                        <a:rPr lang="en-US" sz="2000" kern="0" dirty="0" err="1">
                          <a:latin typeface="Times New Roman "/>
                        </a:rPr>
                        <a:t>thực</a:t>
                      </a:r>
                      <a:r>
                        <a:rPr lang="en-US" sz="2000" kern="0" dirty="0">
                          <a:latin typeface="Times New Roman "/>
                        </a:rPr>
                        <a:t> </a:t>
                      </a:r>
                      <a:r>
                        <a:rPr lang="en-US" sz="2000" kern="0" dirty="0" err="1">
                          <a:latin typeface="Times New Roman "/>
                        </a:rPr>
                        <a:t>việc</a:t>
                      </a:r>
                      <a:r>
                        <a:rPr lang="en-US" sz="2000" kern="0" dirty="0">
                          <a:latin typeface="Times New Roman "/>
                        </a:rPr>
                        <a:t> </a:t>
                      </a:r>
                      <a:r>
                        <a:rPr lang="en-US" sz="2000" kern="0" dirty="0" err="1">
                          <a:latin typeface="Times New Roman "/>
                        </a:rPr>
                        <a:t>đóng</a:t>
                      </a:r>
                      <a:r>
                        <a:rPr lang="en-US" sz="2000" kern="0" dirty="0">
                          <a:latin typeface="Times New Roman "/>
                        </a:rPr>
                        <a:t> </a:t>
                      </a:r>
                      <a:r>
                        <a:rPr lang="en-US" sz="2000" kern="0" dirty="0" err="1">
                          <a:latin typeface="Times New Roman "/>
                        </a:rPr>
                        <a:t>tiền</a:t>
                      </a:r>
                      <a:r>
                        <a:rPr lang="en-US" sz="2000" kern="0" dirty="0">
                          <a:latin typeface="Times New Roman "/>
                        </a:rPr>
                        <a:t> </a:t>
                      </a:r>
                      <a:r>
                        <a:rPr lang="en-US" sz="2000" kern="0" dirty="0" err="1">
                          <a:latin typeface="Times New Roman "/>
                        </a:rPr>
                        <a:t>thế</a:t>
                      </a:r>
                      <a:r>
                        <a:rPr lang="en-US" sz="2000" kern="0" dirty="0">
                          <a:latin typeface="Times New Roman "/>
                        </a:rPr>
                        <a:t> </a:t>
                      </a:r>
                      <a:r>
                        <a:rPr lang="en-US" sz="2000" kern="0" dirty="0" err="1">
                          <a:latin typeface="Times New Roman "/>
                        </a:rPr>
                        <a:t>chấp</a:t>
                      </a:r>
                      <a:r>
                        <a:rPr lang="en-US" sz="2000" kern="0" dirty="0">
                          <a:latin typeface="Times New Roman "/>
                        </a:rPr>
                        <a:t> </a:t>
                      </a:r>
                      <a:r>
                        <a:rPr lang="en-US" sz="2000" kern="0" dirty="0" err="1">
                          <a:latin typeface="Times New Roman "/>
                        </a:rPr>
                        <a:t>của</a:t>
                      </a:r>
                      <a:r>
                        <a:rPr lang="en-US" sz="2000" kern="0" dirty="0">
                          <a:latin typeface="Times New Roman "/>
                        </a:rPr>
                        <a:t> </a:t>
                      </a:r>
                      <a:r>
                        <a:rPr lang="en-US" sz="2000" kern="0" dirty="0" err="1">
                          <a:latin typeface="Times New Roman "/>
                        </a:rPr>
                        <a:t>khách</a:t>
                      </a:r>
                      <a:r>
                        <a:rPr lang="en-US" sz="2000" kern="0" dirty="0">
                          <a:latin typeface="Times New Roman "/>
                        </a:rPr>
                        <a:t> </a:t>
                      </a:r>
                      <a:r>
                        <a:rPr lang="en-US" sz="2000" kern="0" dirty="0" err="1">
                          <a:latin typeface="Times New Roman "/>
                        </a:rPr>
                        <a:t>hàng</a:t>
                      </a:r>
                      <a:r>
                        <a:rPr lang="en-US" sz="2000" kern="0" dirty="0">
                          <a:latin typeface="Times New Roman "/>
                        </a:rPr>
                        <a:t>. </a:t>
                      </a:r>
                      <a:r>
                        <a:rPr lang="en-US" sz="2000" kern="0" dirty="0" err="1">
                          <a:latin typeface="Times New Roman "/>
                        </a:rPr>
                        <a:t>UseCase</a:t>
                      </a:r>
                      <a:r>
                        <a:rPr lang="en-US" sz="2000" kern="0" dirty="0">
                          <a:latin typeface="Times New Roman "/>
                        </a:rPr>
                        <a:t> </a:t>
                      </a:r>
                      <a:r>
                        <a:rPr lang="en-US" sz="2000" kern="0" dirty="0" err="1">
                          <a:latin typeface="Times New Roman "/>
                        </a:rPr>
                        <a:t>tiếp</a:t>
                      </a:r>
                      <a:r>
                        <a:rPr lang="en-US" sz="2000" kern="0" dirty="0">
                          <a:latin typeface="Times New Roman "/>
                        </a:rPr>
                        <a:t> </a:t>
                      </a:r>
                      <a:r>
                        <a:rPr lang="en-US" sz="2000" kern="0" dirty="0" err="1">
                          <a:latin typeface="Times New Roman "/>
                        </a:rPr>
                        <a:t>tục</a:t>
                      </a:r>
                      <a:r>
                        <a:rPr lang="en-US" sz="2000" kern="0" dirty="0">
                          <a:latin typeface="Times New Roman "/>
                        </a:rPr>
                        <a:t> </a:t>
                      </a:r>
                      <a:r>
                        <a:rPr lang="en-US" sz="2000" kern="0" dirty="0" err="1">
                          <a:latin typeface="Times New Roman "/>
                        </a:rPr>
                        <a:t>bước</a:t>
                      </a:r>
                      <a:r>
                        <a:rPr lang="en-US" sz="2000" kern="0" dirty="0">
                          <a:latin typeface="Times New Roman "/>
                        </a:rPr>
                        <a:t> 4</a:t>
                      </a:r>
                    </a:p>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1005771">
                <a:tc>
                  <a:txBody>
                    <a:bodyPr/>
                    <a:lstStyle/>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48184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MÔ HÌNH USE CASE</a:t>
            </a:r>
          </a:p>
        </p:txBody>
      </p:sp>
      <p:sp>
        <p:nvSpPr>
          <p:cNvPr id="6" name="Rectangle 2">
            <a:extLst>
              <a:ext uri="{FF2B5EF4-FFF2-40B4-BE49-F238E27FC236}">
                <a16:creationId xmlns:a16="http://schemas.microsoft.com/office/drawing/2014/main" id="{A1775597-248A-4B36-A7D4-15B4334C6692}"/>
              </a:ext>
            </a:extLst>
          </p:cNvPr>
          <p:cNvSpPr txBox="1">
            <a:spLocks noChangeArrowheads="1"/>
          </p:cNvSpPr>
          <p:nvPr/>
        </p:nvSpPr>
        <p:spPr bwMode="auto">
          <a:xfrm>
            <a:off x="388742" y="688697"/>
            <a:ext cx="1141451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2400" kern="0" dirty="0" err="1">
                <a:solidFill>
                  <a:srgbClr val="002060"/>
                </a:solidFill>
                <a:latin typeface="Times New Roman "/>
              </a:rPr>
              <a:t>Đặc</a:t>
            </a:r>
            <a:r>
              <a:rPr lang="en-US" sz="2400" kern="0" dirty="0">
                <a:solidFill>
                  <a:srgbClr val="002060"/>
                </a:solidFill>
                <a:latin typeface="Times New Roman "/>
              </a:rPr>
              <a:t> </a:t>
            </a:r>
            <a:r>
              <a:rPr lang="en-US" sz="2400" kern="0" dirty="0" err="1">
                <a:solidFill>
                  <a:srgbClr val="002060"/>
                </a:solidFill>
                <a:latin typeface="Times New Roman "/>
              </a:rPr>
              <a:t>tả</a:t>
            </a:r>
            <a:r>
              <a:rPr lang="en-US" sz="2400" kern="0" dirty="0">
                <a:solidFill>
                  <a:srgbClr val="002060"/>
                </a:solidFill>
                <a:latin typeface="Times New Roman "/>
              </a:rPr>
              <a:t> use case: Rent Video - </a:t>
            </a:r>
            <a:r>
              <a:rPr lang="en-US" sz="2400" kern="0" dirty="0" err="1">
                <a:solidFill>
                  <a:srgbClr val="002060"/>
                </a:solidFill>
                <a:latin typeface="Times New Roman "/>
              </a:rPr>
              <a:t>Luồng</a:t>
            </a:r>
            <a:r>
              <a:rPr lang="en-US" sz="2400" kern="0" dirty="0">
                <a:solidFill>
                  <a:srgbClr val="002060"/>
                </a:solidFill>
                <a:latin typeface="Times New Roman "/>
              </a:rPr>
              <a:t> </a:t>
            </a:r>
            <a:r>
              <a:rPr lang="en-US" sz="2400" kern="0" dirty="0" err="1">
                <a:solidFill>
                  <a:srgbClr val="002060"/>
                </a:solidFill>
                <a:latin typeface="Times New Roman "/>
              </a:rPr>
              <a:t>sự</a:t>
            </a:r>
            <a:r>
              <a:rPr lang="en-US" sz="2400" kern="0" dirty="0">
                <a:solidFill>
                  <a:srgbClr val="002060"/>
                </a:solidFill>
                <a:latin typeface="Times New Roman "/>
              </a:rPr>
              <a:t> </a:t>
            </a:r>
            <a:r>
              <a:rPr lang="en-US" sz="2400" kern="0" dirty="0" err="1">
                <a:solidFill>
                  <a:srgbClr val="002060"/>
                </a:solidFill>
                <a:latin typeface="Times New Roman "/>
              </a:rPr>
              <a:t>ngoại</a:t>
            </a:r>
            <a:r>
              <a:rPr lang="en-US" sz="2400" kern="0" dirty="0">
                <a:solidFill>
                  <a:srgbClr val="002060"/>
                </a:solidFill>
                <a:latin typeface="Times New Roman "/>
              </a:rPr>
              <a:t> </a:t>
            </a:r>
            <a:r>
              <a:rPr lang="en-US" sz="2400" kern="0" dirty="0" err="1">
                <a:solidFill>
                  <a:srgbClr val="002060"/>
                </a:solidFill>
                <a:latin typeface="Times New Roman "/>
              </a:rPr>
              <a:t>lệ</a:t>
            </a:r>
            <a:endParaRPr lang="en-US" sz="2400" kern="0" dirty="0">
              <a:solidFill>
                <a:srgbClr val="002060"/>
              </a:solidFill>
              <a:latin typeface="Times New Roman "/>
            </a:endParaRPr>
          </a:p>
        </p:txBody>
      </p:sp>
      <p:sp>
        <p:nvSpPr>
          <p:cNvPr id="7" name="Rectangle 2">
            <a:extLst>
              <a:ext uri="{FF2B5EF4-FFF2-40B4-BE49-F238E27FC236}">
                <a16:creationId xmlns:a16="http://schemas.microsoft.com/office/drawing/2014/main" id="{9BAEAB0A-DE38-4192-9FBD-72D8DF1A1997}"/>
              </a:ext>
            </a:extLst>
          </p:cNvPr>
          <p:cNvSpPr txBox="1">
            <a:spLocks noChangeArrowheads="1"/>
          </p:cNvSpPr>
          <p:nvPr/>
        </p:nvSpPr>
        <p:spPr bwMode="auto">
          <a:xfrm>
            <a:off x="5024626" y="132775"/>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b="1" kern="0" dirty="0" err="1">
                <a:solidFill>
                  <a:srgbClr val="002060"/>
                </a:solidFill>
              </a:rPr>
              <a:t>Viết</a:t>
            </a:r>
            <a:r>
              <a:rPr lang="en-US" sz="2800" b="1" kern="0" dirty="0">
                <a:solidFill>
                  <a:srgbClr val="002060"/>
                </a:solidFill>
              </a:rPr>
              <a:t> </a:t>
            </a:r>
            <a:r>
              <a:rPr lang="en-US" sz="2800" b="1" kern="0" dirty="0" err="1">
                <a:solidFill>
                  <a:srgbClr val="002060"/>
                </a:solidFill>
              </a:rPr>
              <a:t>kịch</a:t>
            </a:r>
            <a:r>
              <a:rPr lang="en-US" sz="2800" b="1" kern="0" dirty="0">
                <a:solidFill>
                  <a:srgbClr val="002060"/>
                </a:solidFill>
              </a:rPr>
              <a:t> </a:t>
            </a:r>
            <a:r>
              <a:rPr lang="en-US" sz="2800" b="1" kern="0" dirty="0" err="1">
                <a:solidFill>
                  <a:srgbClr val="002060"/>
                </a:solidFill>
              </a:rPr>
              <a:t>bản</a:t>
            </a:r>
            <a:r>
              <a:rPr lang="en-US" sz="2800" b="1" kern="0" dirty="0">
                <a:solidFill>
                  <a:srgbClr val="002060"/>
                </a:solidFill>
              </a:rPr>
              <a:t> use case </a:t>
            </a:r>
            <a:r>
              <a:rPr lang="en-US" sz="2800" b="1" kern="0" dirty="0" err="1">
                <a:solidFill>
                  <a:srgbClr val="002060"/>
                </a:solidFill>
              </a:rPr>
              <a:t>dạng</a:t>
            </a:r>
            <a:r>
              <a:rPr lang="en-US" sz="2800" b="1" kern="0" dirty="0">
                <a:solidFill>
                  <a:srgbClr val="002060"/>
                </a:solidFill>
              </a:rPr>
              <a:t> 2 </a:t>
            </a:r>
            <a:r>
              <a:rPr lang="en-US" sz="2800" b="1" kern="0" dirty="0" err="1">
                <a:solidFill>
                  <a:srgbClr val="002060"/>
                </a:solidFill>
              </a:rPr>
              <a:t>cột</a:t>
            </a:r>
            <a:endParaRPr lang="en-US" sz="2800" b="1" kern="0" dirty="0">
              <a:solidFill>
                <a:srgbClr val="002060"/>
              </a:solidFill>
            </a:endParaRPr>
          </a:p>
        </p:txBody>
      </p:sp>
      <p:graphicFrame>
        <p:nvGraphicFramePr>
          <p:cNvPr id="8" name="Group 24">
            <a:extLst>
              <a:ext uri="{FF2B5EF4-FFF2-40B4-BE49-F238E27FC236}">
                <a16:creationId xmlns:a16="http://schemas.microsoft.com/office/drawing/2014/main" id="{B9DF533D-B277-474A-9A89-F6B0D1D61190}"/>
              </a:ext>
            </a:extLst>
          </p:cNvPr>
          <p:cNvGraphicFramePr>
            <a:graphicFrameLocks noGrp="1"/>
          </p:cNvGraphicFramePr>
          <p:nvPr>
            <p:extLst>
              <p:ext uri="{D42A27DB-BD31-4B8C-83A1-F6EECF244321}">
                <p14:modId xmlns:p14="http://schemas.microsoft.com/office/powerpoint/2010/main" val="3594889711"/>
              </p:ext>
            </p:extLst>
          </p:nvPr>
        </p:nvGraphicFramePr>
        <p:xfrm>
          <a:off x="526879" y="1447357"/>
          <a:ext cx="11138239" cy="5241468"/>
        </p:xfrm>
        <a:graphic>
          <a:graphicData uri="http://schemas.openxmlformats.org/drawingml/2006/table">
            <a:tbl>
              <a:tblPr/>
              <a:tblGrid>
                <a:gridCol w="5775383">
                  <a:extLst>
                    <a:ext uri="{9D8B030D-6E8A-4147-A177-3AD203B41FA5}">
                      <a16:colId xmlns:a16="http://schemas.microsoft.com/office/drawing/2014/main" val="20000"/>
                    </a:ext>
                  </a:extLst>
                </a:gridCol>
                <a:gridCol w="5362856">
                  <a:extLst>
                    <a:ext uri="{9D8B030D-6E8A-4147-A177-3AD203B41FA5}">
                      <a16:colId xmlns:a16="http://schemas.microsoft.com/office/drawing/2014/main" val="20001"/>
                    </a:ext>
                  </a:extLst>
                </a:gridCol>
              </a:tblGrid>
              <a:tr h="518124">
                <a:tc>
                  <a:txBody>
                    <a:bodyPr/>
                    <a:lstStyle/>
                    <a:p>
                      <a:pPr marL="0" marR="0" lvl="0" indent="0" algn="ctr" defTabSz="914400" rtl="0" eaLnBrk="1" fontAlgn="base" latinLnBrk="0" hangingPunct="1">
                        <a:lnSpc>
                          <a:spcPct val="100000"/>
                        </a:lnSpc>
                        <a:spcBef>
                          <a:spcPct val="30000"/>
                        </a:spcBef>
                        <a:spcAft>
                          <a:spcPct val="0"/>
                        </a:spcAft>
                        <a:buClr>
                          <a:schemeClr val="bg2"/>
                        </a:buClr>
                        <a:buSzPct val="75000"/>
                        <a:buFont typeface="Wingdings" pitchFamily="2" charset="2"/>
                        <a:buNone/>
                        <a:tabLst/>
                      </a:pPr>
                      <a:r>
                        <a:rPr kumimoji="0" lang="en-US" sz="2800" b="1" i="0" u="none" strike="noStrike" cap="none" normalizeH="0" baseline="0" dirty="0">
                          <a:ln>
                            <a:noFill/>
                          </a:ln>
                          <a:solidFill>
                            <a:schemeClr val="tx1"/>
                          </a:solidFill>
                          <a:effectLst/>
                          <a:latin typeface="Times New Roman" pitchFamily="18" charset="0"/>
                        </a:rPr>
                        <a:t>Actor: Employee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
                          <a:schemeClr val="bg2"/>
                        </a:buClr>
                        <a:buSzPct val="75000"/>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Video Store System</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5771">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r>
                        <a:rPr kumimoji="0" lang="en-US" sz="2300" b="0" i="0" u="none" strike="noStrike" kern="0" cap="none" spc="0" normalizeH="0" baseline="0" noProof="0" dirty="0">
                          <a:ln>
                            <a:noFill/>
                          </a:ln>
                          <a:solidFill>
                            <a:prstClr val="black"/>
                          </a:solidFill>
                          <a:effectLst/>
                          <a:uLnTx/>
                          <a:uFillTx/>
                          <a:latin typeface="Times New Roman "/>
                          <a:ea typeface="+mn-ea"/>
                          <a:cs typeface="+mn-cs"/>
                        </a:rPr>
                        <a:t>1.2.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Thẻ</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thành</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viên</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hoặc</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video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bị</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hư</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máy</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quét</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không</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thể</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nhận</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được</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hệ</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thống</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sẽ</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hiển</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thị</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nhắc</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nhở</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Kết</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thúc</a:t>
                      </a:r>
                      <a:r>
                        <a:rPr kumimoji="0" lang="en-US" sz="2300" b="0" i="0" u="none" strike="noStrike" kern="0" cap="none" spc="0" normalizeH="0" baseline="0" noProof="0" dirty="0">
                          <a:ln>
                            <a:noFill/>
                          </a:ln>
                          <a:solidFill>
                            <a:prstClr val="black"/>
                          </a:solidFill>
                          <a:effectLst/>
                          <a:uLnTx/>
                          <a:uFillTx/>
                          <a:latin typeface="Times New Roman "/>
                          <a:ea typeface="+mn-ea"/>
                          <a:cs typeface="+mn-cs"/>
                        </a:rPr>
                        <a:t> </a:t>
                      </a:r>
                      <a:r>
                        <a:rPr kumimoji="0" lang="en-US" sz="2300" b="0" i="0" u="none" strike="noStrike" kern="0" cap="none" spc="0" normalizeH="0" baseline="0" noProof="0" dirty="0" err="1">
                          <a:ln>
                            <a:noFill/>
                          </a:ln>
                          <a:solidFill>
                            <a:prstClr val="black"/>
                          </a:solidFill>
                          <a:effectLst/>
                          <a:uLnTx/>
                          <a:uFillTx/>
                          <a:latin typeface="Times New Roman "/>
                          <a:ea typeface="+mn-ea"/>
                          <a:cs typeface="+mn-cs"/>
                        </a:rPr>
                        <a:t>UseCase</a:t>
                      </a: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457200" marR="0" lvl="0" indent="-457200" algn="l" defTabSz="914400" rtl="0" eaLnBrk="1" fontAlgn="base" latinLnBrk="0" hangingPunct="1">
                        <a:lnSpc>
                          <a:spcPct val="100000"/>
                        </a:lnSpc>
                        <a:spcBef>
                          <a:spcPct val="0"/>
                        </a:spcBef>
                        <a:spcAft>
                          <a:spcPct val="0"/>
                        </a:spcAft>
                        <a:buClr>
                          <a:schemeClr val="tx1"/>
                        </a:buClr>
                        <a:buSzPct val="75000"/>
                        <a:buFont typeface="Wingdings" pitchFamily="2" charset="2"/>
                        <a:buAutoNum type="arabicPeriod" startAt="2"/>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1310550">
                <a:tc>
                  <a:txBody>
                    <a:bodyPr/>
                    <a:lstStyle/>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55563" lvl="1" indent="0" eaLnBrk="1" hangingPunct="1">
                        <a:buClr>
                          <a:schemeClr val="tx1"/>
                        </a:buClr>
                        <a:buSzPct val="90000"/>
                        <a:buNone/>
                        <a:defRPr/>
                      </a:pPr>
                      <a:r>
                        <a:rPr lang="en-US" sz="2300" kern="0" dirty="0">
                          <a:latin typeface="Times New Roman "/>
                        </a:rPr>
                        <a:t>3.2.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có</a:t>
                      </a:r>
                      <a:r>
                        <a:rPr lang="en-US" sz="2300" kern="0" dirty="0">
                          <a:latin typeface="Times New Roman "/>
                        </a:rPr>
                        <a:t> video </a:t>
                      </a:r>
                      <a:r>
                        <a:rPr lang="en-US" sz="2300" kern="0" dirty="0" err="1">
                          <a:latin typeface="Times New Roman "/>
                        </a:rPr>
                        <a:t>quá</a:t>
                      </a:r>
                      <a:r>
                        <a:rPr lang="en-US" sz="2300" kern="0" dirty="0">
                          <a:latin typeface="Times New Roman "/>
                        </a:rPr>
                        <a:t> </a:t>
                      </a:r>
                      <a:r>
                        <a:rPr lang="en-US" sz="2300" kern="0" dirty="0" err="1">
                          <a:latin typeface="Times New Roman "/>
                        </a:rPr>
                        <a:t>hạn</a:t>
                      </a:r>
                      <a:br>
                        <a:rPr lang="en-US" sz="2300" kern="0" dirty="0">
                          <a:latin typeface="Times New Roman "/>
                        </a:rPr>
                      </a:br>
                      <a:r>
                        <a:rPr lang="en-US" sz="2300" kern="0" dirty="0" err="1">
                          <a:latin typeface="Times New Roman "/>
                        </a:rPr>
                        <a:t>Hệ</a:t>
                      </a:r>
                      <a:r>
                        <a:rPr lang="en-US" sz="2300" kern="0" dirty="0">
                          <a:latin typeface="Times New Roman "/>
                        </a:rPr>
                        <a:t> </a:t>
                      </a:r>
                      <a:r>
                        <a:rPr lang="en-US" sz="2300" kern="0" dirty="0" err="1">
                          <a:latin typeface="Times New Roman "/>
                        </a:rPr>
                        <a:t>thống</a:t>
                      </a:r>
                      <a:r>
                        <a:rPr lang="en-US" sz="2300" kern="0" dirty="0">
                          <a:latin typeface="Times New Roman "/>
                        </a:rPr>
                        <a:t> </a:t>
                      </a:r>
                      <a:r>
                        <a:rPr lang="en-US" sz="2300" kern="0" dirty="0" err="1">
                          <a:latin typeface="Times New Roman "/>
                        </a:rPr>
                        <a:t>sẽ</a:t>
                      </a:r>
                      <a:r>
                        <a:rPr lang="en-US" sz="2300" kern="0" dirty="0">
                          <a:latin typeface="Times New Roman "/>
                        </a:rPr>
                        <a:t> </a:t>
                      </a:r>
                      <a:r>
                        <a:rPr lang="en-US" sz="2300" kern="0" dirty="0" err="1">
                          <a:latin typeface="Times New Roman "/>
                        </a:rPr>
                        <a:t>hiển</a:t>
                      </a:r>
                      <a:r>
                        <a:rPr lang="en-US" sz="2300" kern="0" dirty="0">
                          <a:latin typeface="Times New Roman "/>
                        </a:rPr>
                        <a:t> </a:t>
                      </a:r>
                      <a:r>
                        <a:rPr lang="en-US" sz="2300" kern="0" dirty="0" err="1">
                          <a:latin typeface="Times New Roman "/>
                        </a:rPr>
                        <a:t>thị</a:t>
                      </a:r>
                      <a:r>
                        <a:rPr lang="en-US" sz="2300" kern="0" dirty="0">
                          <a:latin typeface="Times New Roman "/>
                        </a:rPr>
                        <a:t> </a:t>
                      </a:r>
                      <a:r>
                        <a:rPr lang="en-US" sz="2300" kern="0" dirty="0" err="1">
                          <a:latin typeface="Times New Roman "/>
                        </a:rPr>
                        <a:t>nhắc</a:t>
                      </a:r>
                      <a:r>
                        <a:rPr lang="en-US" sz="2300" kern="0" dirty="0">
                          <a:latin typeface="Times New Roman "/>
                        </a:rPr>
                        <a:t> </a:t>
                      </a:r>
                      <a:r>
                        <a:rPr lang="en-US" sz="2300" kern="0" dirty="0" err="1">
                          <a:latin typeface="Times New Roman "/>
                        </a:rPr>
                        <a:t>nhở</a:t>
                      </a:r>
                      <a:r>
                        <a:rPr lang="en-US" sz="2300" kern="0" dirty="0">
                          <a:latin typeface="Times New Roman "/>
                        </a:rPr>
                        <a:t> </a:t>
                      </a:r>
                      <a:r>
                        <a:rPr lang="en-US" sz="2300" kern="0" dirty="0" err="1">
                          <a:latin typeface="Times New Roman "/>
                        </a:rPr>
                        <a:t>và</a:t>
                      </a:r>
                      <a:r>
                        <a:rPr lang="en-US" sz="2300" kern="0" dirty="0">
                          <a:latin typeface="Times New Roman "/>
                        </a:rPr>
                        <a:t> </a:t>
                      </a:r>
                      <a:r>
                        <a:rPr lang="en-US" sz="2300" kern="0" dirty="0" err="1">
                          <a:latin typeface="Times New Roman "/>
                        </a:rPr>
                        <a:t>ghi</a:t>
                      </a:r>
                      <a:r>
                        <a:rPr lang="en-US" sz="2300" kern="0" dirty="0">
                          <a:latin typeface="Times New Roman "/>
                        </a:rPr>
                        <a:t> </a:t>
                      </a:r>
                      <a:r>
                        <a:rPr lang="en-US" sz="2300" kern="0" dirty="0" err="1">
                          <a:latin typeface="Times New Roman "/>
                        </a:rPr>
                        <a:t>chú</a:t>
                      </a:r>
                      <a:r>
                        <a:rPr lang="en-US" sz="2300" kern="0" dirty="0">
                          <a:latin typeface="Times New Roman "/>
                        </a:rPr>
                        <a:t> “</a:t>
                      </a:r>
                      <a:r>
                        <a:rPr lang="en-US" sz="2300" kern="0" dirty="0" err="1">
                          <a:latin typeface="Times New Roman "/>
                        </a:rPr>
                        <a:t>quá</a:t>
                      </a:r>
                      <a:r>
                        <a:rPr lang="en-US" sz="2300" kern="0" dirty="0">
                          <a:latin typeface="Times New Roman "/>
                        </a:rPr>
                        <a:t> </a:t>
                      </a:r>
                      <a:r>
                        <a:rPr lang="en-US" sz="2300" kern="0" dirty="0" err="1">
                          <a:latin typeface="Times New Roman "/>
                        </a:rPr>
                        <a:t>hạn</a:t>
                      </a:r>
                      <a:r>
                        <a:rPr lang="en-US" sz="2300" kern="0" dirty="0">
                          <a:latin typeface="Times New Roman "/>
                        </a:rPr>
                        <a:t>” </a:t>
                      </a:r>
                      <a:r>
                        <a:rPr lang="en-US" sz="2300" kern="0" dirty="0" err="1">
                          <a:latin typeface="Times New Roman "/>
                        </a:rPr>
                        <a:t>tới</a:t>
                      </a:r>
                      <a:r>
                        <a:rPr lang="en-US" sz="2300" kern="0" dirty="0">
                          <a:latin typeface="Times New Roman "/>
                        </a:rPr>
                        <a:t> </a:t>
                      </a:r>
                      <a:r>
                        <a:rPr lang="en-US" sz="2300" kern="0" dirty="0" err="1">
                          <a:latin typeface="Times New Roman "/>
                        </a:rPr>
                        <a:t>khách</a:t>
                      </a:r>
                      <a:r>
                        <a:rPr lang="en-US" sz="2300" kern="0" dirty="0">
                          <a:latin typeface="Times New Roman "/>
                        </a:rPr>
                        <a:t> </a:t>
                      </a:r>
                      <a:r>
                        <a:rPr lang="en-US" sz="2300" kern="0" dirty="0" err="1">
                          <a:latin typeface="Times New Roman "/>
                        </a:rPr>
                        <a:t>hàng</a:t>
                      </a:r>
                      <a:r>
                        <a:rPr lang="en-US" sz="2300" kern="0" dirty="0">
                          <a:latin typeface="Times New Roman "/>
                        </a:rPr>
                        <a:t> </a:t>
                      </a:r>
                      <a:r>
                        <a:rPr lang="en-US" sz="2300" kern="0" dirty="0" err="1">
                          <a:latin typeface="Times New Roman "/>
                        </a:rPr>
                        <a:t>và</a:t>
                      </a:r>
                      <a:r>
                        <a:rPr lang="en-US" sz="2300" kern="0" dirty="0">
                          <a:latin typeface="Times New Roman "/>
                        </a:rPr>
                        <a:t> use case </a:t>
                      </a:r>
                      <a:r>
                        <a:rPr lang="en-US" sz="2300" kern="0" dirty="0" err="1">
                          <a:latin typeface="Times New Roman "/>
                        </a:rPr>
                        <a:t>kết</a:t>
                      </a:r>
                      <a:r>
                        <a:rPr lang="en-US" sz="2300" kern="0" dirty="0">
                          <a:latin typeface="Times New Roman "/>
                        </a:rPr>
                        <a:t> </a:t>
                      </a:r>
                      <a:r>
                        <a:rPr lang="en-US" sz="2300" kern="0" dirty="0" err="1">
                          <a:latin typeface="Times New Roman "/>
                        </a:rPr>
                        <a:t>thúc</a:t>
                      </a:r>
                      <a:r>
                        <a:rPr lang="en-US" sz="2300" kern="0" dirty="0">
                          <a:latin typeface="Times New Roman "/>
                        </a:rPr>
                        <a:t>. </a:t>
                      </a:r>
                    </a:p>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776235">
                <a:tc>
                  <a:txBody>
                    <a:bodyPr/>
                    <a:lstStyle/>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1005771">
                <a:tc>
                  <a:txBody>
                    <a:bodyPr/>
                    <a:lstStyle/>
                    <a:p>
                      <a:pPr marL="381000" marR="0" lvl="0" indent="-381000" algn="l" defTabSz="914400" rtl="0" eaLnBrk="1" fontAlgn="base" latinLnBrk="0" hangingPunct="1">
                        <a:lnSpc>
                          <a:spcPct val="100000"/>
                        </a:lnSpc>
                        <a:spcBef>
                          <a:spcPct val="3000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81000" marR="0" lvl="0" indent="-381000" algn="l" defTabSz="914400" rtl="0" eaLnBrk="1" fontAlgn="base" latinLnBrk="0" hangingPunct="1">
                        <a:lnSpc>
                          <a:spcPct val="100000"/>
                        </a:lnSpc>
                        <a:spcBef>
                          <a:spcPct val="0"/>
                        </a:spcBef>
                        <a:spcAft>
                          <a:spcPct val="0"/>
                        </a:spcAft>
                        <a:buClr>
                          <a:schemeClr val="tx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Times New Roman"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523926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524000" y="228600"/>
            <a:ext cx="9448800" cy="609600"/>
          </a:xfrm>
        </p:spPr>
        <p:txBody>
          <a:bodyPr/>
          <a:lstStyle/>
          <a:p>
            <a:pPr eaLnBrk="1" hangingPunct="1"/>
            <a:r>
              <a:rPr lang="en-US" sz="3200" dirty="0">
                <a:solidFill>
                  <a:srgbClr val="C00000"/>
                </a:solidFill>
              </a:rPr>
              <a:t>Use Case Specification: Natural Language Example</a:t>
            </a:r>
          </a:p>
        </p:txBody>
      </p:sp>
      <p:sp>
        <p:nvSpPr>
          <p:cNvPr id="7172" name="Rectangle 3"/>
          <p:cNvSpPr>
            <a:spLocks noGrp="1" noChangeArrowheads="1"/>
          </p:cNvSpPr>
          <p:nvPr>
            <p:ph type="body" idx="1"/>
          </p:nvPr>
        </p:nvSpPr>
        <p:spPr>
          <a:xfrm>
            <a:off x="547253" y="1415810"/>
            <a:ext cx="11326091" cy="4114800"/>
          </a:xfrm>
        </p:spPr>
        <p:txBody>
          <a:bodyPr/>
          <a:lstStyle/>
          <a:p>
            <a:pPr marL="0" indent="0" algn="just">
              <a:lnSpc>
                <a:spcPct val="100000"/>
              </a:lnSpc>
              <a:spcBef>
                <a:spcPct val="0"/>
              </a:spcBef>
              <a:buNone/>
            </a:pPr>
            <a:r>
              <a:rPr lang="en-US" sz="2400" b="1" dirty="0">
                <a:latin typeface="Times New Roman "/>
              </a:rPr>
              <a:t>Use Case 1. Withdraw Money</a:t>
            </a:r>
          </a:p>
          <a:p>
            <a:pPr algn="just">
              <a:lnSpc>
                <a:spcPct val="100000"/>
              </a:lnSpc>
              <a:spcBef>
                <a:spcPct val="0"/>
              </a:spcBef>
            </a:pPr>
            <a:endParaRPr lang="en-US" sz="2400" dirty="0">
              <a:latin typeface="Times New Roman "/>
            </a:endParaRPr>
          </a:p>
          <a:p>
            <a:pPr algn="just">
              <a:lnSpc>
                <a:spcPct val="100000"/>
              </a:lnSpc>
              <a:spcBef>
                <a:spcPct val="0"/>
              </a:spcBef>
            </a:pPr>
            <a:r>
              <a:rPr lang="en-US" sz="2400" dirty="0">
                <a:latin typeface="Times New Roman "/>
              </a:rPr>
              <a:t>The system displays the account types available to be withdrawn from and the user indicates the desired type. The system asks for the amount to be withdrawn and the user specifies it. Next, the system debits the user’s account and dispenses the money. The user removes the money, the system prints a receipt, and the user removes the receipt. Then the system displays a closing message and dispenses the user’s ATM card. After the user removes his card, the system displays the welcome message.</a:t>
            </a:r>
          </a:p>
        </p:txBody>
      </p:sp>
      <p:cxnSp>
        <p:nvCxnSpPr>
          <p:cNvPr id="4" name="Straight Connector 3"/>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142</a:t>
            </a:fld>
            <a:endParaRPr lang="en-US" altLang="en-US"/>
          </a:p>
        </p:txBody>
      </p:sp>
    </p:spTree>
    <p:extLst>
      <p:ext uri="{BB962C8B-B14F-4D97-AF65-F5344CB8AC3E}">
        <p14:creationId xmlns:p14="http://schemas.microsoft.com/office/powerpoint/2010/main" val="33485886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3A04DF0-97A6-401F-AF3E-F244CD70745D}" type="slidenum">
              <a:rPr lang="en-US">
                <a:latin typeface="Arial Black" panose="020B0A04020102020204" pitchFamily="34" charset="0"/>
              </a:rPr>
              <a:pPr/>
              <a:t>143</a:t>
            </a:fld>
            <a:endParaRPr lang="en-US">
              <a:latin typeface="Arial Black" panose="020B0A04020102020204" pitchFamily="34" charset="0"/>
            </a:endParaRPr>
          </a:p>
        </p:txBody>
      </p:sp>
      <p:graphicFrame>
        <p:nvGraphicFramePr>
          <p:cNvPr id="83107" name="Group 163"/>
          <p:cNvGraphicFramePr>
            <a:graphicFrameLocks noGrp="1"/>
          </p:cNvGraphicFramePr>
          <p:nvPr>
            <p:ph/>
            <p:extLst>
              <p:ext uri="{D42A27DB-BD31-4B8C-83A1-F6EECF244321}">
                <p14:modId xmlns:p14="http://schemas.microsoft.com/office/powerpoint/2010/main" val="594445881"/>
              </p:ext>
            </p:extLst>
          </p:nvPr>
        </p:nvGraphicFramePr>
        <p:xfrm>
          <a:off x="2133600" y="1779589"/>
          <a:ext cx="8271164" cy="3463926"/>
        </p:xfrm>
        <a:graphic>
          <a:graphicData uri="http://schemas.openxmlformats.org/drawingml/2006/table">
            <a:tbl>
              <a:tblPr/>
              <a:tblGrid>
                <a:gridCol w="2067791">
                  <a:extLst>
                    <a:ext uri="{9D8B030D-6E8A-4147-A177-3AD203B41FA5}">
                      <a16:colId xmlns:a16="http://schemas.microsoft.com/office/drawing/2014/main" val="20000"/>
                    </a:ext>
                  </a:extLst>
                </a:gridCol>
                <a:gridCol w="6203373">
                  <a:extLst>
                    <a:ext uri="{9D8B030D-6E8A-4147-A177-3AD203B41FA5}">
                      <a16:colId xmlns:a16="http://schemas.microsoft.com/office/drawing/2014/main" val="20001"/>
                    </a:ext>
                  </a:extLst>
                </a:gridCol>
              </a:tblGrid>
              <a:tr h="415931">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Number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5931">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Withdraw Money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5931">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Summary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User withdraws money from one of his/her accounts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31">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Priority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8426">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Preconditions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User has logged into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0592">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Postconditions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User has withdrawn money and received a receipt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592">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Primary Actor(s)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Bank Customer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0592">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Secondary Actor(s)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Arial" panose="020B0604020202020204" pitchFamily="34" charset="0"/>
                        </a:rPr>
                        <a:t>Customer Accounts Database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6416" name="Rectangle 164"/>
          <p:cNvSpPr>
            <a:spLocks noChangeArrowheads="1"/>
          </p:cNvSpPr>
          <p:nvPr/>
        </p:nvSpPr>
        <p:spPr bwMode="auto">
          <a:xfrm>
            <a:off x="3059114" y="688975"/>
            <a:ext cx="596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a:solidFill>
                  <a:srgbClr val="C00000"/>
                </a:solidFill>
              </a:rPr>
              <a:t>Use Case Specification Template Example</a:t>
            </a:r>
          </a:p>
        </p:txBody>
      </p:sp>
      <p:sp>
        <p:nvSpPr>
          <p:cNvPr id="16417" name="Text Box 165"/>
          <p:cNvSpPr txBox="1">
            <a:spLocks noChangeArrowheads="1"/>
          </p:cNvSpPr>
          <p:nvPr/>
        </p:nvSpPr>
        <p:spPr bwMode="auto">
          <a:xfrm>
            <a:off x="8610600" y="5510216"/>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dirty="0"/>
              <a:t>Continued …</a:t>
            </a:r>
          </a:p>
        </p:txBody>
      </p:sp>
      <p:sp>
        <p:nvSpPr>
          <p:cNvPr id="2" name="Footer Placeholder 1"/>
          <p:cNvSpPr>
            <a:spLocks noGrp="1"/>
          </p:cNvSpPr>
          <p:nvPr>
            <p:ph type="ftr" sz="quarter" idx="10"/>
          </p:nvPr>
        </p:nvSpPr>
        <p:spPr/>
        <p:txBody>
          <a:bodyPr/>
          <a:lstStyle/>
          <a:p>
            <a:pPr>
              <a:defRPr/>
            </a:pPr>
            <a:r>
              <a:rPr lang="en-US"/>
              <a:t>Trần Thị Kim Chi</a:t>
            </a:r>
          </a:p>
        </p:txBody>
      </p:sp>
    </p:spTree>
    <p:extLst>
      <p:ext uri="{BB962C8B-B14F-4D97-AF65-F5344CB8AC3E}">
        <p14:creationId xmlns:p14="http://schemas.microsoft.com/office/powerpoint/2010/main" val="42435802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2"/>
          <p:cNvSpPr>
            <a:spLocks noGrp="1"/>
          </p:cNvSpPr>
          <p:nvPr>
            <p:ph type="sldNum"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04D81E-CD34-40BB-B7D5-2F6D47A4663A}" type="slidenum">
              <a:rPr lang="en-US">
                <a:latin typeface="Arial Black" panose="020B0A04020102020204" pitchFamily="34" charset="0"/>
              </a:rPr>
              <a:pPr/>
              <a:t>144</a:t>
            </a:fld>
            <a:endParaRPr lang="en-US">
              <a:latin typeface="Arial Black" panose="020B0A04020102020204" pitchFamily="34" charset="0"/>
            </a:endParaRPr>
          </a:p>
        </p:txBody>
      </p:sp>
      <p:graphicFrame>
        <p:nvGraphicFramePr>
          <p:cNvPr id="86174" name="Group 158"/>
          <p:cNvGraphicFramePr>
            <a:graphicFrameLocks noGrp="1"/>
          </p:cNvGraphicFramePr>
          <p:nvPr/>
        </p:nvGraphicFramePr>
        <p:xfrm>
          <a:off x="2057400" y="447675"/>
          <a:ext cx="8153400" cy="6029334"/>
        </p:xfrm>
        <a:graphic>
          <a:graphicData uri="http://schemas.openxmlformats.org/drawingml/2006/table">
            <a:tbl>
              <a:tblPr/>
              <a:tblGrid>
                <a:gridCol w="2038350">
                  <a:extLst>
                    <a:ext uri="{9D8B030D-6E8A-4147-A177-3AD203B41FA5}">
                      <a16:colId xmlns:a16="http://schemas.microsoft.com/office/drawing/2014/main" val="20000"/>
                    </a:ext>
                  </a:extLst>
                </a:gridCol>
                <a:gridCol w="70485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Trigger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User has chosen to withdraw money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10000"/>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Main Scenario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Step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Action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System displays account types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User chooses account 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System asks for amount to withdraw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User enters amount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System debits user’s account and dispenses money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User removes money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System prints and dispenses receipt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User removes receipt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System displays closing message and dispenses user’s ATM card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User removes card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System displays welcome message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Extensions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Step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Branching Action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5a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Arial" panose="020B0604020202020204" pitchFamily="34" charset="0"/>
                        </a:rPr>
                        <a:t>System notifies user that account funds are insufficient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5b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Arial" panose="020B0604020202020204" pitchFamily="34" charset="0"/>
                        </a:rPr>
                        <a:t>System gives current account balance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vi-VN"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5c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Arial" panose="020B0604020202020204" pitchFamily="34" charset="0"/>
                        </a:rPr>
                        <a:t>System exits option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1" i="0" u="none" strike="noStrike" cap="none" normalizeH="0" baseline="0">
                          <a:ln>
                            <a:noFill/>
                          </a:ln>
                          <a:solidFill>
                            <a:schemeClr val="tx1"/>
                          </a:solidFill>
                          <a:effectLst/>
                          <a:latin typeface="Arial" panose="020B0604020202020204" pitchFamily="34" charset="0"/>
                        </a:rPr>
                        <a:t>Open Issues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Arial" panose="020B0604020202020204" pitchFamily="34" charset="0"/>
                        </a:rPr>
                        <a:t>Should the system ask if the user wants to see the balance?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
        <p:nvSpPr>
          <p:cNvPr id="17488" name="Rectangle 52"/>
          <p:cNvSpPr>
            <a:spLocks noChangeArrowheads="1"/>
          </p:cNvSpPr>
          <p:nvPr/>
        </p:nvSpPr>
        <p:spPr bwMode="auto">
          <a:xfrm>
            <a:off x="3228975" y="32464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chemeClr val="bg2"/>
              </a:buClr>
              <a:buSzPct val="75000"/>
              <a:buFont typeface="Wingdings" panose="05000000000000000000" pitchFamily="2" charset="2"/>
              <a:buNone/>
            </a:pPr>
            <a:endParaRPr lang="vi-VN"/>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6" name="TextBox 5"/>
          <p:cNvSpPr txBox="1"/>
          <p:nvPr/>
        </p:nvSpPr>
        <p:spPr>
          <a:xfrm>
            <a:off x="1565610" y="6582340"/>
            <a:ext cx="4041619" cy="369332"/>
          </a:xfrm>
          <a:prstGeom prst="rect">
            <a:avLst/>
          </a:prstGeom>
          <a:solidFill>
            <a:srgbClr val="D60093"/>
          </a:solidFill>
        </p:spPr>
        <p:txBody>
          <a:bodyPr wrap="none" rtlCol="0">
            <a:spAutoFit/>
          </a:bodyPr>
          <a:lstStyle/>
          <a:p>
            <a:r>
              <a:rPr lang="en-US" dirty="0"/>
              <a:t>Bài tập </a:t>
            </a:r>
            <a:r>
              <a:rPr lang="en-US" dirty="0">
                <a:hlinkClick r:id="rId2" action="ppaction://hlinkfile"/>
              </a:rPr>
              <a:t>quản lý thư viện</a:t>
            </a:r>
            <a:r>
              <a:rPr lang="en-US" dirty="0"/>
              <a:t>, </a:t>
            </a:r>
            <a:r>
              <a:rPr lang="en-US" dirty="0">
                <a:hlinkClick r:id="rId3" action="ppaction://hlinkfile"/>
              </a:rPr>
              <a:t>vé tàu</a:t>
            </a:r>
            <a:r>
              <a:rPr lang="en-US" dirty="0"/>
              <a:t>, </a:t>
            </a:r>
            <a:r>
              <a:rPr lang="en-US" dirty="0">
                <a:hlinkClick r:id="rId4" action="ppaction://hlinkfile"/>
              </a:rPr>
              <a:t>sinh viên</a:t>
            </a:r>
            <a:endParaRPr lang="vi-VN" dirty="0"/>
          </a:p>
        </p:txBody>
      </p:sp>
    </p:spTree>
    <p:extLst>
      <p:ext uri="{BB962C8B-B14F-4D97-AF65-F5344CB8AC3E}">
        <p14:creationId xmlns:p14="http://schemas.microsoft.com/office/powerpoint/2010/main" val="17148965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52600" y="14288"/>
            <a:ext cx="8686800" cy="914400"/>
          </a:xfrm>
          <a:noFill/>
        </p:spPr>
        <p:txBody>
          <a:bodyPr/>
          <a:lstStyle/>
          <a:p>
            <a:pPr algn="l" eaLnBrk="1" hangingPunct="1"/>
            <a:r>
              <a:rPr lang="en-US" sz="2800" b="1">
                <a:solidFill>
                  <a:srgbClr val="C00000"/>
                </a:solidFill>
              </a:rPr>
              <a:t>BÀI TẬP 1: Đăng ký học phần</a:t>
            </a:r>
            <a:endParaRPr lang="en-US" altLang="en-US" sz="2800" b="1">
              <a:solidFill>
                <a:srgbClr val="C00000"/>
              </a:solidFill>
            </a:endParaRPr>
          </a:p>
        </p:txBody>
      </p:sp>
      <p:sp>
        <p:nvSpPr>
          <p:cNvPr id="6" name="Rectangle 3"/>
          <p:cNvSpPr>
            <a:spLocks noGrp="1" noChangeArrowheads="1"/>
          </p:cNvSpPr>
          <p:nvPr>
            <p:ph idx="4294967295"/>
          </p:nvPr>
        </p:nvSpPr>
        <p:spPr>
          <a:xfrm>
            <a:off x="401781" y="993776"/>
            <a:ext cx="11499273" cy="5362574"/>
          </a:xfrm>
        </p:spPr>
        <p:txBody>
          <a:bodyPr vert="horz" lIns="182880" tIns="91440" rIns="91440" bIns="45720" rtlCol="0">
            <a:normAutofit/>
          </a:bodyPr>
          <a:lstStyle/>
          <a:p>
            <a:pPr marL="347663" indent="-347663" algn="just">
              <a:lnSpc>
                <a:spcPct val="100000"/>
              </a:lnSpc>
            </a:pPr>
            <a:r>
              <a:rPr lang="en-US" altLang="en-US" sz="2400" dirty="0" err="1">
                <a:latin typeface="Times New Roman" pitchFamily="18" charset="0"/>
              </a:rPr>
              <a:t>Là</a:t>
            </a:r>
            <a:r>
              <a:rPr lang="en-US" altLang="en-US" sz="2400" dirty="0">
                <a:latin typeface="Times New Roman" pitchFamily="18" charset="0"/>
              </a:rPr>
              <a:t> </a:t>
            </a:r>
            <a:r>
              <a:rPr lang="en-US" altLang="en-US" sz="2400" dirty="0" err="1">
                <a:latin typeface="Times New Roman" pitchFamily="18" charset="0"/>
              </a:rPr>
              <a:t>trưởng</a:t>
            </a:r>
            <a:r>
              <a:rPr lang="en-US" altLang="en-US" sz="2400" dirty="0">
                <a:latin typeface="Times New Roman" pitchFamily="18" charset="0"/>
              </a:rPr>
              <a:t> ban It </a:t>
            </a:r>
            <a:r>
              <a:rPr lang="en-US" altLang="en-US" sz="2400" dirty="0" err="1">
                <a:latin typeface="Times New Roman" pitchFamily="18" charset="0"/>
              </a:rPr>
              <a:t>của</a:t>
            </a:r>
            <a:r>
              <a:rPr lang="en-US" altLang="en-US" sz="2400" dirty="0">
                <a:latin typeface="Times New Roman" pitchFamily="18" charset="0"/>
              </a:rPr>
              <a:t> </a:t>
            </a:r>
            <a:r>
              <a:rPr lang="en-US" altLang="en-US" sz="2400" dirty="0" err="1">
                <a:latin typeface="Times New Roman" pitchFamily="18" charset="0"/>
              </a:rPr>
              <a:t>trường</a:t>
            </a:r>
            <a:r>
              <a:rPr lang="en-US" altLang="en-US" sz="2400" dirty="0">
                <a:latin typeface="Times New Roman" pitchFamily="18" charset="0"/>
              </a:rPr>
              <a:t> ĐH KHTN, </a:t>
            </a:r>
            <a:r>
              <a:rPr lang="en-US" altLang="en-US" sz="2400" dirty="0" err="1">
                <a:latin typeface="Times New Roman" pitchFamily="18" charset="0"/>
              </a:rPr>
              <a:t>bạn</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yêu</a:t>
            </a:r>
            <a:r>
              <a:rPr lang="en-US" altLang="en-US" sz="2400" dirty="0">
                <a:latin typeface="Times New Roman" pitchFamily="18" charset="0"/>
              </a:rPr>
              <a:t> </a:t>
            </a:r>
            <a:r>
              <a:rPr lang="en-US" altLang="en-US" sz="2400" dirty="0" err="1">
                <a:latin typeface="Times New Roman" pitchFamily="18" charset="0"/>
              </a:rPr>
              <a:t>cầu</a:t>
            </a:r>
            <a:r>
              <a:rPr lang="en-US" altLang="en-US" sz="2400" dirty="0">
                <a:latin typeface="Times New Roman" pitchFamily="18" charset="0"/>
              </a:rPr>
              <a:t> </a:t>
            </a:r>
            <a:r>
              <a:rPr lang="en-US" altLang="en-US" sz="2400" dirty="0" err="1">
                <a:latin typeface="Times New Roman" pitchFamily="18" charset="0"/>
              </a:rPr>
              <a:t>phát</a:t>
            </a:r>
            <a:r>
              <a:rPr lang="en-US" altLang="en-US" sz="2400" dirty="0">
                <a:latin typeface="Times New Roman" pitchFamily="18" charset="0"/>
              </a:rPr>
              <a:t> </a:t>
            </a:r>
            <a:r>
              <a:rPr lang="en-US" altLang="en-US" sz="2400" dirty="0" err="1">
                <a:latin typeface="Times New Roman" pitchFamily="18" charset="0"/>
              </a:rPr>
              <a:t>triển</a:t>
            </a:r>
            <a:r>
              <a:rPr lang="en-US" altLang="en-US" sz="2400"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hệ</a:t>
            </a:r>
            <a:r>
              <a:rPr lang="en-US" altLang="en-US" sz="2400" dirty="0">
                <a:latin typeface="Times New Roman" pitchFamily="18" charset="0"/>
              </a:rPr>
              <a:t> </a:t>
            </a:r>
            <a:r>
              <a:rPr lang="en-US" altLang="en-US" sz="2400" dirty="0" err="1">
                <a:latin typeface="Times New Roman" pitchFamily="18" charset="0"/>
              </a:rPr>
              <a:t>thống</a:t>
            </a:r>
            <a:r>
              <a:rPr lang="en-US" altLang="en-US" sz="2400" dirty="0">
                <a:latin typeface="Times New Roman" pitchFamily="18" charset="0"/>
              </a:rPr>
              <a:t> </a:t>
            </a:r>
            <a:r>
              <a:rPr lang="en-US" altLang="en-US" sz="2400" dirty="0" err="1">
                <a:latin typeface="Times New Roman" pitchFamily="18" charset="0"/>
              </a:rPr>
              <a:t>đăng</a:t>
            </a:r>
            <a:r>
              <a:rPr lang="en-US" altLang="en-US" sz="2400" dirty="0">
                <a:latin typeface="Times New Roman" pitchFamily="18" charset="0"/>
              </a:rPr>
              <a:t> </a:t>
            </a:r>
            <a:r>
              <a:rPr lang="en-US" altLang="en-US" sz="2400" dirty="0" err="1">
                <a:latin typeface="Times New Roman" pitchFamily="18" charset="0"/>
              </a:rPr>
              <a:t>ký</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mới</a:t>
            </a:r>
            <a:r>
              <a:rPr lang="en-US" altLang="en-US" sz="2400" dirty="0">
                <a:latin typeface="Times New Roman" pitchFamily="18" charset="0"/>
              </a:rPr>
              <a:t> </a:t>
            </a:r>
            <a:r>
              <a:rPr lang="en-US" altLang="en-US" sz="2400" dirty="0" err="1">
                <a:latin typeface="Times New Roman" pitchFamily="18" charset="0"/>
              </a:rPr>
              <a:t>hệ</a:t>
            </a:r>
            <a:r>
              <a:rPr lang="en-US" altLang="en-US" sz="2400" dirty="0">
                <a:latin typeface="Times New Roman" pitchFamily="18" charset="0"/>
              </a:rPr>
              <a:t> </a:t>
            </a:r>
            <a:r>
              <a:rPr lang="en-US" altLang="en-US" sz="2400" dirty="0" err="1">
                <a:latin typeface="Times New Roman" pitchFamily="18" charset="0"/>
              </a:rPr>
              <a:t>thống</a:t>
            </a:r>
            <a:r>
              <a:rPr lang="en-US" altLang="en-US" sz="2400" dirty="0">
                <a:latin typeface="Times New Roman" pitchFamily="18" charset="0"/>
              </a:rPr>
              <a:t> </a:t>
            </a:r>
            <a:r>
              <a:rPr lang="en-US" altLang="en-US" sz="2400" dirty="0" err="1">
                <a:latin typeface="Times New Roman" pitchFamily="18" charset="0"/>
              </a:rPr>
              <a:t>mới</a:t>
            </a:r>
            <a:r>
              <a:rPr lang="en-US" altLang="en-US" sz="2400" dirty="0">
                <a:latin typeface="Times New Roman" pitchFamily="18" charset="0"/>
              </a:rPr>
              <a:t> </a:t>
            </a:r>
            <a:r>
              <a:rPr lang="en-US" altLang="en-US" sz="2400" b="1" dirty="0" err="1">
                <a:latin typeface="Times New Roman" pitchFamily="18" charset="0"/>
              </a:rPr>
              <a:t>cho</a:t>
            </a:r>
            <a:r>
              <a:rPr lang="en-US" altLang="en-US" sz="2400" b="1" dirty="0">
                <a:latin typeface="Times New Roman" pitchFamily="18" charset="0"/>
              </a:rPr>
              <a:t> </a:t>
            </a:r>
            <a:r>
              <a:rPr lang="en-US" altLang="en-US" sz="2400" b="1" dirty="0" err="1">
                <a:latin typeface="Times New Roman" pitchFamily="18" charset="0"/>
              </a:rPr>
              <a:t>phép</a:t>
            </a:r>
            <a:r>
              <a:rPr lang="en-US" altLang="en-US" sz="2400" b="1" dirty="0">
                <a:latin typeface="Times New Roman" pitchFamily="18" charset="0"/>
              </a:rPr>
              <a: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đăng</a:t>
            </a:r>
            <a:r>
              <a:rPr lang="en-US" altLang="en-US" sz="2400" b="1" dirty="0">
                <a:latin typeface="Times New Roman" pitchFamily="18" charset="0"/>
              </a:rPr>
              <a:t> </a:t>
            </a:r>
            <a:r>
              <a:rPr lang="en-US" altLang="en-US" sz="2400" b="1" dirty="0" err="1">
                <a:latin typeface="Times New Roman" pitchFamily="18" charset="0"/>
              </a:rPr>
              <a:t>ký</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b="1" dirty="0" err="1">
                <a:latin typeface="Times New Roman" pitchFamily="18" charset="0"/>
              </a:rPr>
              <a:t>và</a:t>
            </a:r>
            <a:r>
              <a:rPr lang="en-US" altLang="en-US" sz="2400" b="1" dirty="0">
                <a:latin typeface="Times New Roman" pitchFamily="18" charset="0"/>
              </a:rPr>
              <a:t> </a:t>
            </a:r>
            <a:r>
              <a:rPr lang="en-US" altLang="en-US" sz="2400" b="1" dirty="0" err="1">
                <a:latin typeface="Times New Roman" pitchFamily="18" charset="0"/>
              </a:rPr>
              <a:t>xem</a:t>
            </a:r>
            <a:r>
              <a:rPr lang="en-US" altLang="en-US" sz="2400" b="1" dirty="0">
                <a:latin typeface="Times New Roman" pitchFamily="18" charset="0"/>
              </a:rPr>
              <a:t> </a:t>
            </a:r>
            <a:r>
              <a:rPr lang="en-US" altLang="en-US" sz="2400" b="1" dirty="0" err="1">
                <a:latin typeface="Times New Roman" pitchFamily="18" charset="0"/>
              </a:rPr>
              <a:t>phiếu</a:t>
            </a:r>
            <a:r>
              <a:rPr lang="en-US" altLang="en-US" sz="2400" b="1" dirty="0">
                <a:latin typeface="Times New Roman" pitchFamily="18" charset="0"/>
              </a:rPr>
              <a:t> </a:t>
            </a:r>
            <a:r>
              <a:rPr lang="en-US" altLang="en-US" sz="2400" b="1" dirty="0" err="1">
                <a:latin typeface="Times New Roman" pitchFamily="18" charset="0"/>
              </a:rPr>
              <a:t>điểm</a:t>
            </a:r>
            <a:r>
              <a:rPr lang="en-US" altLang="en-US" sz="2400" b="1" dirty="0">
                <a:latin typeface="Times New Roman" pitchFamily="18" charset="0"/>
              </a:rPr>
              <a:t> </a:t>
            </a:r>
            <a:r>
              <a:rPr lang="en-US" altLang="en-US" sz="2400" b="1" dirty="0" err="1">
                <a:latin typeface="Times New Roman" pitchFamily="18" charset="0"/>
              </a:rPr>
              <a:t>từ</a:t>
            </a:r>
            <a:r>
              <a:rPr lang="en-US" altLang="en-US" sz="2400" b="1" dirty="0">
                <a:latin typeface="Times New Roman" pitchFamily="18" charset="0"/>
              </a:rPr>
              <a:t> </a:t>
            </a:r>
            <a:r>
              <a:rPr lang="en-US" altLang="en-US" sz="2400" b="1" dirty="0" err="1">
                <a:latin typeface="Times New Roman" pitchFamily="18" charset="0"/>
              </a:rPr>
              <a:t>máy</a:t>
            </a:r>
            <a:r>
              <a:rPr lang="en-US" altLang="en-US" sz="2400" b="1" dirty="0">
                <a:latin typeface="Times New Roman" pitchFamily="18" charset="0"/>
              </a:rPr>
              <a:t> </a:t>
            </a:r>
            <a:r>
              <a:rPr lang="en-US" altLang="en-US" sz="2400" b="1" dirty="0" err="1">
                <a:latin typeface="Times New Roman" pitchFamily="18" charset="0"/>
              </a:rPr>
              <a:t>tính</a:t>
            </a:r>
            <a:r>
              <a:rPr lang="en-US" altLang="en-US" sz="2400" b="1" dirty="0">
                <a:latin typeface="Times New Roman" pitchFamily="18" charset="0"/>
              </a:rPr>
              <a:t> </a:t>
            </a:r>
            <a:r>
              <a:rPr lang="en-US" altLang="en-US" sz="2400" b="1" dirty="0" err="1">
                <a:latin typeface="Times New Roman" pitchFamily="18" charset="0"/>
              </a:rPr>
              <a:t>cá</a:t>
            </a:r>
            <a:r>
              <a:rPr lang="en-US" altLang="en-US" sz="2400" b="1" dirty="0">
                <a:latin typeface="Times New Roman" pitchFamily="18" charset="0"/>
              </a:rPr>
              <a:t> </a:t>
            </a:r>
            <a:r>
              <a:rPr lang="en-US" altLang="en-US" sz="2400" b="1" dirty="0" err="1">
                <a:latin typeface="Times New Roman" pitchFamily="18" charset="0"/>
              </a:rPr>
              <a:t>nhân</a:t>
            </a:r>
            <a:r>
              <a:rPr lang="en-US" altLang="en-US" sz="2400" b="1" dirty="0">
                <a:latin typeface="Times New Roman" pitchFamily="18" charset="0"/>
              </a:rPr>
              <a:t> </a:t>
            </a:r>
            <a:r>
              <a:rPr lang="en-US" altLang="en-US" sz="2400" b="1" dirty="0" err="1">
                <a:latin typeface="Times New Roman" pitchFamily="18" charset="0"/>
              </a:rPr>
              <a:t>được</a:t>
            </a:r>
            <a:r>
              <a:rPr lang="en-US" altLang="en-US" sz="2400" b="1" dirty="0">
                <a:latin typeface="Times New Roman" pitchFamily="18" charset="0"/>
              </a:rPr>
              <a:t> </a:t>
            </a:r>
            <a:r>
              <a:rPr lang="en-US" altLang="en-US" sz="2400" b="1" dirty="0" err="1">
                <a:latin typeface="Times New Roman" pitchFamily="18" charset="0"/>
              </a:rPr>
              <a:t>kết</a:t>
            </a:r>
            <a:r>
              <a:rPr lang="en-US" altLang="en-US" sz="2400" b="1" dirty="0">
                <a:latin typeface="Times New Roman" pitchFamily="18" charset="0"/>
              </a:rPr>
              <a:t> </a:t>
            </a:r>
            <a:r>
              <a:rPr lang="en-US" altLang="en-US" sz="2400" b="1" dirty="0" err="1">
                <a:latin typeface="Times New Roman" pitchFamily="18" charset="0"/>
              </a:rPr>
              <a:t>nối</a:t>
            </a:r>
            <a:r>
              <a:rPr lang="en-US" altLang="en-US" sz="2400" b="1" dirty="0">
                <a:latin typeface="Times New Roman" pitchFamily="18" charset="0"/>
              </a:rPr>
              <a:t> </a:t>
            </a:r>
            <a:r>
              <a:rPr lang="en-US" altLang="en-US" sz="2400" b="1" dirty="0" err="1">
                <a:latin typeface="Times New Roman" pitchFamily="18" charset="0"/>
              </a:rPr>
              <a:t>vào</a:t>
            </a:r>
            <a:r>
              <a:rPr lang="en-US" altLang="en-US" sz="2400" b="1" dirty="0">
                <a:latin typeface="Times New Roman" pitchFamily="18" charset="0"/>
              </a:rPr>
              <a:t> </a:t>
            </a:r>
            <a:r>
              <a:rPr lang="en-US" altLang="en-US" sz="2400" b="1" dirty="0" err="1">
                <a:latin typeface="Times New Roman" pitchFamily="18" charset="0"/>
              </a:rPr>
              <a:t>mạng</a:t>
            </a:r>
            <a:r>
              <a:rPr lang="en-US" altLang="en-US" sz="2400" b="1" dirty="0">
                <a:latin typeface="Times New Roman" pitchFamily="18" charset="0"/>
              </a:rPr>
              <a:t> </a:t>
            </a:r>
            <a:r>
              <a:rPr lang="en-US" altLang="en-US" sz="2400" b="1" dirty="0" err="1">
                <a:latin typeface="Times New Roman" pitchFamily="18" charset="0"/>
              </a:rPr>
              <a:t>nội</a:t>
            </a:r>
            <a:r>
              <a:rPr lang="en-US" altLang="en-US" sz="2400" b="1" dirty="0">
                <a:latin typeface="Times New Roman" pitchFamily="18" charset="0"/>
              </a:rPr>
              <a:t> </a:t>
            </a:r>
            <a:r>
              <a:rPr lang="en-US" altLang="en-US" sz="2400" b="1" dirty="0" err="1">
                <a:latin typeface="Times New Roman" pitchFamily="18" charset="0"/>
              </a:rPr>
              <a:t>bộ</a:t>
            </a:r>
            <a:r>
              <a:rPr lang="en-US" altLang="en-US" sz="2400" b="1" dirty="0">
                <a:latin typeface="Times New Roman" pitchFamily="18" charset="0"/>
              </a:rPr>
              <a:t> </a:t>
            </a:r>
            <a:r>
              <a:rPr lang="en-US" altLang="en-US" sz="2400" b="1" dirty="0" err="1">
                <a:latin typeface="Times New Roman" pitchFamily="18" charset="0"/>
              </a:rPr>
              <a:t>của</a:t>
            </a:r>
            <a:r>
              <a:rPr lang="en-US" altLang="en-US" sz="2400" b="1" dirty="0">
                <a:latin typeface="Times New Roman" pitchFamily="18" charset="0"/>
              </a:rPr>
              <a:t> </a:t>
            </a:r>
            <a:r>
              <a:rPr lang="en-US" altLang="en-US" sz="2400" b="1" dirty="0" err="1">
                <a:latin typeface="Times New Roman" pitchFamily="18" charset="0"/>
              </a:rPr>
              <a:t>trường</a:t>
            </a:r>
            <a:r>
              <a:rPr lang="en-US" altLang="en-US" sz="2400" b="1" dirty="0">
                <a:latin typeface="Times New Roman" pitchFamily="18" charset="0"/>
              </a:rPr>
              <a:t>.</a:t>
            </a:r>
            <a:r>
              <a:rPr lang="en-US" altLang="en-US" sz="2400" dirty="0">
                <a:latin typeface="Times New Roman" pitchFamily="18" charset="0"/>
              </a:rPr>
              <a:t> </a:t>
            </a:r>
            <a:r>
              <a:rPr lang="en-US" altLang="en-US" sz="2400" b="1" dirty="0" err="1">
                <a:latin typeface="Times New Roman" pitchFamily="18" charset="0"/>
              </a:rPr>
              <a:t>Các</a:t>
            </a:r>
            <a:r>
              <a:rPr lang="en-US" altLang="en-US" sz="2400" b="1" dirty="0">
                <a:latin typeface="Times New Roman" pitchFamily="18" charset="0"/>
              </a:rPr>
              <a:t> </a:t>
            </a:r>
            <a:r>
              <a:rPr lang="en-US" altLang="en-US" sz="2400" b="1" dirty="0" err="1">
                <a:latin typeface="Times New Roman" pitchFamily="18" charset="0"/>
              </a:rPr>
              <a:t>giảng</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cũng</a:t>
            </a:r>
            <a:r>
              <a:rPr lang="en-US" altLang="en-US" sz="2400" b="1" dirty="0">
                <a:latin typeface="Times New Roman" pitchFamily="18" charset="0"/>
              </a:rPr>
              <a:t> </a:t>
            </a:r>
            <a:r>
              <a:rPr lang="en-US" altLang="en-US" sz="2400" b="1" dirty="0" err="1">
                <a:latin typeface="Times New Roman" pitchFamily="18" charset="0"/>
              </a:rPr>
              <a:t>có</a:t>
            </a:r>
            <a:r>
              <a:rPr lang="en-US" altLang="en-US" sz="2400" b="1" dirty="0">
                <a:latin typeface="Times New Roman" pitchFamily="18" charset="0"/>
              </a:rPr>
              <a:t> </a:t>
            </a:r>
            <a:r>
              <a:rPr lang="en-US" altLang="en-US" sz="2400" b="1" dirty="0" err="1">
                <a:latin typeface="Times New Roman" pitchFamily="18" charset="0"/>
              </a:rPr>
              <a:t>thể</a:t>
            </a:r>
            <a:r>
              <a:rPr lang="en-US" altLang="en-US" sz="2400" b="1" dirty="0">
                <a:latin typeface="Times New Roman" pitchFamily="18" charset="0"/>
              </a:rPr>
              <a:t> </a:t>
            </a:r>
            <a:r>
              <a:rPr lang="en-US" altLang="en-US" sz="2400" b="1" dirty="0" err="1">
                <a:latin typeface="Times New Roman" pitchFamily="18" charset="0"/>
              </a:rPr>
              <a:t>truy</a:t>
            </a:r>
            <a:r>
              <a:rPr lang="en-US" altLang="en-US" sz="2400" b="1" dirty="0">
                <a:latin typeface="Times New Roman" pitchFamily="18" charset="0"/>
              </a:rPr>
              <a:t> </a:t>
            </a:r>
            <a:r>
              <a:rPr lang="en-US" altLang="en-US" sz="2400" b="1" dirty="0" err="1">
                <a:latin typeface="Times New Roman" pitchFamily="18" charset="0"/>
              </a:rPr>
              <a:t>cập</a:t>
            </a:r>
            <a:r>
              <a:rPr lang="en-US" altLang="en-US" sz="2400" b="1" dirty="0">
                <a:latin typeface="Times New Roman" pitchFamily="18" charset="0"/>
              </a:rPr>
              <a:t> </a:t>
            </a:r>
            <a:r>
              <a:rPr lang="en-US" altLang="en-US" sz="2400" b="1" dirty="0" err="1">
                <a:latin typeface="Times New Roman" pitchFamily="18" charset="0"/>
              </a:rPr>
              <a:t>hệ</a:t>
            </a:r>
            <a:r>
              <a:rPr lang="en-US" altLang="en-US" sz="2400" b="1" dirty="0">
                <a:latin typeface="Times New Roman" pitchFamily="18" charset="0"/>
              </a:rPr>
              <a:t> </a:t>
            </a:r>
            <a:r>
              <a:rPr lang="en-US" altLang="en-US" sz="2400" b="1" dirty="0" err="1">
                <a:latin typeface="Times New Roman" pitchFamily="18" charset="0"/>
              </a:rPr>
              <a:t>thống</a:t>
            </a:r>
            <a:r>
              <a:rPr lang="en-US" altLang="en-US" sz="2400" b="1" dirty="0">
                <a:latin typeface="Times New Roman" pitchFamily="18" charset="0"/>
              </a:rPr>
              <a:t> </a:t>
            </a:r>
            <a:r>
              <a:rPr lang="en-US" altLang="en-US" sz="2400" b="1" dirty="0" err="1">
                <a:latin typeface="Times New Roman" pitchFamily="18" charset="0"/>
              </a:rPr>
              <a:t>này</a:t>
            </a:r>
            <a:r>
              <a:rPr lang="en-US" altLang="en-US" sz="2400" b="1" dirty="0">
                <a:latin typeface="Times New Roman" pitchFamily="18" charset="0"/>
              </a:rPr>
              <a:t> </a:t>
            </a:r>
            <a:r>
              <a:rPr lang="en-US" altLang="en-US" sz="2400" b="1" dirty="0" err="1">
                <a:latin typeface="Times New Roman" pitchFamily="18" charset="0"/>
              </a:rPr>
              <a:t>để</a:t>
            </a:r>
            <a:r>
              <a:rPr lang="en-US" altLang="en-US" sz="2400" b="1" dirty="0">
                <a:latin typeface="Times New Roman" pitchFamily="18" charset="0"/>
              </a:rPr>
              <a:t> </a:t>
            </a:r>
            <a:r>
              <a:rPr lang="en-US" altLang="en-US" sz="2400" b="1" dirty="0" err="1">
                <a:latin typeface="Times New Roman" pitchFamily="18" charset="0"/>
              </a:rPr>
              <a:t>đăng</a:t>
            </a:r>
            <a:r>
              <a:rPr lang="en-US" altLang="en-US" sz="2400" b="1" dirty="0">
                <a:latin typeface="Times New Roman" pitchFamily="18" charset="0"/>
              </a:rPr>
              <a:t> </a:t>
            </a:r>
            <a:r>
              <a:rPr lang="en-US" altLang="en-US" sz="2400" b="1" dirty="0" err="1">
                <a:latin typeface="Times New Roman" pitchFamily="18" charset="0"/>
              </a:rPr>
              <a:t>ký</a:t>
            </a:r>
            <a:r>
              <a:rPr lang="en-US" altLang="en-US" sz="2400" b="1" dirty="0">
                <a:latin typeface="Times New Roman" pitchFamily="18" charset="0"/>
              </a:rPr>
              <a:t> </a:t>
            </a:r>
            <a:r>
              <a:rPr lang="en-US" altLang="en-US" sz="2400" b="1" dirty="0" err="1">
                <a:latin typeface="Times New Roman" pitchFamily="18" charset="0"/>
              </a:rPr>
              <a:t>lớp</a:t>
            </a:r>
            <a:r>
              <a:rPr lang="en-US" altLang="en-US" sz="2400" b="1" dirty="0">
                <a:latin typeface="Times New Roman" pitchFamily="18" charset="0"/>
              </a:rPr>
              <a:t> </a:t>
            </a:r>
            <a:r>
              <a:rPr lang="en-US" altLang="en-US" sz="2400" b="1" dirty="0" err="1">
                <a:latin typeface="Times New Roman" pitchFamily="18" charset="0"/>
              </a:rPr>
              <a:t>dạy</a:t>
            </a:r>
            <a:r>
              <a:rPr lang="en-US" altLang="en-US" sz="2400" b="1" dirty="0">
                <a:latin typeface="Times New Roman" pitchFamily="18" charset="0"/>
              </a:rPr>
              <a:t> </a:t>
            </a:r>
            <a:r>
              <a:rPr lang="en-US" altLang="en-US" sz="2400" b="1" dirty="0" err="1">
                <a:latin typeface="Times New Roman" pitchFamily="18" charset="0"/>
              </a:rPr>
              <a:t>và</a:t>
            </a:r>
            <a:r>
              <a:rPr lang="en-US" altLang="en-US" sz="2400" b="1" dirty="0">
                <a:latin typeface="Times New Roman" pitchFamily="18" charset="0"/>
              </a:rPr>
              <a:t> </a:t>
            </a:r>
            <a:r>
              <a:rPr lang="en-US" altLang="en-US" sz="2400" b="1" dirty="0" err="1">
                <a:latin typeface="Times New Roman" pitchFamily="18" charset="0"/>
              </a:rPr>
              <a:t>nhập</a:t>
            </a:r>
            <a:r>
              <a:rPr lang="en-US" altLang="en-US" sz="2400" b="1" dirty="0">
                <a:latin typeface="Times New Roman" pitchFamily="18" charset="0"/>
              </a:rPr>
              <a:t> </a:t>
            </a:r>
            <a:r>
              <a:rPr lang="en-US" altLang="en-US" sz="2400" b="1" dirty="0" err="1">
                <a:latin typeface="Times New Roman" pitchFamily="18" charset="0"/>
              </a:rPr>
              <a:t>điểm</a:t>
            </a:r>
            <a:r>
              <a:rPr lang="en-US" altLang="en-US" sz="2400" b="1" dirty="0">
                <a:latin typeface="Times New Roman" pitchFamily="18" charset="0"/>
              </a:rPr>
              <a:t> </a:t>
            </a:r>
            <a:r>
              <a:rPr lang="en-US" altLang="en-US" sz="2400" b="1" dirty="0" err="1">
                <a:latin typeface="Times New Roman" pitchFamily="18" charset="0"/>
              </a:rPr>
              <a:t>cho</a:t>
            </a:r>
            <a:r>
              <a:rPr lang="en-US" altLang="en-US" sz="2400" b="1" dirty="0">
                <a:latin typeface="Times New Roman" pitchFamily="18" charset="0"/>
              </a:rPr>
              <a:t> </a:t>
            </a:r>
            <a:r>
              <a:rPr lang="en-US" altLang="en-US" sz="2400" b="1" dirty="0" err="1">
                <a:latin typeface="Times New Roman" pitchFamily="18" charset="0"/>
              </a:rPr>
              <a:t>các</a:t>
            </a:r>
            <a:r>
              <a:rPr lang="en-US" altLang="en-US" sz="2400" b="1" dirty="0">
                <a:latin typeface="Times New Roman" pitchFamily="18" charset="0"/>
              </a:rPr>
              <a:t> </a:t>
            </a:r>
            <a:r>
              <a:rPr lang="en-US" altLang="en-US" sz="2400" b="1" dirty="0" err="1">
                <a:latin typeface="Times New Roman" pitchFamily="18" charset="0"/>
              </a:rPr>
              <a:t>môn</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a:t>
            </a:r>
          </a:p>
          <a:p>
            <a:pPr marL="347663" indent="-347663" algn="just">
              <a:lnSpc>
                <a:spcPct val="100000"/>
              </a:lnSpc>
            </a:pPr>
            <a:r>
              <a:rPr lang="en-US" altLang="en-US" sz="2400" dirty="0" err="1">
                <a:latin typeface="Times New Roman" pitchFamily="18" charset="0"/>
              </a:rPr>
              <a:t>Trường</a:t>
            </a:r>
            <a:r>
              <a:rPr lang="en-US" altLang="en-US" sz="2400" dirty="0">
                <a:latin typeface="Times New Roman" pitchFamily="18" charset="0"/>
              </a:rPr>
              <a:t> </a:t>
            </a:r>
            <a:r>
              <a:rPr lang="en-US" altLang="en-US" sz="2400" dirty="0" err="1">
                <a:latin typeface="Times New Roman" pitchFamily="18" charset="0"/>
              </a:rPr>
              <a:t>sẽ</a:t>
            </a:r>
            <a:r>
              <a:rPr lang="en-US" altLang="en-US" sz="2400" dirty="0">
                <a:latin typeface="Times New Roman" pitchFamily="18" charset="0"/>
              </a:rPr>
              <a:t> </a:t>
            </a:r>
            <a:r>
              <a:rPr lang="en-US" altLang="en-US" sz="2400" b="1" dirty="0" err="1">
                <a:latin typeface="Times New Roman" pitchFamily="18" charset="0"/>
              </a:rPr>
              <a:t>giữ</a:t>
            </a:r>
            <a:r>
              <a:rPr lang="en-US" altLang="en-US" sz="2400" b="1" dirty="0">
                <a:latin typeface="Times New Roman" pitchFamily="18" charset="0"/>
              </a:rPr>
              <a:t> </a:t>
            </a:r>
            <a:r>
              <a:rPr lang="en-US" altLang="en-US" sz="2400" b="1" dirty="0" err="1">
                <a:latin typeface="Times New Roman" pitchFamily="18" charset="0"/>
              </a:rPr>
              <a:t>lại</a:t>
            </a:r>
            <a:r>
              <a:rPr lang="en-US" altLang="en-US" sz="2400" b="1" dirty="0">
                <a:latin typeface="Times New Roman" pitchFamily="18" charset="0"/>
              </a:rPr>
              <a:t> CSDL </a:t>
            </a:r>
            <a:r>
              <a:rPr lang="en-US" altLang="en-US" sz="2400" b="1" dirty="0" err="1">
                <a:latin typeface="Times New Roman" pitchFamily="18" charset="0"/>
              </a:rPr>
              <a:t>sẵn</a:t>
            </a:r>
            <a:r>
              <a:rPr lang="en-US" altLang="en-US" sz="2400" b="1" dirty="0">
                <a:latin typeface="Times New Roman" pitchFamily="18" charset="0"/>
              </a:rPr>
              <a:t> </a:t>
            </a:r>
            <a:r>
              <a:rPr lang="en-US" altLang="en-US" sz="2400" b="1" dirty="0" err="1">
                <a:latin typeface="Times New Roman" pitchFamily="18" charset="0"/>
              </a:rPr>
              <a:t>có</a:t>
            </a:r>
            <a:r>
              <a:rPr lang="en-US" altLang="en-US" sz="2400" b="1" dirty="0">
                <a:latin typeface="Times New Roman" pitchFamily="18" charset="0"/>
              </a:rPr>
              <a:t> </a:t>
            </a:r>
            <a:r>
              <a:rPr lang="en-US" altLang="en-US" sz="2400" b="1" dirty="0" err="1">
                <a:latin typeface="Times New Roman" pitchFamily="18" charset="0"/>
              </a:rPr>
              <a:t>về</a:t>
            </a:r>
            <a:r>
              <a:rPr lang="en-US" altLang="en-US" sz="2400" b="1" dirty="0">
                <a:latin typeface="Times New Roman" pitchFamily="18" charset="0"/>
              </a:rPr>
              <a:t> </a:t>
            </a:r>
            <a:r>
              <a:rPr lang="en-US" altLang="en-US" sz="2400" b="1" dirty="0" err="1">
                <a:latin typeface="Times New Roman" pitchFamily="18" charset="0"/>
              </a:rPr>
              <a:t>danh</a:t>
            </a:r>
            <a:r>
              <a:rPr lang="en-US" altLang="en-US" sz="2400" b="1" dirty="0">
                <a:latin typeface="Times New Roman" pitchFamily="18" charset="0"/>
              </a:rPr>
              <a:t> </a:t>
            </a:r>
            <a:r>
              <a:rPr lang="en-US" altLang="en-US" sz="2400" b="1" dirty="0" err="1">
                <a:latin typeface="Times New Roman" pitchFamily="18" charset="0"/>
              </a:rPr>
              <a:t>mục</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b="1" dirty="0" err="1">
                <a:latin typeface="Times New Roman" pitchFamily="18" charset="0"/>
              </a:rPr>
              <a:t>mà</a:t>
            </a:r>
            <a:r>
              <a:rPr lang="en-US" altLang="en-US" sz="2400" b="1" dirty="0">
                <a:latin typeface="Times New Roman" pitchFamily="18" charset="0"/>
              </a:rPr>
              <a:t> </a:t>
            </a:r>
            <a:r>
              <a:rPr lang="en-US" altLang="en-US" sz="2400" b="1" dirty="0" err="1">
                <a:latin typeface="Times New Roman" pitchFamily="18" charset="0"/>
              </a:rPr>
              <a:t>trong</a:t>
            </a:r>
            <a:r>
              <a:rPr lang="en-US" altLang="en-US" sz="2400" b="1" dirty="0">
                <a:latin typeface="Times New Roman" pitchFamily="18" charset="0"/>
              </a:rPr>
              <a:t> </a:t>
            </a:r>
            <a:r>
              <a:rPr lang="en-US" altLang="en-US" sz="2400" b="1" dirty="0" err="1">
                <a:latin typeface="Times New Roman" pitchFamily="18" charset="0"/>
              </a:rPr>
              <a:t>đó</a:t>
            </a:r>
            <a:r>
              <a:rPr lang="en-US" altLang="en-US" sz="2400" b="1" dirty="0">
                <a:latin typeface="Times New Roman" pitchFamily="18" charset="0"/>
              </a:rPr>
              <a:t> </a:t>
            </a:r>
            <a:r>
              <a:rPr lang="en-US" altLang="en-US" sz="2400" b="1" dirty="0" err="1">
                <a:latin typeface="Times New Roman" pitchFamily="18" charset="0"/>
              </a:rPr>
              <a:t>lưu</a:t>
            </a:r>
            <a:r>
              <a:rPr lang="en-US" altLang="en-US" sz="2400" b="1" dirty="0">
                <a:latin typeface="Times New Roman" pitchFamily="18" charset="0"/>
              </a:rPr>
              <a:t> </a:t>
            </a:r>
            <a:r>
              <a:rPr lang="en-US" altLang="en-US" sz="2400" b="1" dirty="0" err="1">
                <a:latin typeface="Times New Roman" pitchFamily="18" charset="0"/>
              </a:rPr>
              <a:t>trữ</a:t>
            </a:r>
            <a:r>
              <a:rPr lang="en-US" altLang="en-US" sz="2400" b="1" dirty="0">
                <a:latin typeface="Times New Roman" pitchFamily="18" charset="0"/>
              </a:rPr>
              <a:t> </a:t>
            </a:r>
            <a:r>
              <a:rPr lang="en-US" altLang="en-US" sz="2400" b="1" dirty="0" err="1">
                <a:latin typeface="Times New Roman" pitchFamily="18" charset="0"/>
              </a:rPr>
              <a:t>toàn</a:t>
            </a:r>
            <a:r>
              <a:rPr lang="en-US" altLang="en-US" sz="2400" b="1" dirty="0">
                <a:latin typeface="Times New Roman" pitchFamily="18" charset="0"/>
              </a:rPr>
              <a:t> </a:t>
            </a:r>
            <a:r>
              <a:rPr lang="en-US" altLang="en-US" sz="2400" b="1" dirty="0" err="1">
                <a:latin typeface="Times New Roman" pitchFamily="18" charset="0"/>
              </a:rPr>
              <a:t>bộ</a:t>
            </a:r>
            <a:r>
              <a:rPr lang="en-US" altLang="en-US" sz="2400" b="1" dirty="0">
                <a:latin typeface="Times New Roman" pitchFamily="18" charset="0"/>
              </a:rPr>
              <a:t> </a:t>
            </a:r>
            <a:r>
              <a:rPr lang="en-US" altLang="en-US" sz="2400" b="1" dirty="0" err="1">
                <a:latin typeface="Times New Roman" pitchFamily="18" charset="0"/>
              </a:rPr>
              <a:t>thông</a:t>
            </a:r>
            <a:r>
              <a:rPr lang="en-US" altLang="en-US" sz="2400" b="1" dirty="0">
                <a:latin typeface="Times New Roman" pitchFamily="18" charset="0"/>
              </a:rPr>
              <a:t> tin </a:t>
            </a:r>
            <a:r>
              <a:rPr lang="en-US" altLang="en-US" sz="2400" b="1" dirty="0" err="1">
                <a:latin typeface="Times New Roman" pitchFamily="18" charset="0"/>
              </a:rPr>
              <a:t>về</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Đây</a:t>
            </a:r>
            <a:r>
              <a:rPr lang="en-US" altLang="en-US" sz="2400" dirty="0">
                <a:latin typeface="Times New Roman" pitchFamily="18" charset="0"/>
              </a:rPr>
              <a:t> </a:t>
            </a:r>
            <a:r>
              <a:rPr lang="en-US" altLang="en-US" sz="2400" dirty="0" err="1">
                <a:latin typeface="Times New Roman" pitchFamily="18" charset="0"/>
              </a:rPr>
              <a:t>là</a:t>
            </a:r>
            <a:r>
              <a:rPr lang="en-US" altLang="en-US" sz="2400" dirty="0">
                <a:latin typeface="Times New Roman" pitchFamily="18" charset="0"/>
              </a:rPr>
              <a:t> CSDL </a:t>
            </a:r>
            <a:r>
              <a:rPr lang="en-US" altLang="en-US" sz="2400" dirty="0" err="1">
                <a:latin typeface="Times New Roman" pitchFamily="18" charset="0"/>
              </a:rPr>
              <a:t>quan</a:t>
            </a:r>
            <a:r>
              <a:rPr lang="en-US" altLang="en-US" sz="2400" dirty="0">
                <a:latin typeface="Times New Roman" pitchFamily="18" charset="0"/>
              </a:rPr>
              <a:t> </a:t>
            </a:r>
            <a:r>
              <a:rPr lang="en-US" altLang="en-US" sz="2400" dirty="0" err="1">
                <a:latin typeface="Times New Roman" pitchFamily="18" charset="0"/>
              </a:rPr>
              <a:t>hệ</a:t>
            </a:r>
            <a:r>
              <a:rPr lang="en-US" altLang="en-US" sz="2400" dirty="0">
                <a:latin typeface="Times New Roman" pitchFamily="18" charset="0"/>
              </a:rPr>
              <a:t> </a:t>
            </a:r>
            <a:r>
              <a:rPr lang="en-US" altLang="en-US" sz="2400" dirty="0" err="1">
                <a:latin typeface="Times New Roman" pitchFamily="18" charset="0"/>
              </a:rPr>
              <a:t>và</a:t>
            </a:r>
            <a:r>
              <a:rPr lang="en-US" altLang="en-US" sz="2400" dirty="0">
                <a:latin typeface="Times New Roman" pitchFamily="18" charset="0"/>
              </a:rPr>
              <a:t> </a:t>
            </a:r>
            <a:r>
              <a:rPr lang="en-US" altLang="en-US" sz="2400" dirty="0" err="1">
                <a:latin typeface="Times New Roman" pitchFamily="18" charset="0"/>
              </a:rPr>
              <a:t>có</a:t>
            </a:r>
            <a:r>
              <a:rPr lang="en-US" altLang="en-US" sz="2400" dirty="0">
                <a:latin typeface="Times New Roman" pitchFamily="18" charset="0"/>
              </a:rPr>
              <a:t> </a:t>
            </a:r>
            <a:r>
              <a:rPr lang="en-US" altLang="en-US" sz="2400" dirty="0" err="1">
                <a:latin typeface="Times New Roman" pitchFamily="18" charset="0"/>
              </a:rPr>
              <a:t>thể</a:t>
            </a:r>
            <a:r>
              <a:rPr lang="en-US" altLang="en-US" sz="2400" dirty="0">
                <a:latin typeface="Times New Roman" pitchFamily="18" charset="0"/>
              </a:rPr>
              <a:t> </a:t>
            </a:r>
            <a:r>
              <a:rPr lang="en-US" altLang="en-US" sz="2400" dirty="0" err="1">
                <a:latin typeface="Times New Roman" pitchFamily="18" charset="0"/>
              </a:rPr>
              <a:t>truy</a:t>
            </a:r>
            <a:r>
              <a:rPr lang="en-US" altLang="en-US" sz="2400" dirty="0">
                <a:latin typeface="Times New Roman" pitchFamily="18" charset="0"/>
              </a:rPr>
              <a:t> </a:t>
            </a:r>
            <a:r>
              <a:rPr lang="en-US" altLang="en-US" sz="2400" dirty="0" err="1">
                <a:latin typeface="Times New Roman" pitchFamily="18" charset="0"/>
              </a:rPr>
              <a:t>cập</a:t>
            </a:r>
            <a:r>
              <a:rPr lang="en-US" altLang="en-US" sz="2400" dirty="0">
                <a:latin typeface="Times New Roman" pitchFamily="18" charset="0"/>
              </a:rPr>
              <a:t> </a:t>
            </a:r>
            <a:r>
              <a:rPr lang="en-US" altLang="en-US" sz="2400" dirty="0" err="1">
                <a:latin typeface="Times New Roman" pitchFamily="18" charset="0"/>
              </a:rPr>
              <a:t>bằng</a:t>
            </a:r>
            <a:r>
              <a:rPr lang="en-US" altLang="en-US" sz="2400"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câu</a:t>
            </a:r>
            <a:r>
              <a:rPr lang="en-US" altLang="en-US" sz="2400" dirty="0">
                <a:latin typeface="Times New Roman" pitchFamily="18" charset="0"/>
              </a:rPr>
              <a:t> </a:t>
            </a:r>
            <a:r>
              <a:rPr lang="en-US" altLang="en-US" sz="2400" dirty="0" err="1">
                <a:latin typeface="Times New Roman" pitchFamily="18" charset="0"/>
              </a:rPr>
              <a:t>lệnh</a:t>
            </a:r>
            <a:r>
              <a:rPr lang="en-US" altLang="en-US" sz="2400" dirty="0">
                <a:latin typeface="Times New Roman" pitchFamily="18" charset="0"/>
              </a:rPr>
              <a:t> SQL </a:t>
            </a:r>
            <a:r>
              <a:rPr lang="en-US" altLang="en-US" sz="2400" dirty="0" err="1">
                <a:latin typeface="Times New Roman" pitchFamily="18" charset="0"/>
              </a:rPr>
              <a:t>thông</a:t>
            </a:r>
            <a:r>
              <a:rPr lang="en-US" altLang="en-US" sz="2400" dirty="0">
                <a:latin typeface="Times New Roman" pitchFamily="18" charset="0"/>
              </a:rPr>
              <a:t> qua </a:t>
            </a:r>
            <a:r>
              <a:rPr lang="en-US" altLang="en-US" sz="2400" dirty="0" err="1">
                <a:latin typeface="Times New Roman" pitchFamily="18" charset="0"/>
              </a:rPr>
              <a:t>các</a:t>
            </a:r>
            <a:r>
              <a:rPr lang="en-US" altLang="en-US" sz="2400" dirty="0">
                <a:latin typeface="Times New Roman" pitchFamily="18" charset="0"/>
              </a:rPr>
              <a:t> server </a:t>
            </a:r>
            <a:r>
              <a:rPr lang="en-US" altLang="en-US" sz="2400" dirty="0" err="1">
                <a:latin typeface="Times New Roman" pitchFamily="18" charset="0"/>
              </a:rPr>
              <a:t>của</a:t>
            </a:r>
            <a:r>
              <a:rPr lang="en-US" altLang="en-US" sz="2400" dirty="0">
                <a:latin typeface="Times New Roman" pitchFamily="18" charset="0"/>
              </a:rPr>
              <a:t> </a:t>
            </a:r>
            <a:r>
              <a:rPr lang="en-US" altLang="en-US" sz="2400" dirty="0" err="1">
                <a:latin typeface="Times New Roman" pitchFamily="18" charset="0"/>
              </a:rPr>
              <a:t>trường</a:t>
            </a:r>
            <a:r>
              <a:rPr lang="en-US" altLang="en-US" sz="2400" dirty="0">
                <a:latin typeface="Times New Roman" pitchFamily="18" charset="0"/>
              </a:rPr>
              <a:t>. </a:t>
            </a:r>
            <a:r>
              <a:rPr lang="en-US" altLang="en-US" sz="2400" b="1" dirty="0" err="1">
                <a:latin typeface="Times New Roman" pitchFamily="18" charset="0"/>
              </a:rPr>
              <a:t>Hệ</a:t>
            </a:r>
            <a:r>
              <a:rPr lang="en-US" altLang="en-US" sz="2400" b="1" dirty="0">
                <a:latin typeface="Times New Roman" pitchFamily="18" charset="0"/>
              </a:rPr>
              <a:t> </a:t>
            </a:r>
            <a:r>
              <a:rPr lang="en-US" altLang="en-US" sz="2400" b="1" dirty="0" err="1">
                <a:latin typeface="Times New Roman" pitchFamily="18" charset="0"/>
              </a:rPr>
              <a:t>thống</a:t>
            </a:r>
            <a:r>
              <a:rPr lang="en-US" altLang="en-US" sz="2400" b="1" dirty="0">
                <a:latin typeface="Times New Roman" pitchFamily="18" charset="0"/>
              </a:rPr>
              <a:t> </a:t>
            </a:r>
            <a:r>
              <a:rPr lang="en-US" altLang="en-US" sz="2400" b="1" dirty="0" err="1">
                <a:latin typeface="Times New Roman" pitchFamily="18" charset="0"/>
              </a:rPr>
              <a:t>mới</a:t>
            </a:r>
            <a:r>
              <a:rPr lang="en-US" altLang="en-US" sz="2400" b="1" dirty="0">
                <a:latin typeface="Times New Roman" pitchFamily="18" charset="0"/>
              </a:rPr>
              <a:t> </a:t>
            </a:r>
            <a:r>
              <a:rPr lang="en-US" altLang="en-US" sz="2400" b="1" dirty="0" err="1">
                <a:latin typeface="Times New Roman" pitchFamily="18" charset="0"/>
              </a:rPr>
              <a:t>sẽ</a:t>
            </a:r>
            <a:r>
              <a:rPr lang="en-US" altLang="en-US" sz="2400" b="1" dirty="0">
                <a:latin typeface="Times New Roman" pitchFamily="18" charset="0"/>
              </a:rPr>
              <a:t> </a:t>
            </a:r>
            <a:r>
              <a:rPr lang="en-US" altLang="en-US" sz="2400" b="1" dirty="0" err="1">
                <a:latin typeface="Times New Roman" pitchFamily="18" charset="0"/>
              </a:rPr>
              <a:t>đọc</a:t>
            </a:r>
            <a:r>
              <a:rPr lang="en-US" altLang="en-US" sz="2400" b="1" dirty="0">
                <a:latin typeface="Times New Roman" pitchFamily="18" charset="0"/>
              </a:rPr>
              <a:t> </a:t>
            </a:r>
            <a:r>
              <a:rPr lang="en-US" altLang="en-US" sz="2400" b="1" dirty="0" err="1">
                <a:latin typeface="Times New Roman" pitchFamily="18" charset="0"/>
              </a:rPr>
              <a:t>các</a:t>
            </a:r>
            <a:r>
              <a:rPr lang="en-US" altLang="en-US" sz="2400" b="1" dirty="0">
                <a:latin typeface="Times New Roman" pitchFamily="18" charset="0"/>
              </a:rPr>
              <a:t> </a:t>
            </a:r>
            <a:r>
              <a:rPr lang="en-US" altLang="en-US" sz="2400" b="1" dirty="0" err="1">
                <a:latin typeface="Times New Roman" pitchFamily="18" charset="0"/>
              </a:rPr>
              <a:t>thông</a:t>
            </a:r>
            <a:r>
              <a:rPr lang="en-US" altLang="en-US" sz="2400" b="1" dirty="0">
                <a:latin typeface="Times New Roman" pitchFamily="18" charset="0"/>
              </a:rPr>
              <a:t> tin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b="1" dirty="0" err="1">
                <a:latin typeface="Times New Roman" pitchFamily="18" charset="0"/>
              </a:rPr>
              <a:t>trên</a:t>
            </a:r>
            <a:r>
              <a:rPr lang="en-US" altLang="en-US" sz="2400" b="1" dirty="0">
                <a:latin typeface="Times New Roman" pitchFamily="18" charset="0"/>
              </a:rPr>
              <a:t> CSDL </a:t>
            </a:r>
            <a:r>
              <a:rPr lang="en-US" altLang="en-US" sz="2400" b="1" dirty="0" err="1">
                <a:latin typeface="Times New Roman" pitchFamily="18" charset="0"/>
              </a:rPr>
              <a:t>cũ</a:t>
            </a:r>
            <a:r>
              <a:rPr lang="en-US" altLang="en-US" sz="2400" b="1" dirty="0">
                <a:latin typeface="Times New Roman" pitchFamily="18" charset="0"/>
              </a:rPr>
              <a:t> </a:t>
            </a:r>
            <a:r>
              <a:rPr lang="en-US" altLang="en-US" sz="2400" b="1" dirty="0" err="1">
                <a:latin typeface="Times New Roman" pitchFamily="18" charset="0"/>
              </a:rPr>
              <a:t>nhưng</a:t>
            </a:r>
            <a:r>
              <a:rPr lang="en-US" altLang="en-US" sz="2400" b="1" dirty="0">
                <a:latin typeface="Times New Roman" pitchFamily="18" charset="0"/>
              </a:rPr>
              <a:t> </a:t>
            </a:r>
            <a:r>
              <a:rPr lang="en-US" altLang="en-US" sz="2400" b="1" dirty="0" err="1">
                <a:latin typeface="Times New Roman" pitchFamily="18" charset="0"/>
              </a:rPr>
              <a:t>sẽ</a:t>
            </a:r>
            <a:r>
              <a:rPr lang="en-US" altLang="en-US" sz="2400" b="1" dirty="0">
                <a:latin typeface="Times New Roman" pitchFamily="18" charset="0"/>
              </a:rPr>
              <a:t> </a:t>
            </a:r>
            <a:r>
              <a:rPr lang="en-US" altLang="en-US" sz="2400" b="1" dirty="0" err="1">
                <a:latin typeface="Times New Roman" pitchFamily="18" charset="0"/>
              </a:rPr>
              <a:t>không</a:t>
            </a:r>
            <a:r>
              <a:rPr lang="en-US" altLang="en-US" sz="2400" b="1" dirty="0">
                <a:latin typeface="Times New Roman" pitchFamily="18" charset="0"/>
              </a:rPr>
              <a:t> </a:t>
            </a:r>
            <a:r>
              <a:rPr lang="en-US" altLang="en-US" sz="2400" b="1" dirty="0" err="1">
                <a:latin typeface="Times New Roman" pitchFamily="18" charset="0"/>
              </a:rPr>
              <a:t>cập</a:t>
            </a:r>
            <a:r>
              <a:rPr lang="en-US" altLang="en-US" sz="2400" b="1" dirty="0">
                <a:latin typeface="Times New Roman" pitchFamily="18" charset="0"/>
              </a:rPr>
              <a:t> </a:t>
            </a:r>
            <a:r>
              <a:rPr lang="en-US" altLang="en-US" sz="2400" b="1" dirty="0" err="1">
                <a:latin typeface="Times New Roman" pitchFamily="18" charset="0"/>
              </a:rPr>
              <a:t>nhập</a:t>
            </a:r>
            <a:r>
              <a:rPr lang="en-US" altLang="en-US" sz="2400" b="1" dirty="0">
                <a:latin typeface="Times New Roman" pitchFamily="18" charset="0"/>
              </a:rPr>
              <a:t> </a:t>
            </a:r>
            <a:r>
              <a:rPr lang="en-US" altLang="en-US" sz="2400" b="1" dirty="0" err="1">
                <a:latin typeface="Times New Roman" pitchFamily="18" charset="0"/>
              </a:rPr>
              <a:t>chúng</a:t>
            </a:r>
            <a:r>
              <a:rPr lang="en-US" altLang="en-US" sz="2400" b="1" dirty="0">
                <a:latin typeface="Times New Roman" pitchFamily="18" charset="0"/>
              </a:rPr>
              <a:t>. </a:t>
            </a:r>
            <a:r>
              <a:rPr lang="en-US" altLang="en-US" sz="2400" b="1" dirty="0" err="1">
                <a:latin typeface="Times New Roman" pitchFamily="18" charset="0"/>
              </a:rPr>
              <a:t>Phòng</a:t>
            </a:r>
            <a:r>
              <a:rPr lang="en-US" altLang="en-US" sz="2400" b="1" dirty="0">
                <a:latin typeface="Times New Roman" pitchFamily="18" charset="0"/>
              </a:rPr>
              <a:t> </a:t>
            </a:r>
            <a:r>
              <a:rPr lang="en-US" altLang="en-US" sz="2400" b="1" dirty="0" err="1">
                <a:latin typeface="Times New Roman" pitchFamily="18" charset="0"/>
              </a:rPr>
              <a:t>đào</a:t>
            </a:r>
            <a:r>
              <a:rPr lang="en-US" altLang="en-US" sz="2400" b="1" dirty="0">
                <a:latin typeface="Times New Roman" pitchFamily="18" charset="0"/>
              </a:rPr>
              <a:t> </a:t>
            </a:r>
            <a:r>
              <a:rPr lang="en-US" altLang="en-US" sz="2400" b="1" dirty="0" err="1">
                <a:latin typeface="Times New Roman" pitchFamily="18" charset="0"/>
              </a:rPr>
              <a:t>tạo</a:t>
            </a:r>
            <a:r>
              <a:rPr lang="en-US" altLang="en-US" sz="2400" b="1" dirty="0">
                <a:latin typeface="Times New Roman" pitchFamily="18" charset="0"/>
              </a:rPr>
              <a:t> </a:t>
            </a:r>
            <a:r>
              <a:rPr lang="en-US" altLang="en-US" sz="2400" b="1" dirty="0" err="1">
                <a:latin typeface="Times New Roman" pitchFamily="18" charset="0"/>
              </a:rPr>
              <a:t>sẽ</a:t>
            </a:r>
            <a:r>
              <a:rPr lang="en-US" altLang="en-US" sz="2400" b="1" dirty="0">
                <a:latin typeface="Times New Roman" pitchFamily="18" charset="0"/>
              </a:rPr>
              <a:t> </a:t>
            </a:r>
            <a:r>
              <a:rPr lang="en-US" altLang="en-US" sz="2400" b="1" dirty="0" err="1">
                <a:latin typeface="Times New Roman" pitchFamily="18" charset="0"/>
              </a:rPr>
              <a:t>tiếp</a:t>
            </a:r>
            <a:r>
              <a:rPr lang="en-US" altLang="en-US" sz="2400" b="1" dirty="0">
                <a:latin typeface="Times New Roman" pitchFamily="18" charset="0"/>
              </a:rPr>
              <a:t> </a:t>
            </a:r>
            <a:r>
              <a:rPr lang="en-US" altLang="en-US" sz="2400" b="1" dirty="0" err="1">
                <a:latin typeface="Times New Roman" pitchFamily="18" charset="0"/>
              </a:rPr>
              <a:t>tục</a:t>
            </a:r>
            <a:r>
              <a:rPr lang="en-US" altLang="en-US" sz="2400" b="1" dirty="0">
                <a:latin typeface="Times New Roman" pitchFamily="18" charset="0"/>
              </a:rPr>
              <a:t> </a:t>
            </a:r>
            <a:r>
              <a:rPr lang="en-US" altLang="en-US" sz="2400" b="1" dirty="0" err="1">
                <a:latin typeface="Times New Roman" pitchFamily="18" charset="0"/>
              </a:rPr>
              <a:t>duy</a:t>
            </a:r>
            <a:r>
              <a:rPr lang="en-US" altLang="en-US" sz="2400" b="1" dirty="0">
                <a:latin typeface="Times New Roman" pitchFamily="18" charset="0"/>
              </a:rPr>
              <a:t> </a:t>
            </a:r>
            <a:r>
              <a:rPr lang="en-US" altLang="en-US" sz="2400" b="1" dirty="0" err="1">
                <a:latin typeface="Times New Roman" pitchFamily="18" charset="0"/>
              </a:rPr>
              <a:t>trì</a:t>
            </a:r>
            <a:r>
              <a:rPr lang="en-US" altLang="en-US" sz="2400" b="1" dirty="0">
                <a:latin typeface="Times New Roman" pitchFamily="18" charset="0"/>
              </a:rPr>
              <a:t> </a:t>
            </a:r>
            <a:r>
              <a:rPr lang="en-US" altLang="en-US" sz="2400" b="1" dirty="0" err="1">
                <a:latin typeface="Times New Roman" pitchFamily="18" charset="0"/>
              </a:rPr>
              <a:t>các</a:t>
            </a:r>
            <a:r>
              <a:rPr lang="en-US" altLang="en-US" sz="2400" b="1" dirty="0">
                <a:latin typeface="Times New Roman" pitchFamily="18" charset="0"/>
              </a:rPr>
              <a:t> </a:t>
            </a:r>
            <a:r>
              <a:rPr lang="en-US" altLang="en-US" sz="2400" b="1" dirty="0" err="1">
                <a:latin typeface="Times New Roman" pitchFamily="18" charset="0"/>
              </a:rPr>
              <a:t>thông</a:t>
            </a:r>
            <a:r>
              <a:rPr lang="en-US" altLang="en-US" sz="2400" b="1" dirty="0">
                <a:latin typeface="Times New Roman" pitchFamily="18" charset="0"/>
              </a:rPr>
              <a:t> tin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b="1" dirty="0" err="1">
                <a:latin typeface="Times New Roman" pitchFamily="18" charset="0"/>
              </a:rPr>
              <a:t>thông</a:t>
            </a:r>
            <a:r>
              <a:rPr lang="en-US" altLang="en-US" sz="2400" b="1" dirty="0">
                <a:latin typeface="Times New Roman" pitchFamily="18" charset="0"/>
              </a:rPr>
              <a:t> qua </a:t>
            </a:r>
            <a:r>
              <a:rPr lang="en-US" altLang="en-US" sz="2400" b="1" dirty="0" err="1">
                <a:latin typeface="Times New Roman" pitchFamily="18" charset="0"/>
              </a:rPr>
              <a:t>hệ</a:t>
            </a:r>
            <a:r>
              <a:rPr lang="en-US" altLang="en-US" sz="2400" b="1" dirty="0">
                <a:latin typeface="Times New Roman" pitchFamily="18" charset="0"/>
              </a:rPr>
              <a:t> </a:t>
            </a:r>
            <a:r>
              <a:rPr lang="en-US" altLang="en-US" sz="2400" b="1" dirty="0" err="1">
                <a:latin typeface="Times New Roman" pitchFamily="18" charset="0"/>
              </a:rPr>
              <a:t>thống</a:t>
            </a:r>
            <a:r>
              <a:rPr lang="en-US" altLang="en-US" sz="2400" b="1" dirty="0">
                <a:latin typeface="Times New Roman" pitchFamily="18" charset="0"/>
              </a:rPr>
              <a:t> </a:t>
            </a:r>
            <a:r>
              <a:rPr lang="en-US" altLang="en-US" sz="2400" b="1" dirty="0" err="1">
                <a:latin typeface="Times New Roman" pitchFamily="18" charset="0"/>
              </a:rPr>
              <a:t>khác</a:t>
            </a:r>
            <a:r>
              <a:rPr lang="en-US" altLang="en-US" sz="2400" b="1" dirty="0">
                <a:latin typeface="Times New Roman" pitchFamily="18" charset="0"/>
              </a:rPr>
              <a:t>.</a:t>
            </a:r>
          </a:p>
          <a:p>
            <a:pPr marL="0" indent="0">
              <a:lnSpc>
                <a:spcPct val="100000"/>
              </a:lnSpc>
              <a:buNone/>
            </a:pPr>
            <a:endParaRPr lang="en-US" sz="2400" dirty="0"/>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145</a:t>
            </a:fld>
            <a:endParaRPr lang="en-US" altLang="en-US"/>
          </a:p>
        </p:txBody>
      </p:sp>
    </p:spTree>
    <p:extLst>
      <p:ext uri="{BB962C8B-B14F-4D97-AF65-F5344CB8AC3E}">
        <p14:creationId xmlns:p14="http://schemas.microsoft.com/office/powerpoint/2010/main" val="1710524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4294967295"/>
          </p:nvPr>
        </p:nvSpPr>
        <p:spPr>
          <a:xfrm>
            <a:off x="235527" y="993776"/>
            <a:ext cx="11319164" cy="5157642"/>
          </a:xfrm>
        </p:spPr>
        <p:txBody>
          <a:bodyPr vert="horz" lIns="182880" tIns="91440" rIns="91440" bIns="45720" rtlCol="0">
            <a:normAutofit/>
          </a:bodyPr>
          <a:lstStyle/>
          <a:p>
            <a:pPr marL="347663" indent="-347663" algn="just">
              <a:lnSpc>
                <a:spcPct val="100000"/>
              </a:lnSpc>
            </a:pPr>
            <a:r>
              <a:rPr lang="en-US" altLang="en-US" sz="2400" dirty="0">
                <a:latin typeface="Times New Roman" pitchFamily="18" charset="0"/>
              </a:rPr>
              <a:t>Ở </a:t>
            </a:r>
            <a:r>
              <a:rPr lang="en-US" altLang="en-US" sz="2400" dirty="0" err="1">
                <a:latin typeface="Times New Roman" pitchFamily="18" charset="0"/>
              </a:rPr>
              <a:t>đầu</a:t>
            </a:r>
            <a:r>
              <a:rPr lang="en-US" altLang="en-US" sz="2400" dirty="0">
                <a:latin typeface="Times New Roman" pitchFamily="18" charset="0"/>
              </a:rPr>
              <a:t> </a:t>
            </a:r>
            <a:r>
              <a:rPr lang="en-US" altLang="en-US" sz="2400" dirty="0" err="1">
                <a:latin typeface="Times New Roman" pitchFamily="18" charset="0"/>
              </a:rPr>
              <a:t>mỗi</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kỳ</a:t>
            </a:r>
            <a:r>
              <a:rPr lang="en-US" altLang="en-US" sz="2400" dirty="0">
                <a:latin typeface="Times New Roman" pitchFamily="18" charset="0"/>
              </a:rPr>
              <a: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có</a:t>
            </a:r>
            <a:r>
              <a:rPr lang="en-US" altLang="en-US" sz="2400" b="1" dirty="0">
                <a:latin typeface="Times New Roman" pitchFamily="18" charset="0"/>
              </a:rPr>
              <a:t> </a:t>
            </a:r>
            <a:r>
              <a:rPr lang="en-US" altLang="en-US" sz="2400" b="1" dirty="0" err="1">
                <a:latin typeface="Times New Roman" pitchFamily="18" charset="0"/>
              </a:rPr>
              <a:t>thể</a:t>
            </a:r>
            <a:r>
              <a:rPr lang="en-US" altLang="en-US" sz="2400" b="1" dirty="0">
                <a:latin typeface="Times New Roman" pitchFamily="18" charset="0"/>
              </a:rPr>
              <a:t> </a:t>
            </a:r>
            <a:r>
              <a:rPr lang="en-US" altLang="en-US" sz="2400" b="1" dirty="0" err="1">
                <a:latin typeface="Times New Roman" pitchFamily="18" charset="0"/>
              </a:rPr>
              <a:t>yêu</a:t>
            </a:r>
            <a:r>
              <a:rPr lang="en-US" altLang="en-US" sz="2400" b="1" dirty="0">
                <a:latin typeface="Times New Roman" pitchFamily="18" charset="0"/>
              </a:rPr>
              <a:t> </a:t>
            </a:r>
            <a:r>
              <a:rPr lang="en-US" altLang="en-US" sz="2400" b="1" dirty="0" err="1">
                <a:latin typeface="Times New Roman" pitchFamily="18" charset="0"/>
              </a:rPr>
              <a:t>cầu</a:t>
            </a:r>
            <a:r>
              <a:rPr lang="en-US" altLang="en-US" sz="2400" b="1" dirty="0">
                <a:latin typeface="Times New Roman" pitchFamily="18" charset="0"/>
              </a:rPr>
              <a:t> </a:t>
            </a:r>
            <a:r>
              <a:rPr lang="en-US" altLang="en-US" sz="2400" b="1" dirty="0" err="1">
                <a:latin typeface="Times New Roman" pitchFamily="18" charset="0"/>
              </a:rPr>
              <a:t>danh</a:t>
            </a:r>
            <a:r>
              <a:rPr lang="en-US" altLang="en-US" sz="2400" b="1" dirty="0">
                <a:latin typeface="Times New Roman" pitchFamily="18" charset="0"/>
              </a:rPr>
              <a:t> </a:t>
            </a:r>
            <a:r>
              <a:rPr lang="en-US" altLang="en-US" sz="2400" b="1" dirty="0" err="1">
                <a:latin typeface="Times New Roman" pitchFamily="18" charset="0"/>
              </a:rPr>
              <a:t>sách</a:t>
            </a:r>
            <a:r>
              <a:rPr lang="en-US" altLang="en-US" sz="2400" b="1" dirty="0">
                <a:latin typeface="Times New Roman" pitchFamily="18" charset="0"/>
              </a:rPr>
              <a:t> </a:t>
            </a:r>
            <a:r>
              <a:rPr lang="en-US" altLang="en-US" sz="2400" b="1" dirty="0" err="1">
                <a:latin typeface="Times New Roman" pitchFamily="18" charset="0"/>
              </a:rPr>
              <a:t>các</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b="1" dirty="0" err="1">
                <a:latin typeface="Times New Roman" pitchFamily="18" charset="0"/>
              </a:rPr>
              <a:t>được</a:t>
            </a:r>
            <a:r>
              <a:rPr lang="en-US" altLang="en-US" sz="2400" b="1" dirty="0">
                <a:latin typeface="Times New Roman" pitchFamily="18" charset="0"/>
              </a:rPr>
              <a:t> </a:t>
            </a:r>
            <a:r>
              <a:rPr lang="en-US" altLang="en-US" sz="2400" b="1" dirty="0" err="1">
                <a:latin typeface="Times New Roman" pitchFamily="18" charset="0"/>
              </a:rPr>
              <a:t>mở</a:t>
            </a:r>
            <a:r>
              <a:rPr lang="en-US" altLang="en-US" sz="2400" b="1" dirty="0">
                <a:latin typeface="Times New Roman" pitchFamily="18" charset="0"/>
              </a:rPr>
              <a:t> </a:t>
            </a:r>
            <a:r>
              <a:rPr lang="en-US" altLang="en-US" sz="2400" b="1" dirty="0" err="1">
                <a:latin typeface="Times New Roman" pitchFamily="18" charset="0"/>
              </a:rPr>
              <a:t>trong</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kỳ</a:t>
            </a:r>
            <a:r>
              <a:rPr lang="en-US" altLang="en-US" sz="2400" b="1" dirty="0">
                <a:latin typeface="Times New Roman" pitchFamily="18" charset="0"/>
              </a:rPr>
              <a:t> </a:t>
            </a:r>
            <a:r>
              <a:rPr lang="en-US" altLang="en-US" sz="2400" b="1" dirty="0" err="1">
                <a:latin typeface="Times New Roman" pitchFamily="18" charset="0"/>
              </a:rPr>
              <a:t>đó</a:t>
            </a:r>
            <a:r>
              <a:rPr lang="en-US" altLang="en-US" sz="2400" b="1" dirty="0">
                <a:latin typeface="Times New Roman" pitchFamily="18" charset="0"/>
              </a:rPr>
              <a:t>.</a:t>
            </a:r>
            <a:r>
              <a:rPr lang="en-US" altLang="en-US" sz="2400" dirty="0">
                <a:latin typeface="Times New Roman" pitchFamily="18" charset="0"/>
              </a:rPr>
              <a:t> </a:t>
            </a:r>
            <a:r>
              <a:rPr lang="en-US" altLang="en-US" sz="2400" dirty="0" err="1">
                <a:latin typeface="Times New Roman" pitchFamily="18" charset="0"/>
              </a:rPr>
              <a:t>Thông</a:t>
            </a:r>
            <a:r>
              <a:rPr lang="en-US" altLang="en-US" sz="2400" dirty="0">
                <a:latin typeface="Times New Roman" pitchFamily="18" charset="0"/>
              </a:rPr>
              <a:t> tin </a:t>
            </a:r>
            <a:r>
              <a:rPr lang="en-US" altLang="en-US" sz="2400" dirty="0" err="1">
                <a:latin typeface="Times New Roman" pitchFamily="18" charset="0"/>
              </a:rPr>
              <a:t>về</a:t>
            </a:r>
            <a:r>
              <a:rPr lang="en-US" altLang="en-US" sz="2400" dirty="0">
                <a:latin typeface="Times New Roman" pitchFamily="18" charset="0"/>
              </a:rPr>
              <a:t> </a:t>
            </a:r>
            <a:r>
              <a:rPr lang="en-US" altLang="en-US" sz="2400" dirty="0" err="1">
                <a:latin typeface="Times New Roman" pitchFamily="18" charset="0"/>
              </a:rPr>
              <a:t>mỗi</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ví</a:t>
            </a:r>
            <a:r>
              <a:rPr lang="en-US" altLang="en-US" sz="2400" dirty="0">
                <a:latin typeface="Times New Roman" pitchFamily="18" charset="0"/>
              </a:rPr>
              <a:t> </a:t>
            </a:r>
            <a:r>
              <a:rPr lang="en-US" altLang="en-US" sz="2400" dirty="0" err="1">
                <a:latin typeface="Times New Roman" pitchFamily="18" charset="0"/>
              </a:rPr>
              <a:t>dụ</a:t>
            </a:r>
            <a:r>
              <a:rPr lang="en-US" altLang="en-US" sz="2400" dirty="0">
                <a:latin typeface="Times New Roman" pitchFamily="18" charset="0"/>
              </a:rPr>
              <a:t> </a:t>
            </a:r>
            <a:r>
              <a:rPr lang="en-US" altLang="en-US" sz="2400" dirty="0" err="1">
                <a:latin typeface="Times New Roman" pitchFamily="18" charset="0"/>
              </a:rPr>
              <a:t>như</a:t>
            </a:r>
            <a:r>
              <a:rPr lang="en-US" altLang="en-US" sz="2400" dirty="0">
                <a:latin typeface="Times New Roman" pitchFamily="18" charset="0"/>
              </a:rPr>
              <a:t> </a:t>
            </a:r>
            <a:r>
              <a:rPr lang="en-US" altLang="en-US" sz="2400" dirty="0" err="1">
                <a:latin typeface="Times New Roman" pitchFamily="18" charset="0"/>
              </a:rPr>
              <a:t>là</a:t>
            </a:r>
            <a:r>
              <a:rPr lang="en-US" altLang="en-US" sz="2400" dirty="0">
                <a:latin typeface="Times New Roman" pitchFamily="18" charset="0"/>
              </a:rPr>
              <a:t> </a:t>
            </a:r>
            <a:r>
              <a:rPr lang="en-US" altLang="en-US" sz="2400" dirty="0" err="1">
                <a:latin typeface="Times New Roman" pitchFamily="18" charset="0"/>
              </a:rPr>
              <a:t>tên</a:t>
            </a:r>
            <a:r>
              <a:rPr lang="en-US" altLang="en-US" sz="2400" dirty="0">
                <a:latin typeface="Times New Roman" pitchFamily="18" charset="0"/>
              </a:rPr>
              <a:t> </a:t>
            </a:r>
            <a:r>
              <a:rPr lang="en-US" altLang="en-US" sz="2400" dirty="0" err="1">
                <a:latin typeface="Times New Roman" pitchFamily="18" charset="0"/>
              </a:rPr>
              <a:t>giáo</a:t>
            </a:r>
            <a:r>
              <a:rPr lang="en-US" altLang="en-US" sz="2400" dirty="0">
                <a:latin typeface="Times New Roman" pitchFamily="18" charset="0"/>
              </a:rPr>
              <a:t> </a:t>
            </a:r>
            <a:r>
              <a:rPr lang="en-US" altLang="en-US" sz="2400" dirty="0" err="1">
                <a:latin typeface="Times New Roman" pitchFamily="18" charset="0"/>
              </a:rPr>
              <a:t>sư</a:t>
            </a:r>
            <a:r>
              <a:rPr lang="en-US" altLang="en-US" sz="2400" dirty="0">
                <a:latin typeface="Times New Roman" pitchFamily="18" charset="0"/>
              </a:rPr>
              <a:t>, khoa, </a:t>
            </a:r>
            <a:r>
              <a:rPr lang="en-US" altLang="en-US" sz="2400" dirty="0" err="1">
                <a:latin typeface="Times New Roman" pitchFamily="18" charset="0"/>
              </a:rPr>
              <a:t>và</a:t>
            </a:r>
            <a:r>
              <a:rPr lang="en-US" altLang="en-US" sz="2400"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môn</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tiên</a:t>
            </a:r>
            <a:r>
              <a:rPr lang="en-US" altLang="en-US" sz="2400" dirty="0">
                <a:latin typeface="Times New Roman" pitchFamily="18" charset="0"/>
              </a:rPr>
              <a:t> </a:t>
            </a:r>
            <a:r>
              <a:rPr lang="en-US" altLang="en-US" sz="2400" dirty="0" err="1">
                <a:latin typeface="Times New Roman" pitchFamily="18" charset="0"/>
              </a:rPr>
              <a:t>quyết</a:t>
            </a:r>
            <a:r>
              <a:rPr lang="en-US" altLang="en-US" sz="2400" dirty="0">
                <a:latin typeface="Times New Roman" pitchFamily="18" charset="0"/>
              </a:rPr>
              <a:t> </a:t>
            </a:r>
            <a:r>
              <a:rPr lang="en-US" altLang="en-US" sz="2400" dirty="0" err="1">
                <a:latin typeface="Times New Roman" pitchFamily="18" charset="0"/>
              </a:rPr>
              <a:t>sẽ</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cung</a:t>
            </a:r>
            <a:r>
              <a:rPr lang="en-US" altLang="en-US" sz="2400" dirty="0">
                <a:latin typeface="Times New Roman" pitchFamily="18" charset="0"/>
              </a:rPr>
              <a:t> </a:t>
            </a:r>
            <a:r>
              <a:rPr lang="en-US" altLang="en-US" sz="2400" dirty="0" err="1">
                <a:latin typeface="Times New Roman" pitchFamily="18" charset="0"/>
              </a:rPr>
              <a:t>cấp</a:t>
            </a:r>
            <a:r>
              <a:rPr lang="en-US" altLang="en-US" sz="2400" dirty="0">
                <a:latin typeface="Times New Roman" pitchFamily="18" charset="0"/>
              </a:rPr>
              <a:t> </a:t>
            </a:r>
            <a:r>
              <a:rPr lang="en-US" altLang="en-US" sz="2400" dirty="0" err="1">
                <a:latin typeface="Times New Roman" pitchFamily="18" charset="0"/>
              </a:rPr>
              <a:t>để</a:t>
            </a:r>
            <a:r>
              <a:rPr lang="en-US" altLang="en-US" sz="2400" dirty="0">
                <a:latin typeface="Times New Roman" pitchFamily="18" charset="0"/>
              </a:rPr>
              <a:t> </a:t>
            </a:r>
            <a:r>
              <a:rPr lang="en-US" altLang="en-US" sz="2400" dirty="0" err="1">
                <a:latin typeface="Times New Roman" pitchFamily="18" charset="0"/>
              </a:rPr>
              <a:t>giúp</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dirty="0" err="1">
                <a:latin typeface="Times New Roman" pitchFamily="18" charset="0"/>
              </a:rPr>
              <a:t>chọn</a:t>
            </a:r>
            <a:r>
              <a:rPr lang="en-US" altLang="en-US" sz="2400" dirty="0">
                <a:latin typeface="Times New Roman" pitchFamily="18" charset="0"/>
              </a:rPr>
              <a:t> </a:t>
            </a:r>
            <a:r>
              <a:rPr lang="en-US" altLang="en-US" sz="2400" dirty="0" err="1">
                <a:latin typeface="Times New Roman" pitchFamily="18" charset="0"/>
              </a:rPr>
              <a:t>lựa</a:t>
            </a:r>
            <a:r>
              <a:rPr lang="en-US" altLang="en-US" sz="2400" dirty="0">
                <a:latin typeface="Times New Roman" pitchFamily="18" charset="0"/>
              </a:rPr>
              <a:t>.</a:t>
            </a:r>
          </a:p>
          <a:p>
            <a:pPr marL="347663" indent="-347663" algn="just">
              <a:lnSpc>
                <a:spcPct val="100000"/>
              </a:lnSpc>
            </a:pPr>
            <a:r>
              <a:rPr lang="en-US" altLang="en-US" sz="2400" dirty="0" err="1">
                <a:latin typeface="Times New Roman" pitchFamily="18" charset="0"/>
              </a:rPr>
              <a:t>Hệ</a:t>
            </a:r>
            <a:r>
              <a:rPr lang="en-US" altLang="en-US" sz="2400" dirty="0">
                <a:latin typeface="Times New Roman" pitchFamily="18" charset="0"/>
              </a:rPr>
              <a:t> </a:t>
            </a:r>
            <a:r>
              <a:rPr lang="en-US" altLang="en-US" sz="2400" dirty="0" err="1">
                <a:latin typeface="Times New Roman" pitchFamily="18" charset="0"/>
              </a:rPr>
              <a:t>thống</a:t>
            </a:r>
            <a:r>
              <a:rPr lang="en-US" altLang="en-US" sz="2400" dirty="0">
                <a:latin typeface="Times New Roman" pitchFamily="18" charset="0"/>
              </a:rPr>
              <a:t> </a:t>
            </a:r>
            <a:r>
              <a:rPr lang="en-US" altLang="en-US" sz="2400" dirty="0" err="1">
                <a:latin typeface="Times New Roman" pitchFamily="18" charset="0"/>
              </a:rPr>
              <a:t>mới</a:t>
            </a:r>
            <a:r>
              <a:rPr lang="en-US" altLang="en-US" sz="2400" dirty="0">
                <a:latin typeface="Times New Roman" pitchFamily="18" charset="0"/>
              </a:rPr>
              <a:t> </a:t>
            </a:r>
            <a:r>
              <a:rPr lang="en-US" altLang="en-US" sz="2400" b="1" dirty="0" err="1">
                <a:latin typeface="Times New Roman" pitchFamily="18" charset="0"/>
              </a:rPr>
              <a:t>cho</a:t>
            </a:r>
            <a:r>
              <a:rPr lang="en-US" altLang="en-US" sz="2400" b="1" dirty="0">
                <a:latin typeface="Times New Roman" pitchFamily="18" charset="0"/>
              </a:rPr>
              <a:t> </a:t>
            </a:r>
            <a:r>
              <a:rPr lang="en-US" altLang="en-US" sz="2400" b="1" dirty="0" err="1">
                <a:latin typeface="Times New Roman" pitchFamily="18" charset="0"/>
              </a:rPr>
              <a:t>phép</a:t>
            </a:r>
            <a:r>
              <a:rPr lang="en-US" altLang="en-US" sz="2400" b="1" dirty="0">
                <a:latin typeface="Times New Roman" pitchFamily="18" charset="0"/>
              </a:rPr>
              <a: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được</a:t>
            </a:r>
            <a:r>
              <a:rPr lang="en-US" altLang="en-US" sz="2400" b="1" dirty="0">
                <a:latin typeface="Times New Roman" pitchFamily="18" charset="0"/>
              </a:rPr>
              <a:t> </a:t>
            </a:r>
            <a:r>
              <a:rPr lang="en-US" altLang="en-US" sz="2400" b="1" dirty="0" err="1">
                <a:latin typeface="Times New Roman" pitchFamily="18" charset="0"/>
              </a:rPr>
              <a:t>chọn</a:t>
            </a:r>
            <a:r>
              <a:rPr lang="en-US" altLang="en-US" sz="2400" b="1" dirty="0">
                <a:latin typeface="Times New Roman" pitchFamily="18" charset="0"/>
              </a:rPr>
              <a:t> 4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mở</a:t>
            </a:r>
            <a:r>
              <a:rPr lang="en-US" altLang="en-US" sz="2400" dirty="0">
                <a:latin typeface="Times New Roman" pitchFamily="18" charset="0"/>
              </a:rPr>
              <a:t> </a:t>
            </a:r>
            <a:r>
              <a:rPr lang="en-US" altLang="en-US" sz="2400" dirty="0" err="1">
                <a:latin typeface="Times New Roman" pitchFamily="18" charset="0"/>
              </a:rPr>
              <a:t>cho</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kỳ</a:t>
            </a:r>
            <a:r>
              <a:rPr lang="en-US" altLang="en-US" sz="2400" dirty="0">
                <a:latin typeface="Times New Roman" pitchFamily="18" charset="0"/>
              </a:rPr>
              <a:t> </a:t>
            </a:r>
            <a:r>
              <a:rPr lang="en-US" altLang="en-US" sz="2400" dirty="0" err="1">
                <a:latin typeface="Times New Roman" pitchFamily="18" charset="0"/>
              </a:rPr>
              <a:t>tới</a:t>
            </a:r>
            <a:r>
              <a:rPr lang="en-US" altLang="en-US" sz="2400" dirty="0">
                <a:latin typeface="Times New Roman" pitchFamily="18" charset="0"/>
              </a:rPr>
              <a:t>. </a:t>
            </a:r>
            <a:r>
              <a:rPr lang="en-US" altLang="en-US" sz="2400" b="1" dirty="0" err="1">
                <a:latin typeface="Times New Roman" pitchFamily="18" charset="0"/>
              </a:rPr>
              <a:t>Mỗi</a:t>
            </a:r>
            <a:r>
              <a:rPr lang="en-US" altLang="en-US" sz="2400" b="1" dirty="0">
                <a:latin typeface="Times New Roman" pitchFamily="18" charset="0"/>
              </a:rPr>
              <a: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có</a:t>
            </a:r>
            <a:r>
              <a:rPr lang="en-US" altLang="en-US" sz="2400" b="1" dirty="0">
                <a:latin typeface="Times New Roman" pitchFamily="18" charset="0"/>
              </a:rPr>
              <a:t> </a:t>
            </a:r>
            <a:r>
              <a:rPr lang="en-US" altLang="en-US" sz="2400" b="1" dirty="0" err="1">
                <a:latin typeface="Times New Roman" pitchFamily="18" charset="0"/>
              </a:rPr>
              <a:t>thể</a:t>
            </a:r>
            <a:r>
              <a:rPr lang="en-US" altLang="en-US" sz="2400" b="1" dirty="0">
                <a:latin typeface="Times New Roman" pitchFamily="18" charset="0"/>
              </a:rPr>
              <a:t> </a:t>
            </a:r>
            <a:r>
              <a:rPr lang="en-US" altLang="en-US" sz="2400" b="1" dirty="0" err="1">
                <a:latin typeface="Times New Roman" pitchFamily="18" charset="0"/>
              </a:rPr>
              <a:t>đưa</a:t>
            </a:r>
            <a:r>
              <a:rPr lang="en-US" altLang="en-US" sz="2400" b="1" dirty="0">
                <a:latin typeface="Times New Roman" pitchFamily="18" charset="0"/>
              </a:rPr>
              <a:t> ra </a:t>
            </a:r>
            <a:r>
              <a:rPr lang="en-US" altLang="en-US" sz="2400" b="1" dirty="0" err="1">
                <a:latin typeface="Times New Roman" pitchFamily="18" charset="0"/>
              </a:rPr>
              <a:t>hai</a:t>
            </a:r>
            <a:r>
              <a:rPr lang="en-US" altLang="en-US" sz="2400" b="1" dirty="0">
                <a:latin typeface="Times New Roman" pitchFamily="18" charset="0"/>
              </a:rPr>
              <a:t> </a:t>
            </a:r>
            <a:r>
              <a:rPr lang="en-US" altLang="en-US" sz="2400" b="1" dirty="0" err="1">
                <a:latin typeface="Times New Roman" pitchFamily="18" charset="0"/>
              </a:rPr>
              <a:t>môn</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thay</a:t>
            </a:r>
            <a:r>
              <a:rPr lang="en-US" altLang="en-US" sz="2400" b="1" dirty="0">
                <a:latin typeface="Times New Roman" pitchFamily="18" charset="0"/>
              </a:rPr>
              <a:t> </a:t>
            </a:r>
            <a:r>
              <a:rPr lang="en-US" altLang="en-US" sz="2400" b="1" dirty="0" err="1">
                <a:latin typeface="Times New Roman" pitchFamily="18" charset="0"/>
              </a:rPr>
              <a:t>thế</a:t>
            </a:r>
            <a:r>
              <a:rPr lang="en-US" altLang="en-US" sz="2400" b="1" dirty="0">
                <a:latin typeface="Times New Roman" pitchFamily="18" charset="0"/>
              </a:rPr>
              <a:t> </a:t>
            </a:r>
            <a:r>
              <a:rPr lang="en-US" altLang="en-US" sz="2400" b="1" dirty="0" err="1">
                <a:latin typeface="Times New Roman" pitchFamily="18" charset="0"/>
              </a:rPr>
              <a:t>trong</a:t>
            </a:r>
            <a:r>
              <a:rPr lang="en-US" altLang="en-US" sz="2400" b="1" dirty="0">
                <a:latin typeface="Times New Roman" pitchFamily="18" charset="0"/>
              </a:rPr>
              <a:t> </a:t>
            </a:r>
            <a:r>
              <a:rPr lang="en-US" altLang="en-US" sz="2400" b="1" dirty="0" err="1">
                <a:latin typeface="Times New Roman" pitchFamily="18" charset="0"/>
              </a:rPr>
              <a:t>trường</a:t>
            </a:r>
            <a:r>
              <a:rPr lang="en-US" altLang="en-US" sz="2400" b="1" dirty="0">
                <a:latin typeface="Times New Roman" pitchFamily="18" charset="0"/>
              </a:rPr>
              <a:t> </a:t>
            </a:r>
            <a:r>
              <a:rPr lang="en-US" altLang="en-US" sz="2400" b="1" dirty="0" err="1">
                <a:latin typeface="Times New Roman" pitchFamily="18" charset="0"/>
              </a:rPr>
              <a:t>hợp</a:t>
            </a:r>
            <a:r>
              <a:rPr lang="en-US" altLang="en-US" sz="2400" b="1" dirty="0">
                <a:latin typeface="Times New Roman" pitchFamily="18" charset="0"/>
              </a:rPr>
              <a:t> </a:t>
            </a:r>
            <a:r>
              <a:rPr lang="en-US" altLang="en-US" sz="2400" b="1" dirty="0" err="1">
                <a:latin typeface="Times New Roman" pitchFamily="18" charset="0"/>
              </a:rPr>
              <a:t>không</a:t>
            </a:r>
            <a:r>
              <a:rPr lang="en-US" altLang="en-US" sz="2400" b="1" dirty="0">
                <a:latin typeface="Times New Roman" pitchFamily="18" charset="0"/>
              </a:rPr>
              <a:t> </a:t>
            </a:r>
            <a:r>
              <a:rPr lang="en-US" altLang="en-US" sz="2400" b="1" dirty="0" err="1">
                <a:latin typeface="Times New Roman" pitchFamily="18" charset="0"/>
              </a:rPr>
              <a:t>thể</a:t>
            </a:r>
            <a:r>
              <a:rPr lang="en-US" altLang="en-US" sz="2400" b="1" dirty="0">
                <a:latin typeface="Times New Roman" pitchFamily="18" charset="0"/>
              </a:rPr>
              <a:t> </a:t>
            </a:r>
            <a:r>
              <a:rPr lang="en-US" altLang="en-US" sz="2400" b="1" dirty="0" err="1">
                <a:latin typeface="Times New Roman" pitchFamily="18" charset="0"/>
              </a:rPr>
              <a:t>đăng</a:t>
            </a:r>
            <a:r>
              <a:rPr lang="en-US" altLang="en-US" sz="2400" b="1" dirty="0">
                <a:latin typeface="Times New Roman" pitchFamily="18" charset="0"/>
              </a:rPr>
              <a:t> </a:t>
            </a:r>
            <a:r>
              <a:rPr lang="en-US" altLang="en-US" sz="2400" b="1" dirty="0" err="1">
                <a:latin typeface="Times New Roman" pitchFamily="18" charset="0"/>
              </a:rPr>
              <a:t>ký</a:t>
            </a:r>
            <a:r>
              <a:rPr lang="en-US" altLang="en-US" sz="2400" b="1" dirty="0">
                <a:latin typeface="Times New Roman" pitchFamily="18" charset="0"/>
              </a:rPr>
              <a:t> </a:t>
            </a:r>
            <a:r>
              <a:rPr lang="en-US" altLang="en-US" sz="2400" b="1" dirty="0" err="1">
                <a:latin typeface="Times New Roman" pitchFamily="18" charset="0"/>
              </a:rPr>
              <a:t>theo</a:t>
            </a:r>
            <a:r>
              <a:rPr lang="en-US" altLang="en-US" sz="2400" b="1" dirty="0">
                <a:latin typeface="Times New Roman" pitchFamily="18" charset="0"/>
              </a:rPr>
              <a:t> </a:t>
            </a:r>
            <a:r>
              <a:rPr lang="en-US" altLang="en-US" sz="2400" b="1" dirty="0" err="1">
                <a:latin typeface="Times New Roman" pitchFamily="18" charset="0"/>
              </a:rPr>
              <a:t>nguyện</a:t>
            </a:r>
            <a:r>
              <a:rPr lang="en-US" altLang="en-US" sz="2400" b="1" dirty="0">
                <a:latin typeface="Times New Roman" pitchFamily="18" charset="0"/>
              </a:rPr>
              <a:t> </a:t>
            </a:r>
            <a:r>
              <a:rPr lang="en-US" altLang="en-US" sz="2400" b="1" dirty="0" err="1">
                <a:latin typeface="Times New Roman" pitchFamily="18" charset="0"/>
              </a:rPr>
              <a:t>vọng</a:t>
            </a:r>
            <a:r>
              <a:rPr lang="en-US" altLang="en-US" sz="2400" b="1" dirty="0">
                <a:latin typeface="Times New Roman" pitchFamily="18" charset="0"/>
              </a:rPr>
              <a:t> </a:t>
            </a:r>
            <a:r>
              <a:rPr lang="en-US" altLang="en-US" sz="2400" b="1" dirty="0" err="1">
                <a:latin typeface="Times New Roman" pitchFamily="18" charset="0"/>
              </a:rPr>
              <a:t>chính</a:t>
            </a:r>
            <a:r>
              <a:rPr lang="en-US" altLang="en-US" sz="2400" b="1" dirty="0">
                <a:latin typeface="Times New Roman" pitchFamily="18" charset="0"/>
              </a:rPr>
              <a:t>.</a:t>
            </a:r>
            <a:r>
              <a:rPr lang="en-US" altLang="en-US" sz="2400"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mở</a:t>
            </a:r>
            <a:r>
              <a:rPr lang="en-US" altLang="en-US" sz="2400" dirty="0">
                <a:latin typeface="Times New Roman" pitchFamily="18" charset="0"/>
              </a:rPr>
              <a:t> </a:t>
            </a:r>
            <a:r>
              <a:rPr lang="en-US" altLang="en-US" sz="2400" dirty="0" err="1">
                <a:latin typeface="Times New Roman" pitchFamily="18" charset="0"/>
              </a:rPr>
              <a:t>tối</a:t>
            </a:r>
            <a:r>
              <a:rPr lang="en-US" altLang="en-US" sz="2400" dirty="0">
                <a:latin typeface="Times New Roman" pitchFamily="18" charset="0"/>
              </a:rPr>
              <a:t> </a:t>
            </a:r>
            <a:r>
              <a:rPr lang="en-US" altLang="en-US" sz="2400" dirty="0" err="1">
                <a:latin typeface="Times New Roman" pitchFamily="18" charset="0"/>
              </a:rPr>
              <a:t>đa</a:t>
            </a:r>
            <a:r>
              <a:rPr lang="en-US" altLang="en-US" sz="2400" dirty="0">
                <a:latin typeface="Times New Roman" pitchFamily="18" charset="0"/>
              </a:rPr>
              <a:t> </a:t>
            </a:r>
            <a:r>
              <a:rPr lang="en-US" altLang="en-US" sz="2400" dirty="0" err="1">
                <a:latin typeface="Times New Roman" pitchFamily="18" charset="0"/>
              </a:rPr>
              <a:t>là</a:t>
            </a:r>
            <a:r>
              <a:rPr lang="en-US" altLang="en-US" sz="2400" dirty="0">
                <a:latin typeface="Times New Roman" pitchFamily="18" charset="0"/>
              </a:rPr>
              <a:t> 100 </a:t>
            </a:r>
            <a:r>
              <a:rPr lang="en-US" altLang="en-US" sz="2400" dirty="0" err="1">
                <a:latin typeface="Times New Roman" pitchFamily="18" charset="0"/>
              </a:rPr>
              <a:t>và</a:t>
            </a:r>
            <a:r>
              <a:rPr lang="en-US" altLang="en-US" sz="2400" dirty="0">
                <a:latin typeface="Times New Roman" pitchFamily="18" charset="0"/>
              </a:rPr>
              <a:t> </a:t>
            </a:r>
            <a:r>
              <a:rPr lang="en-US" altLang="en-US" sz="2400" dirty="0" err="1">
                <a:latin typeface="Times New Roman" pitchFamily="18" charset="0"/>
              </a:rPr>
              <a:t>tối</a:t>
            </a:r>
            <a:r>
              <a:rPr lang="en-US" altLang="en-US" sz="2400" dirty="0">
                <a:latin typeface="Times New Roman" pitchFamily="18" charset="0"/>
              </a:rPr>
              <a:t> </a:t>
            </a:r>
            <a:r>
              <a:rPr lang="en-US" altLang="en-US" sz="2400" dirty="0" err="1">
                <a:latin typeface="Times New Roman" pitchFamily="18" charset="0"/>
              </a:rPr>
              <a:t>thiểu</a:t>
            </a:r>
            <a:r>
              <a:rPr lang="en-US" altLang="en-US" sz="2400" dirty="0">
                <a:latin typeface="Times New Roman" pitchFamily="18" charset="0"/>
              </a:rPr>
              <a:t> </a:t>
            </a:r>
            <a:r>
              <a:rPr lang="en-US" altLang="en-US" sz="2400" dirty="0" err="1">
                <a:latin typeface="Times New Roman" pitchFamily="18" charset="0"/>
              </a:rPr>
              <a:t>là</a:t>
            </a:r>
            <a:r>
              <a:rPr lang="en-US" altLang="en-US" sz="2400" dirty="0">
                <a:latin typeface="Times New Roman" pitchFamily="18" charset="0"/>
              </a:rPr>
              <a:t> 30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b="1" dirty="0" err="1">
                <a:latin typeface="Times New Roman" pitchFamily="18" charset="0"/>
              </a:rPr>
              <a:t>Các</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b="1" dirty="0" err="1">
                <a:latin typeface="Times New Roman" pitchFamily="18" charset="0"/>
              </a:rPr>
              <a:t>có</a:t>
            </a:r>
            <a:r>
              <a:rPr lang="en-US" altLang="en-US" sz="2400" b="1" dirty="0">
                <a:latin typeface="Times New Roman" pitchFamily="18" charset="0"/>
              </a:rPr>
              <a:t> </a:t>
            </a:r>
            <a:r>
              <a:rPr lang="en-US" altLang="en-US" sz="2400" b="1" dirty="0" err="1">
                <a:latin typeface="Times New Roman" pitchFamily="18" charset="0"/>
              </a:rPr>
              <a:t>ít</a:t>
            </a:r>
            <a:r>
              <a:rPr lang="en-US" altLang="en-US" sz="2400" b="1" dirty="0">
                <a:latin typeface="Times New Roman" pitchFamily="18" charset="0"/>
              </a:rPr>
              <a:t> </a:t>
            </a:r>
            <a:r>
              <a:rPr lang="en-US" altLang="en-US" sz="2400" b="1" dirty="0" err="1">
                <a:latin typeface="Times New Roman" pitchFamily="18" charset="0"/>
              </a:rPr>
              <a:t>hơn</a:t>
            </a:r>
            <a:r>
              <a:rPr lang="en-US" altLang="en-US" sz="2400" b="1" dirty="0">
                <a:latin typeface="Times New Roman" pitchFamily="18" charset="0"/>
              </a:rPr>
              <a:t> 30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sẽ</a:t>
            </a:r>
            <a:r>
              <a:rPr lang="en-US" altLang="en-US" sz="2400" b="1" dirty="0">
                <a:latin typeface="Times New Roman" pitchFamily="18" charset="0"/>
              </a:rPr>
              <a:t> </a:t>
            </a:r>
            <a:r>
              <a:rPr lang="en-US" altLang="en-US" sz="2400" b="1" dirty="0" err="1">
                <a:latin typeface="Times New Roman" pitchFamily="18" charset="0"/>
              </a:rPr>
              <a:t>bị</a:t>
            </a:r>
            <a:r>
              <a:rPr lang="en-US" altLang="en-US" sz="2400" b="1" dirty="0">
                <a:latin typeface="Times New Roman" pitchFamily="18" charset="0"/>
              </a:rPr>
              <a:t> </a:t>
            </a:r>
            <a:r>
              <a:rPr lang="en-US" altLang="en-US" sz="2400" b="1" dirty="0" err="1">
                <a:latin typeface="Times New Roman" pitchFamily="18" charset="0"/>
              </a:rPr>
              <a:t>hủy</a:t>
            </a:r>
            <a:r>
              <a:rPr lang="en-US" altLang="en-US" sz="2400" b="1" dirty="0">
                <a:latin typeface="Times New Roman" pitchFamily="18" charset="0"/>
              </a:rPr>
              <a:t> </a:t>
            </a:r>
            <a:r>
              <a:rPr lang="en-US" altLang="en-US" sz="2400" b="1" dirty="0" err="1">
                <a:latin typeface="Times New Roman" pitchFamily="18" charset="0"/>
              </a:rPr>
              <a:t>bỏ</a:t>
            </a:r>
            <a:r>
              <a:rPr lang="en-US" altLang="en-US" sz="2400" b="1" dirty="0">
                <a:latin typeface="Times New Roman" pitchFamily="18" charset="0"/>
              </a:rPr>
              <a:t>.</a:t>
            </a:r>
          </a:p>
          <a:p>
            <a:pPr marL="347663" indent="-347663" algn="just">
              <a:lnSpc>
                <a:spcPct val="100000"/>
              </a:lnSpc>
            </a:pPr>
            <a:r>
              <a:rPr lang="en-US" altLang="en-US" sz="2400" dirty="0" err="1">
                <a:latin typeface="Times New Roman" pitchFamily="18" charset="0"/>
              </a:rPr>
              <a:t>Đầu</a:t>
            </a:r>
            <a:r>
              <a:rPr lang="en-US" altLang="en-US" sz="2400" dirty="0">
                <a:latin typeface="Times New Roman" pitchFamily="18" charset="0"/>
              </a:rPr>
              <a:t> </a:t>
            </a:r>
            <a:r>
              <a:rPr lang="en-US" altLang="en-US" sz="2400" dirty="0" err="1">
                <a:latin typeface="Times New Roman" pitchFamily="18" charset="0"/>
              </a:rPr>
              <a:t>mỗi</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kỳ</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dirty="0" err="1">
                <a:latin typeface="Times New Roman" pitchFamily="18" charset="0"/>
              </a:rPr>
              <a:t>có</a:t>
            </a:r>
            <a:r>
              <a:rPr lang="en-US" altLang="en-US" sz="2400"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khoảng</a:t>
            </a:r>
            <a:r>
              <a:rPr lang="en-US" altLang="en-US" sz="2400" dirty="0">
                <a:latin typeface="Times New Roman" pitchFamily="18" charset="0"/>
              </a:rPr>
              <a:t> </a:t>
            </a:r>
            <a:r>
              <a:rPr lang="en-US" altLang="en-US" sz="2400" dirty="0" err="1">
                <a:latin typeface="Times New Roman" pitchFamily="18" charset="0"/>
              </a:rPr>
              <a:t>thời</a:t>
            </a:r>
            <a:r>
              <a:rPr lang="en-US" altLang="en-US" sz="2400" dirty="0">
                <a:latin typeface="Times New Roman" pitchFamily="18" charset="0"/>
              </a:rPr>
              <a:t> </a:t>
            </a:r>
            <a:r>
              <a:rPr lang="en-US" altLang="en-US" sz="2400" dirty="0" err="1">
                <a:latin typeface="Times New Roman" pitchFamily="18" charset="0"/>
              </a:rPr>
              <a:t>gian</a:t>
            </a:r>
            <a:r>
              <a:rPr lang="en-US" altLang="en-US" sz="2400" dirty="0">
                <a:latin typeface="Times New Roman" pitchFamily="18" charset="0"/>
              </a:rPr>
              <a:t> </a:t>
            </a:r>
            <a:r>
              <a:rPr lang="en-US" altLang="en-US" sz="2400" dirty="0" err="1">
                <a:latin typeface="Times New Roman" pitchFamily="18" charset="0"/>
              </a:rPr>
              <a:t>để</a:t>
            </a:r>
            <a:r>
              <a:rPr lang="en-US" altLang="en-US" sz="2400" dirty="0">
                <a:latin typeface="Times New Roman" pitchFamily="18" charset="0"/>
              </a:rPr>
              <a:t> </a:t>
            </a:r>
            <a:r>
              <a:rPr lang="en-US" altLang="en-US" sz="2400" dirty="0" err="1">
                <a:latin typeface="Times New Roman" pitchFamily="18" charset="0"/>
              </a:rPr>
              <a:t>thay</a:t>
            </a:r>
            <a:r>
              <a:rPr lang="en-US" altLang="en-US" sz="2400" dirty="0">
                <a:latin typeface="Times New Roman" pitchFamily="18" charset="0"/>
              </a:rPr>
              <a:t> </a:t>
            </a:r>
            <a:r>
              <a:rPr lang="en-US" altLang="en-US" sz="2400" dirty="0" err="1">
                <a:latin typeface="Times New Roman" pitchFamily="18" charset="0"/>
              </a:rPr>
              <a:t>đổi</a:t>
            </a:r>
            <a:r>
              <a:rPr lang="en-US" altLang="en-US" sz="2400"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đã</a:t>
            </a:r>
            <a:r>
              <a:rPr lang="en-US" altLang="en-US" sz="2400" dirty="0">
                <a:latin typeface="Times New Roman" pitchFamily="18" charset="0"/>
              </a:rPr>
              <a:t> </a:t>
            </a:r>
            <a:r>
              <a:rPr lang="en-US" altLang="en-US" sz="2400" dirty="0" err="1">
                <a:latin typeface="Times New Roman" pitchFamily="18" charset="0"/>
              </a:rPr>
              <a:t>đăng</a:t>
            </a:r>
            <a:r>
              <a:rPr lang="en-US" altLang="en-US" sz="2400" dirty="0">
                <a:latin typeface="Times New Roman" pitchFamily="18" charset="0"/>
              </a:rPr>
              <a:t> </a:t>
            </a:r>
            <a:r>
              <a:rPr lang="en-US" altLang="en-US" sz="2400" dirty="0" err="1">
                <a:latin typeface="Times New Roman" pitchFamily="18" charset="0"/>
              </a:rPr>
              <a:t>ký</a:t>
            </a:r>
            <a:r>
              <a:rPr lang="en-US" altLang="en-US" sz="2400" dirty="0">
                <a:latin typeface="Times New Roman" pitchFamily="18" charset="0"/>
              </a:rPr>
              <a: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chỉ</a:t>
            </a:r>
            <a:r>
              <a:rPr lang="en-US" altLang="en-US" sz="2400" b="1" dirty="0">
                <a:latin typeface="Times New Roman" pitchFamily="18" charset="0"/>
              </a:rPr>
              <a:t> </a:t>
            </a:r>
            <a:r>
              <a:rPr lang="en-US" altLang="en-US" sz="2400" b="1" dirty="0" err="1">
                <a:latin typeface="Times New Roman" pitchFamily="18" charset="0"/>
              </a:rPr>
              <a:t>có</a:t>
            </a:r>
            <a:r>
              <a:rPr lang="en-US" altLang="en-US" sz="2400" b="1" dirty="0">
                <a:latin typeface="Times New Roman" pitchFamily="18" charset="0"/>
              </a:rPr>
              <a:t> </a:t>
            </a:r>
            <a:r>
              <a:rPr lang="en-US" altLang="en-US" sz="2400" b="1" dirty="0" err="1">
                <a:latin typeface="Times New Roman" pitchFamily="18" charset="0"/>
              </a:rPr>
              <a:t>thể</a:t>
            </a:r>
            <a:r>
              <a:rPr lang="en-US" altLang="en-US" sz="2400" b="1" dirty="0">
                <a:latin typeface="Times New Roman" pitchFamily="18" charset="0"/>
              </a:rPr>
              <a:t> </a:t>
            </a:r>
            <a:r>
              <a:rPr lang="en-US" altLang="en-US" sz="2400" b="1" dirty="0" err="1">
                <a:latin typeface="Times New Roman" pitchFamily="18" charset="0"/>
              </a:rPr>
              <a:t>thêm</a:t>
            </a:r>
            <a:r>
              <a:rPr lang="en-US" altLang="en-US" sz="2400" b="1" dirty="0">
                <a:latin typeface="Times New Roman" pitchFamily="18" charset="0"/>
              </a:rPr>
              <a:t> hay </a:t>
            </a:r>
            <a:r>
              <a:rPr lang="en-US" altLang="en-US" sz="2400" b="1" dirty="0" err="1">
                <a:latin typeface="Times New Roman" pitchFamily="18" charset="0"/>
              </a:rPr>
              <a:t>hủy</a:t>
            </a:r>
            <a:r>
              <a:rPr lang="en-US" altLang="en-US" sz="2400" b="1" dirty="0">
                <a:latin typeface="Times New Roman" pitchFamily="18" charset="0"/>
              </a:rPr>
              <a:t> </a:t>
            </a:r>
            <a:r>
              <a:rPr lang="en-US" altLang="en-US" sz="2400" b="1" dirty="0" err="1">
                <a:latin typeface="Times New Roman" pitchFamily="18" charset="0"/>
              </a:rPr>
              <a:t>các</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b="1" dirty="0" err="1">
                <a:latin typeface="Times New Roman" pitchFamily="18" charset="0"/>
              </a:rPr>
              <a:t>đăng</a:t>
            </a:r>
            <a:r>
              <a:rPr lang="en-US" altLang="en-US" sz="2400" b="1" dirty="0">
                <a:latin typeface="Times New Roman" pitchFamily="18" charset="0"/>
              </a:rPr>
              <a:t> </a:t>
            </a:r>
            <a:r>
              <a:rPr lang="en-US" altLang="en-US" sz="2400" b="1" dirty="0" err="1">
                <a:latin typeface="Times New Roman" pitchFamily="18" charset="0"/>
              </a:rPr>
              <a:t>kí</a:t>
            </a:r>
            <a:r>
              <a:rPr lang="en-US" altLang="en-US" sz="2400" b="1" dirty="0">
                <a:latin typeface="Times New Roman" pitchFamily="18" charset="0"/>
              </a:rPr>
              <a:t> </a:t>
            </a:r>
            <a:r>
              <a:rPr lang="en-US" altLang="en-US" sz="2400" b="1" dirty="0" err="1">
                <a:latin typeface="Times New Roman" pitchFamily="18" charset="0"/>
              </a:rPr>
              <a:t>trong</a:t>
            </a:r>
            <a:r>
              <a:rPr lang="en-US" altLang="en-US" sz="2400" b="1" dirty="0">
                <a:latin typeface="Times New Roman" pitchFamily="18" charset="0"/>
              </a:rPr>
              <a:t> </a:t>
            </a:r>
            <a:r>
              <a:rPr lang="en-US" altLang="en-US" sz="2400" b="1" dirty="0" err="1">
                <a:latin typeface="Times New Roman" pitchFamily="18" charset="0"/>
              </a:rPr>
              <a:t>khoảng</a:t>
            </a:r>
            <a:r>
              <a:rPr lang="en-US" altLang="en-US" sz="2400" b="1" dirty="0">
                <a:latin typeface="Times New Roman" pitchFamily="18" charset="0"/>
              </a:rPr>
              <a:t> </a:t>
            </a:r>
            <a:r>
              <a:rPr lang="en-US" altLang="en-US" sz="2400" b="1" dirty="0" err="1">
                <a:latin typeface="Times New Roman" pitchFamily="18" charset="0"/>
              </a:rPr>
              <a:t>thời</a:t>
            </a:r>
            <a:r>
              <a:rPr lang="en-US" altLang="en-US" sz="2400" b="1" dirty="0">
                <a:latin typeface="Times New Roman" pitchFamily="18" charset="0"/>
              </a:rPr>
              <a:t> </a:t>
            </a:r>
            <a:r>
              <a:rPr lang="en-US" altLang="en-US" sz="2400" b="1" dirty="0" err="1">
                <a:latin typeface="Times New Roman" pitchFamily="18" charset="0"/>
              </a:rPr>
              <a:t>gian</a:t>
            </a:r>
            <a:r>
              <a:rPr lang="en-US" altLang="en-US" sz="2400" b="1" dirty="0">
                <a:latin typeface="Times New Roman" pitchFamily="18" charset="0"/>
              </a:rPr>
              <a:t> </a:t>
            </a:r>
            <a:r>
              <a:rPr lang="en-US" altLang="en-US" sz="2400" b="1" dirty="0" err="1">
                <a:latin typeface="Times New Roman" pitchFamily="18" charset="0"/>
              </a:rPr>
              <a:t>này</a:t>
            </a:r>
            <a:r>
              <a:rPr lang="en-US" altLang="en-US" sz="2400" dirty="0">
                <a:latin typeface="Times New Roman" pitchFamily="18" charset="0"/>
              </a:rPr>
              <a:t>. </a:t>
            </a:r>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146</a:t>
            </a:fld>
            <a:endParaRPr lang="en-US" altLang="en-US"/>
          </a:p>
        </p:txBody>
      </p:sp>
      <p:sp>
        <p:nvSpPr>
          <p:cNvPr id="7" name="Rectangle 2"/>
          <p:cNvSpPr>
            <a:spLocks noGrp="1" noChangeArrowheads="1"/>
          </p:cNvSpPr>
          <p:nvPr>
            <p:ph type="title"/>
          </p:nvPr>
        </p:nvSpPr>
        <p:spPr>
          <a:xfrm>
            <a:off x="1752600" y="14288"/>
            <a:ext cx="8686800" cy="914400"/>
          </a:xfrm>
          <a:noFill/>
        </p:spPr>
        <p:txBody>
          <a:bodyPr/>
          <a:lstStyle/>
          <a:p>
            <a:pPr algn="l" eaLnBrk="1" hangingPunct="1"/>
            <a:r>
              <a:rPr lang="en-US" sz="2800" b="1">
                <a:solidFill>
                  <a:srgbClr val="C00000"/>
                </a:solidFill>
              </a:rPr>
              <a:t>BÀI TẬP 1: Đăng ký học phần</a:t>
            </a:r>
            <a:endParaRPr lang="en-US" altLang="en-US" sz="2800" b="1">
              <a:solidFill>
                <a:srgbClr val="C00000"/>
              </a:solidFill>
            </a:endParaRPr>
          </a:p>
        </p:txBody>
      </p:sp>
    </p:spTree>
    <p:extLst>
      <p:ext uri="{BB962C8B-B14F-4D97-AF65-F5344CB8AC3E}">
        <p14:creationId xmlns:p14="http://schemas.microsoft.com/office/powerpoint/2010/main" val="781822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4294967295"/>
          </p:nvPr>
        </p:nvSpPr>
        <p:spPr>
          <a:xfrm>
            <a:off x="512617" y="993776"/>
            <a:ext cx="11346873" cy="5362574"/>
          </a:xfrm>
        </p:spPr>
        <p:txBody>
          <a:bodyPr vert="horz" lIns="182880" tIns="91440" rIns="91440" bIns="45720" rtlCol="0">
            <a:normAutofit/>
          </a:bodyPr>
          <a:lstStyle/>
          <a:p>
            <a:pPr marL="347663" indent="-347663" algn="just">
              <a:lnSpc>
                <a:spcPct val="100000"/>
              </a:lnSpc>
            </a:pPr>
            <a:r>
              <a:rPr lang="en-US" altLang="en-US" sz="2400" dirty="0" err="1">
                <a:latin typeface="Times New Roman" pitchFamily="18" charset="0"/>
              </a:rPr>
              <a:t>Khi</a:t>
            </a:r>
            <a:r>
              <a:rPr lang="en-US" altLang="en-US" sz="2400" dirty="0">
                <a:latin typeface="Times New Roman" pitchFamily="18" charset="0"/>
              </a:rPr>
              <a:t> </a:t>
            </a:r>
            <a:r>
              <a:rPr lang="en-US" altLang="en-US" sz="2400" dirty="0" err="1">
                <a:latin typeface="Times New Roman" pitchFamily="18" charset="0"/>
              </a:rPr>
              <a:t>quá</a:t>
            </a:r>
            <a:r>
              <a:rPr lang="en-US" altLang="en-US" sz="2400" dirty="0">
                <a:latin typeface="Times New Roman" pitchFamily="18" charset="0"/>
              </a:rPr>
              <a:t> </a:t>
            </a:r>
            <a:r>
              <a:rPr lang="en-US" altLang="en-US" sz="2400" dirty="0" err="1">
                <a:latin typeface="Times New Roman" pitchFamily="18" charset="0"/>
              </a:rPr>
              <a:t>trình</a:t>
            </a:r>
            <a:r>
              <a:rPr lang="en-US" altLang="en-US" sz="2400" dirty="0">
                <a:latin typeface="Times New Roman" pitchFamily="18" charset="0"/>
              </a:rPr>
              <a:t> </a:t>
            </a:r>
            <a:r>
              <a:rPr lang="en-US" altLang="en-US" sz="2400" dirty="0" err="1">
                <a:latin typeface="Times New Roman" pitchFamily="18" charset="0"/>
              </a:rPr>
              <a:t>đăng</a:t>
            </a:r>
            <a:r>
              <a:rPr lang="en-US" altLang="en-US" sz="2400" dirty="0">
                <a:latin typeface="Times New Roman" pitchFamily="18" charset="0"/>
              </a:rPr>
              <a:t> </a:t>
            </a:r>
            <a:r>
              <a:rPr lang="en-US" altLang="en-US" sz="2400" dirty="0" err="1">
                <a:latin typeface="Times New Roman" pitchFamily="18" charset="0"/>
              </a:rPr>
              <a:t>ký</a:t>
            </a:r>
            <a:r>
              <a:rPr lang="en-US" altLang="en-US" sz="2400" dirty="0">
                <a:latin typeface="Times New Roman" pitchFamily="18" charset="0"/>
              </a:rPr>
              <a:t> </a:t>
            </a:r>
            <a:r>
              <a:rPr lang="en-US" altLang="en-US" sz="2400" dirty="0" err="1">
                <a:latin typeface="Times New Roman" pitchFamily="18" charset="0"/>
              </a:rPr>
              <a:t>đã</a:t>
            </a:r>
            <a:r>
              <a:rPr lang="en-US" altLang="en-US" sz="2400" dirty="0">
                <a:latin typeface="Times New Roman" pitchFamily="18" charset="0"/>
              </a:rPr>
              <a:t> </a:t>
            </a:r>
            <a:r>
              <a:rPr lang="en-US" altLang="en-US" sz="2400" dirty="0" err="1">
                <a:latin typeface="Times New Roman" pitchFamily="18" charset="0"/>
              </a:rPr>
              <a:t>hoàn</a:t>
            </a:r>
            <a:r>
              <a:rPr lang="en-US" altLang="en-US" sz="2400" dirty="0">
                <a:latin typeface="Times New Roman" pitchFamily="18" charset="0"/>
              </a:rPr>
              <a:t> </a:t>
            </a:r>
            <a:r>
              <a:rPr lang="en-US" altLang="en-US" sz="2400" dirty="0" err="1">
                <a:latin typeface="Times New Roman" pitchFamily="18" charset="0"/>
              </a:rPr>
              <a:t>tất</a:t>
            </a:r>
            <a:r>
              <a:rPr lang="en-US" altLang="en-US" sz="2400" dirty="0">
                <a:latin typeface="Times New Roman" pitchFamily="18" charset="0"/>
              </a:rPr>
              <a:t> </a:t>
            </a:r>
            <a:r>
              <a:rPr lang="en-US" altLang="en-US" sz="2400" dirty="0" err="1">
                <a:latin typeface="Times New Roman" pitchFamily="18" charset="0"/>
              </a:rPr>
              <a:t>cho</a:t>
            </a:r>
            <a:r>
              <a:rPr lang="en-US" altLang="en-US" sz="2400" dirty="0">
                <a:latin typeface="Times New Roman" pitchFamily="18" charset="0"/>
              </a:rPr>
              <a:t> </a:t>
            </a:r>
            <a:r>
              <a:rPr lang="en-US" altLang="en-US" sz="2400" dirty="0" err="1">
                <a:latin typeface="Times New Roman" pitchFamily="18" charset="0"/>
              </a:rPr>
              <a:t>mỗi</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b="1" dirty="0" err="1">
                <a:latin typeface="Times New Roman" pitchFamily="18" charset="0"/>
              </a:rPr>
              <a:t>hệ</a:t>
            </a:r>
            <a:r>
              <a:rPr lang="en-US" altLang="en-US" sz="2400" b="1" dirty="0">
                <a:latin typeface="Times New Roman" pitchFamily="18" charset="0"/>
              </a:rPr>
              <a:t> </a:t>
            </a:r>
            <a:r>
              <a:rPr lang="en-US" altLang="en-US" sz="2400" b="1" dirty="0" err="1">
                <a:latin typeface="Times New Roman" pitchFamily="18" charset="0"/>
              </a:rPr>
              <a:t>thống</a:t>
            </a:r>
            <a:r>
              <a:rPr lang="en-US" altLang="en-US" sz="2400" b="1" dirty="0">
                <a:latin typeface="Times New Roman" pitchFamily="18" charset="0"/>
              </a:rPr>
              <a:t> </a:t>
            </a:r>
            <a:r>
              <a:rPr lang="en-US" altLang="en-US" sz="2400" b="1" dirty="0" err="1">
                <a:latin typeface="Times New Roman" pitchFamily="18" charset="0"/>
              </a:rPr>
              <a:t>đăng</a:t>
            </a:r>
            <a:r>
              <a:rPr lang="en-US" altLang="en-US" sz="2400" b="1" dirty="0">
                <a:latin typeface="Times New Roman" pitchFamily="18" charset="0"/>
              </a:rPr>
              <a:t> </a:t>
            </a:r>
            <a:r>
              <a:rPr lang="en-US" altLang="en-US" sz="2400" b="1" dirty="0" err="1">
                <a:latin typeface="Times New Roman" pitchFamily="18" charset="0"/>
              </a:rPr>
              <a:t>kí</a:t>
            </a:r>
            <a:r>
              <a:rPr lang="en-US" altLang="en-US" sz="2400" b="1" dirty="0">
                <a:latin typeface="Times New Roman" pitchFamily="18" charset="0"/>
              </a:rPr>
              <a:t> </a:t>
            </a:r>
            <a:r>
              <a:rPr lang="en-US" altLang="en-US" sz="2400" b="1" dirty="0" err="1">
                <a:latin typeface="Times New Roman" pitchFamily="18" charset="0"/>
              </a:rPr>
              <a:t>sẽ</a:t>
            </a:r>
            <a:r>
              <a:rPr lang="en-US" altLang="en-US" sz="2400" b="1" dirty="0">
                <a:latin typeface="Times New Roman" pitchFamily="18" charset="0"/>
              </a:rPr>
              <a:t> </a:t>
            </a:r>
            <a:r>
              <a:rPr lang="en-US" altLang="en-US" sz="2400" b="1" dirty="0" err="1">
                <a:latin typeface="Times New Roman" pitchFamily="18" charset="0"/>
              </a:rPr>
              <a:t>gửi</a:t>
            </a:r>
            <a:r>
              <a:rPr lang="en-US" altLang="en-US" sz="2400" b="1" dirty="0">
                <a:latin typeface="Times New Roman" pitchFamily="18" charset="0"/>
              </a:rPr>
              <a:t> </a:t>
            </a:r>
            <a:r>
              <a:rPr lang="en-US" altLang="en-US" sz="2400" b="1" dirty="0" err="1">
                <a:latin typeface="Times New Roman" pitchFamily="18" charset="0"/>
              </a:rPr>
              <a:t>thông</a:t>
            </a:r>
            <a:r>
              <a:rPr lang="en-US" altLang="en-US" sz="2400" b="1" dirty="0">
                <a:latin typeface="Times New Roman" pitchFamily="18" charset="0"/>
              </a:rPr>
              <a:t> tin </a:t>
            </a:r>
            <a:r>
              <a:rPr lang="en-US" altLang="en-US" sz="2400" b="1" dirty="0" err="1">
                <a:latin typeface="Times New Roman" pitchFamily="18" charset="0"/>
              </a:rPr>
              <a:t>tới</a:t>
            </a:r>
            <a:r>
              <a:rPr lang="en-US" altLang="en-US" sz="2400" b="1" dirty="0">
                <a:latin typeface="Times New Roman" pitchFamily="18" charset="0"/>
              </a:rPr>
              <a:t> </a:t>
            </a:r>
            <a:r>
              <a:rPr lang="en-US" altLang="en-US" sz="2400" b="1" dirty="0" err="1">
                <a:latin typeface="Times New Roman" pitchFamily="18" charset="0"/>
              </a:rPr>
              <a:t>hệ</a:t>
            </a:r>
            <a:r>
              <a:rPr lang="en-US" altLang="en-US" sz="2400" b="1" dirty="0">
                <a:latin typeface="Times New Roman" pitchFamily="18" charset="0"/>
              </a:rPr>
              <a:t> </a:t>
            </a:r>
            <a:r>
              <a:rPr lang="en-US" altLang="en-US" sz="2400" b="1" dirty="0" err="1">
                <a:latin typeface="Times New Roman" pitchFamily="18" charset="0"/>
              </a:rPr>
              <a:t>thống</a:t>
            </a:r>
            <a:r>
              <a:rPr lang="en-US" altLang="en-US" sz="2400" b="1" dirty="0">
                <a:latin typeface="Times New Roman" pitchFamily="18" charset="0"/>
              </a:rPr>
              <a:t> </a:t>
            </a:r>
            <a:r>
              <a:rPr lang="en-US" altLang="en-US" sz="2400" b="1" dirty="0" err="1">
                <a:latin typeface="Times New Roman" pitchFamily="18" charset="0"/>
              </a:rPr>
              <a:t>thanh</a:t>
            </a:r>
            <a:r>
              <a:rPr lang="en-US" altLang="en-US" sz="2400" b="1" dirty="0">
                <a:latin typeface="Times New Roman" pitchFamily="18" charset="0"/>
              </a:rPr>
              <a:t> </a:t>
            </a:r>
            <a:r>
              <a:rPr lang="en-US" altLang="en-US" sz="2400" b="1" dirty="0" err="1">
                <a:latin typeface="Times New Roman" pitchFamily="18" charset="0"/>
              </a:rPr>
              <a:t>toán</a:t>
            </a:r>
            <a:r>
              <a:rPr lang="en-US" altLang="en-US" sz="2400" b="1" dirty="0">
                <a:latin typeface="Times New Roman" pitchFamily="18" charset="0"/>
              </a:rPr>
              <a:t> (billing system) </a:t>
            </a:r>
            <a:r>
              <a:rPr lang="en-US" altLang="en-US" sz="2400" b="1" dirty="0" err="1">
                <a:latin typeface="Times New Roman" pitchFamily="18" charset="0"/>
              </a:rPr>
              <a:t>để</a:t>
            </a:r>
            <a:r>
              <a:rPr lang="en-US" altLang="en-US" sz="2400" b="1" dirty="0">
                <a:latin typeface="Times New Roman" pitchFamily="18" charset="0"/>
              </a:rPr>
              <a: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có</a:t>
            </a:r>
            <a:r>
              <a:rPr lang="en-US" altLang="en-US" sz="2400" b="1" dirty="0">
                <a:latin typeface="Times New Roman" pitchFamily="18" charset="0"/>
              </a:rPr>
              <a:t> </a:t>
            </a:r>
            <a:r>
              <a:rPr lang="en-US" altLang="en-US" sz="2400" b="1" dirty="0" err="1">
                <a:latin typeface="Times New Roman" pitchFamily="18" charset="0"/>
              </a:rPr>
              <a:t>thể</a:t>
            </a:r>
            <a:r>
              <a:rPr lang="en-US" altLang="en-US" sz="2400" b="1" dirty="0">
                <a:latin typeface="Times New Roman" pitchFamily="18" charset="0"/>
              </a:rPr>
              <a:t> </a:t>
            </a:r>
            <a:r>
              <a:rPr lang="en-US" altLang="en-US" sz="2400" b="1" dirty="0" err="1">
                <a:latin typeface="Times New Roman" pitchFamily="18" charset="0"/>
              </a:rPr>
              <a:t>đóng</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phí</a:t>
            </a:r>
            <a:r>
              <a:rPr lang="en-US" altLang="en-US" sz="2400" b="1" dirty="0">
                <a:latin typeface="Times New Roman" pitchFamily="18" charset="0"/>
              </a:rPr>
              <a:t>.</a:t>
            </a:r>
            <a:r>
              <a:rPr lang="en-US" altLang="en-US" sz="2400" dirty="0">
                <a:latin typeface="Times New Roman" pitchFamily="18" charset="0"/>
              </a:rPr>
              <a:t> </a:t>
            </a:r>
            <a:r>
              <a:rPr lang="en-US" altLang="en-US" sz="2400" dirty="0" err="1">
                <a:latin typeface="Times New Roman" pitchFamily="18" charset="0"/>
              </a:rPr>
              <a:t>Nếu</a:t>
            </a:r>
            <a:r>
              <a:rPr lang="en-US" altLang="en-US" sz="2400" dirty="0">
                <a:latin typeface="Times New Roman" pitchFamily="18" charset="0"/>
              </a:rPr>
              <a:t> </a:t>
            </a:r>
            <a:r>
              <a:rPr lang="en-US" altLang="en-US" sz="2400" b="1" dirty="0" err="1">
                <a:latin typeface="Times New Roman" pitchFamily="18" charset="0"/>
              </a:rPr>
              <a:t>một</a:t>
            </a:r>
            <a:r>
              <a:rPr lang="en-US" altLang="en-US" sz="2400" b="1" dirty="0">
                <a:latin typeface="Times New Roman" pitchFamily="18" charset="0"/>
              </a:rPr>
              <a:t> </a:t>
            </a:r>
            <a:r>
              <a:rPr lang="en-US" altLang="en-US" sz="2400" b="1" dirty="0" err="1">
                <a:latin typeface="Times New Roman" pitchFamily="18" charset="0"/>
              </a:rPr>
              <a:t>lớp</a:t>
            </a:r>
            <a:r>
              <a:rPr lang="en-US" altLang="en-US" sz="2400" b="1" dirty="0">
                <a:latin typeface="Times New Roman" pitchFamily="18" charset="0"/>
              </a:rPr>
              <a:t> </a:t>
            </a:r>
            <a:r>
              <a:rPr lang="en-US" altLang="en-US" sz="2400" b="1" dirty="0" err="1">
                <a:latin typeface="Times New Roman" pitchFamily="18" charset="0"/>
              </a:rPr>
              <a:t>bị</a:t>
            </a:r>
            <a:r>
              <a:rPr lang="en-US" altLang="en-US" sz="2400" b="1" dirty="0">
                <a:latin typeface="Times New Roman" pitchFamily="18" charset="0"/>
              </a:rPr>
              <a:t> </a:t>
            </a:r>
            <a:r>
              <a:rPr lang="en-US" altLang="en-US" sz="2400" b="1" dirty="0" err="1">
                <a:latin typeface="Times New Roman" pitchFamily="18" charset="0"/>
              </a:rPr>
              <a:t>hết</a:t>
            </a:r>
            <a:r>
              <a:rPr lang="en-US" altLang="en-US" sz="2400" b="1" dirty="0">
                <a:latin typeface="Times New Roman" pitchFamily="18" charset="0"/>
              </a:rPr>
              <a:t> </a:t>
            </a:r>
            <a:r>
              <a:rPr lang="en-US" altLang="en-US" sz="2400" b="1" dirty="0" err="1">
                <a:latin typeface="Times New Roman" pitchFamily="18" charset="0"/>
              </a:rPr>
              <a:t>chỗ</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quá</a:t>
            </a:r>
            <a:r>
              <a:rPr lang="en-US" altLang="en-US" sz="2400" dirty="0">
                <a:latin typeface="Times New Roman" pitchFamily="18" charset="0"/>
              </a:rPr>
              <a:t> </a:t>
            </a:r>
            <a:r>
              <a:rPr lang="en-US" altLang="en-US" sz="2400" dirty="0" err="1">
                <a:latin typeface="Times New Roman" pitchFamily="18" charset="0"/>
              </a:rPr>
              <a:t>trình</a:t>
            </a:r>
            <a:r>
              <a:rPr lang="en-US" altLang="en-US" sz="2400" dirty="0">
                <a:latin typeface="Times New Roman" pitchFamily="18" charset="0"/>
              </a:rPr>
              <a:t> </a:t>
            </a:r>
            <a:r>
              <a:rPr lang="en-US" altLang="en-US" sz="2400" dirty="0" err="1">
                <a:latin typeface="Times New Roman" pitchFamily="18" charset="0"/>
              </a:rPr>
              <a:t>đăng</a:t>
            </a:r>
            <a:r>
              <a:rPr lang="en-US" altLang="en-US" sz="2400" dirty="0">
                <a:latin typeface="Times New Roman" pitchFamily="18" charset="0"/>
              </a:rPr>
              <a:t> </a:t>
            </a:r>
            <a:r>
              <a:rPr lang="en-US" altLang="en-US" sz="2400" dirty="0" err="1">
                <a:latin typeface="Times New Roman" pitchFamily="18" charset="0"/>
              </a:rPr>
              <a:t>ký</a:t>
            </a:r>
            <a:r>
              <a:rPr lang="en-US" altLang="en-US" sz="2400" dirty="0">
                <a:latin typeface="Times New Roman" pitchFamily="18" charset="0"/>
              </a:rPr>
              <a: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sẽ</a:t>
            </a:r>
            <a:r>
              <a:rPr lang="en-US" altLang="en-US" sz="2400" b="1" dirty="0">
                <a:latin typeface="Times New Roman" pitchFamily="18" charset="0"/>
              </a:rPr>
              <a:t> </a:t>
            </a:r>
            <a:r>
              <a:rPr lang="en-US" altLang="en-US" sz="2400" b="1" dirty="0" err="1">
                <a:latin typeface="Times New Roman" pitchFamily="18" charset="0"/>
              </a:rPr>
              <a:t>được</a:t>
            </a:r>
            <a:r>
              <a:rPr lang="en-US" altLang="en-US" sz="2400" b="1" dirty="0">
                <a:latin typeface="Times New Roman" pitchFamily="18" charset="0"/>
              </a:rPr>
              <a:t> </a:t>
            </a:r>
            <a:r>
              <a:rPr lang="en-US" altLang="en-US" sz="2400" b="1" dirty="0" err="1">
                <a:latin typeface="Times New Roman" pitchFamily="18" charset="0"/>
              </a:rPr>
              <a:t>thông</a:t>
            </a:r>
            <a:r>
              <a:rPr lang="en-US" altLang="en-US" sz="2400" b="1" dirty="0">
                <a:latin typeface="Times New Roman" pitchFamily="18" charset="0"/>
              </a:rPr>
              <a:t> </a:t>
            </a:r>
            <a:r>
              <a:rPr lang="en-US" altLang="en-US" sz="2400" b="1" dirty="0" err="1">
                <a:latin typeface="Times New Roman" pitchFamily="18" charset="0"/>
              </a:rPr>
              <a:t>báo</a:t>
            </a:r>
            <a:r>
              <a:rPr lang="en-US" altLang="en-US" sz="2400" b="1" dirty="0">
                <a:latin typeface="Times New Roman" pitchFamily="18" charset="0"/>
              </a:rPr>
              <a:t> </a:t>
            </a:r>
            <a:r>
              <a:rPr lang="en-US" altLang="en-US" sz="2400" b="1" dirty="0" err="1">
                <a:latin typeface="Times New Roman" pitchFamily="18" charset="0"/>
              </a:rPr>
              <a:t>về</a:t>
            </a:r>
            <a:r>
              <a:rPr lang="en-US" altLang="en-US" sz="2400" b="1" dirty="0">
                <a:latin typeface="Times New Roman" pitchFamily="18" charset="0"/>
              </a:rPr>
              <a:t> </a:t>
            </a:r>
            <a:r>
              <a:rPr lang="en-US" altLang="en-US" sz="2400" b="1" dirty="0" err="1">
                <a:latin typeface="Times New Roman" pitchFamily="18" charset="0"/>
              </a:rPr>
              <a:t>sự</a:t>
            </a:r>
            <a:r>
              <a:rPr lang="en-US" altLang="en-US" sz="2400" b="1" dirty="0">
                <a:latin typeface="Times New Roman" pitchFamily="18" charset="0"/>
              </a:rPr>
              <a:t> </a:t>
            </a:r>
            <a:r>
              <a:rPr lang="en-US" altLang="en-US" sz="2400" b="1" dirty="0" err="1">
                <a:latin typeface="Times New Roman" pitchFamily="18" charset="0"/>
              </a:rPr>
              <a:t>thay</a:t>
            </a:r>
            <a:r>
              <a:rPr lang="en-US" altLang="en-US" sz="2400" b="1" dirty="0">
                <a:latin typeface="Times New Roman" pitchFamily="18" charset="0"/>
              </a:rPr>
              <a:t> </a:t>
            </a:r>
            <a:r>
              <a:rPr lang="en-US" altLang="en-US" sz="2400" b="1" dirty="0" err="1">
                <a:latin typeface="Times New Roman" pitchFamily="18" charset="0"/>
              </a:rPr>
              <a:t>đổi</a:t>
            </a:r>
            <a:r>
              <a:rPr lang="en-US" altLang="en-US" sz="2400" b="1" dirty="0">
                <a:latin typeface="Times New Roman" pitchFamily="18" charset="0"/>
              </a:rPr>
              <a:t> </a:t>
            </a:r>
            <a:r>
              <a:rPr lang="en-US" altLang="en-US" sz="2400" b="1" dirty="0" err="1">
                <a:latin typeface="Times New Roman" pitchFamily="18" charset="0"/>
              </a:rPr>
              <a:t>trước</a:t>
            </a:r>
            <a:r>
              <a:rPr lang="en-US" altLang="en-US" sz="2400" b="1" dirty="0">
                <a:latin typeface="Times New Roman" pitchFamily="18" charset="0"/>
              </a:rPr>
              <a:t> </a:t>
            </a:r>
            <a:r>
              <a:rPr lang="en-US" altLang="en-US" sz="2400" b="1" dirty="0" err="1">
                <a:latin typeface="Times New Roman" pitchFamily="18" charset="0"/>
              </a:rPr>
              <a:t>khi</a:t>
            </a:r>
            <a:r>
              <a:rPr lang="en-US" altLang="en-US" sz="2400" b="1" dirty="0">
                <a:latin typeface="Times New Roman" pitchFamily="18" charset="0"/>
              </a:rPr>
              <a:t> </a:t>
            </a:r>
            <a:r>
              <a:rPr lang="en-US" altLang="en-US" sz="2400" b="1" dirty="0" err="1">
                <a:latin typeface="Times New Roman" pitchFamily="18" charset="0"/>
              </a:rPr>
              <a:t>xác</a:t>
            </a:r>
            <a:r>
              <a:rPr lang="en-US" altLang="en-US" sz="2400" b="1" dirty="0">
                <a:latin typeface="Times New Roman" pitchFamily="18" charset="0"/>
              </a:rPr>
              <a:t> </a:t>
            </a:r>
            <a:r>
              <a:rPr lang="en-US" altLang="en-US" sz="2400" b="1" dirty="0" err="1">
                <a:latin typeface="Times New Roman" pitchFamily="18" charset="0"/>
              </a:rPr>
              <a:t>nhận</a:t>
            </a:r>
            <a:r>
              <a:rPr lang="en-US" altLang="en-US" sz="2400" b="1" dirty="0">
                <a:latin typeface="Times New Roman" pitchFamily="18" charset="0"/>
              </a:rPr>
              <a:t> </a:t>
            </a:r>
            <a:r>
              <a:rPr lang="en-US" altLang="en-US" sz="2400" b="1" dirty="0" err="1">
                <a:latin typeface="Times New Roman" pitchFamily="18" charset="0"/>
              </a:rPr>
              <a:t>việc</a:t>
            </a:r>
            <a:r>
              <a:rPr lang="en-US" altLang="en-US" sz="2400" b="1" dirty="0">
                <a:latin typeface="Times New Roman" pitchFamily="18" charset="0"/>
              </a:rPr>
              <a:t> </a:t>
            </a:r>
            <a:r>
              <a:rPr lang="en-US" altLang="en-US" sz="2400" b="1" dirty="0" err="1">
                <a:latin typeface="Times New Roman" pitchFamily="18" charset="0"/>
              </a:rPr>
              <a:t>đăng</a:t>
            </a:r>
            <a:r>
              <a:rPr lang="en-US" altLang="en-US" sz="2400" b="1" dirty="0">
                <a:latin typeface="Times New Roman" pitchFamily="18" charset="0"/>
              </a:rPr>
              <a:t> </a:t>
            </a:r>
            <a:r>
              <a:rPr lang="en-US" altLang="en-US" sz="2400" b="1" dirty="0" err="1">
                <a:latin typeface="Times New Roman" pitchFamily="18" charset="0"/>
              </a:rPr>
              <a:t>ký</a:t>
            </a:r>
            <a:r>
              <a:rPr lang="en-US" altLang="en-US" sz="2400" b="1" dirty="0">
                <a:latin typeface="Times New Roman" pitchFamily="18" charset="0"/>
              </a:rPr>
              <a:t> </a:t>
            </a:r>
            <a:r>
              <a:rPr lang="en-US" altLang="en-US" sz="2400" b="1" dirty="0" err="1">
                <a:latin typeface="Times New Roman" pitchFamily="18" charset="0"/>
              </a:rPr>
              <a:t>học</a:t>
            </a:r>
            <a:endParaRPr lang="en-US" altLang="en-US" sz="2400" b="1" dirty="0">
              <a:latin typeface="Times New Roman" pitchFamily="18" charset="0"/>
            </a:endParaRPr>
          </a:p>
          <a:p>
            <a:pPr marL="347663" indent="-347663" algn="just">
              <a:lnSpc>
                <a:spcPct val="100000"/>
              </a:lnSpc>
            </a:pPr>
            <a:r>
              <a:rPr lang="en-US" altLang="en-US" sz="2400" dirty="0">
                <a:latin typeface="Times New Roman" pitchFamily="18" charset="0"/>
              </a:rPr>
              <a:t>Ở </a:t>
            </a:r>
            <a:r>
              <a:rPr lang="en-US" altLang="en-US" sz="2400" dirty="0" err="1">
                <a:latin typeface="Times New Roman" pitchFamily="18" charset="0"/>
              </a:rPr>
              <a:t>cuối</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kỳ</a:t>
            </a:r>
            <a:r>
              <a:rPr lang="en-US" altLang="en-US" sz="2400" dirty="0">
                <a:latin typeface="Times New Roman" pitchFamily="18" charset="0"/>
              </a:rPr>
              <a: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có</a:t>
            </a:r>
            <a:r>
              <a:rPr lang="en-US" altLang="en-US" sz="2400" b="1" dirty="0">
                <a:latin typeface="Times New Roman" pitchFamily="18" charset="0"/>
              </a:rPr>
              <a:t> </a:t>
            </a:r>
            <a:r>
              <a:rPr lang="en-US" altLang="en-US" sz="2400" b="1" dirty="0" err="1">
                <a:latin typeface="Times New Roman" pitchFamily="18" charset="0"/>
              </a:rPr>
              <a:t>thể</a:t>
            </a:r>
            <a:r>
              <a:rPr lang="en-US" altLang="en-US" sz="2400" b="1" dirty="0">
                <a:latin typeface="Times New Roman" pitchFamily="18" charset="0"/>
              </a:rPr>
              <a:t> </a:t>
            </a:r>
            <a:r>
              <a:rPr lang="en-US" altLang="en-US" sz="2400" b="1" dirty="0" err="1">
                <a:latin typeface="Times New Roman" pitchFamily="18" charset="0"/>
              </a:rPr>
              <a:t>truy</a:t>
            </a:r>
            <a:r>
              <a:rPr lang="en-US" altLang="en-US" sz="2400" b="1" dirty="0">
                <a:latin typeface="Times New Roman" pitchFamily="18" charset="0"/>
              </a:rPr>
              <a:t> </a:t>
            </a:r>
            <a:r>
              <a:rPr lang="en-US" altLang="en-US" sz="2400" b="1" dirty="0" err="1">
                <a:latin typeface="Times New Roman" pitchFamily="18" charset="0"/>
              </a:rPr>
              <a:t>cập</a:t>
            </a:r>
            <a:r>
              <a:rPr lang="en-US" altLang="en-US" sz="2400" b="1" dirty="0">
                <a:latin typeface="Times New Roman" pitchFamily="18" charset="0"/>
              </a:rPr>
              <a:t> </a:t>
            </a:r>
            <a:r>
              <a:rPr lang="en-US" altLang="en-US" sz="2400" b="1" dirty="0" err="1">
                <a:latin typeface="Times New Roman" pitchFamily="18" charset="0"/>
              </a:rPr>
              <a:t>vào</a:t>
            </a:r>
            <a:r>
              <a:rPr lang="en-US" altLang="en-US" sz="2400" b="1" dirty="0">
                <a:latin typeface="Times New Roman" pitchFamily="18" charset="0"/>
              </a:rPr>
              <a:t> </a:t>
            </a:r>
            <a:r>
              <a:rPr lang="en-US" altLang="en-US" sz="2400" b="1" dirty="0" err="1">
                <a:latin typeface="Times New Roman" pitchFamily="18" charset="0"/>
              </a:rPr>
              <a:t>hệ</a:t>
            </a:r>
            <a:r>
              <a:rPr lang="en-US" altLang="en-US" sz="2400" b="1" dirty="0">
                <a:latin typeface="Times New Roman" pitchFamily="18" charset="0"/>
              </a:rPr>
              <a:t> </a:t>
            </a:r>
            <a:r>
              <a:rPr lang="en-US" altLang="en-US" sz="2400" b="1" dirty="0" err="1">
                <a:latin typeface="Times New Roman" pitchFamily="18" charset="0"/>
              </a:rPr>
              <a:t>thống</a:t>
            </a:r>
            <a:r>
              <a:rPr lang="en-US" altLang="en-US" sz="2400" b="1" dirty="0">
                <a:latin typeface="Times New Roman" pitchFamily="18" charset="0"/>
              </a:rPr>
              <a:t> </a:t>
            </a:r>
            <a:r>
              <a:rPr lang="en-US" altLang="en-US" sz="2400" b="1" dirty="0" err="1">
                <a:latin typeface="Times New Roman" pitchFamily="18" charset="0"/>
              </a:rPr>
              <a:t>để</a:t>
            </a:r>
            <a:r>
              <a:rPr lang="en-US" altLang="en-US" sz="2400" b="1" dirty="0">
                <a:latin typeface="Times New Roman" pitchFamily="18" charset="0"/>
              </a:rPr>
              <a:t> </a:t>
            </a:r>
            <a:r>
              <a:rPr lang="en-US" altLang="en-US" sz="2400" b="1" dirty="0" err="1">
                <a:latin typeface="Times New Roman" pitchFamily="18" charset="0"/>
              </a:rPr>
              <a:t>xem</a:t>
            </a:r>
            <a:r>
              <a:rPr lang="en-US" altLang="en-US" sz="2400" b="1" dirty="0">
                <a:latin typeface="Times New Roman" pitchFamily="18" charset="0"/>
              </a:rPr>
              <a:t> </a:t>
            </a:r>
            <a:r>
              <a:rPr lang="en-US" altLang="en-US" sz="2400" b="1" dirty="0" err="1">
                <a:latin typeface="Times New Roman" pitchFamily="18" charset="0"/>
              </a:rPr>
              <a:t>phiếu</a:t>
            </a:r>
            <a:r>
              <a:rPr lang="en-US" altLang="en-US" sz="2400" b="1" dirty="0">
                <a:latin typeface="Times New Roman" pitchFamily="18" charset="0"/>
              </a:rPr>
              <a:t> </a:t>
            </a:r>
            <a:r>
              <a:rPr lang="en-US" altLang="en-US" sz="2400" b="1" dirty="0" err="1">
                <a:latin typeface="Times New Roman" pitchFamily="18" charset="0"/>
              </a:rPr>
              <a:t>điểm</a:t>
            </a:r>
            <a:r>
              <a:rPr lang="en-US" altLang="en-US" sz="2400" b="1" dirty="0">
                <a:latin typeface="Times New Roman" pitchFamily="18" charset="0"/>
              </a:rPr>
              <a:t>.</a:t>
            </a:r>
            <a:r>
              <a:rPr lang="en-US" altLang="en-US" sz="2400" dirty="0">
                <a:latin typeface="Times New Roman" pitchFamily="18" charset="0"/>
              </a:rPr>
              <a:t> </a:t>
            </a:r>
            <a:r>
              <a:rPr lang="en-US" altLang="en-US" sz="2400" dirty="0" err="1">
                <a:latin typeface="Times New Roman" pitchFamily="18" charset="0"/>
              </a:rPr>
              <a:t>Vì</a:t>
            </a:r>
            <a:r>
              <a:rPr lang="en-US" altLang="en-US" sz="2400" dirty="0">
                <a:latin typeface="Times New Roman" pitchFamily="18" charset="0"/>
              </a:rPr>
              <a:t> </a:t>
            </a:r>
            <a:r>
              <a:rPr lang="en-US" altLang="en-US" sz="2400" dirty="0" err="1">
                <a:latin typeface="Times New Roman" pitchFamily="18" charset="0"/>
              </a:rPr>
              <a:t>thông</a:t>
            </a:r>
            <a:r>
              <a:rPr lang="en-US" altLang="en-US" sz="2400" dirty="0">
                <a:latin typeface="Times New Roman" pitchFamily="18" charset="0"/>
              </a:rPr>
              <a:t> tin </a:t>
            </a:r>
            <a:r>
              <a:rPr lang="en-US" altLang="en-US" sz="2400" dirty="0" err="1">
                <a:latin typeface="Times New Roman" pitchFamily="18" charset="0"/>
              </a:rPr>
              <a:t>về</a:t>
            </a:r>
            <a:r>
              <a:rPr lang="en-US" altLang="en-US" sz="2400" dirty="0">
                <a:latin typeface="Times New Roman" pitchFamily="18" charset="0"/>
              </a:rPr>
              <a:t> </a:t>
            </a:r>
            <a:r>
              <a:rPr lang="en-US" altLang="en-US" sz="2400" dirty="0" err="1">
                <a:latin typeface="Times New Roman" pitchFamily="18" charset="0"/>
              </a:rPr>
              <a:t>điểm</a:t>
            </a:r>
            <a:r>
              <a:rPr lang="en-US" altLang="en-US" sz="2400" dirty="0">
                <a:latin typeface="Times New Roman" pitchFamily="18" charset="0"/>
              </a:rPr>
              <a:t> </a:t>
            </a:r>
            <a:r>
              <a:rPr lang="en-US" altLang="en-US" sz="2400" dirty="0" err="1">
                <a:latin typeface="Times New Roman" pitchFamily="18" charset="0"/>
              </a:rPr>
              <a:t>của</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dirty="0" err="1">
                <a:latin typeface="Times New Roman" pitchFamily="18" charset="0"/>
              </a:rPr>
              <a:t>phải</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giữ</a:t>
            </a:r>
            <a:r>
              <a:rPr lang="en-US" altLang="en-US" sz="2400" dirty="0">
                <a:latin typeface="Times New Roman" pitchFamily="18" charset="0"/>
              </a:rPr>
              <a:t> </a:t>
            </a:r>
            <a:r>
              <a:rPr lang="en-US" altLang="en-US" sz="2400" dirty="0" err="1">
                <a:latin typeface="Times New Roman" pitchFamily="18" charset="0"/>
              </a:rPr>
              <a:t>kín</a:t>
            </a:r>
            <a:r>
              <a:rPr lang="en-US" altLang="en-US" sz="2400" dirty="0">
                <a:latin typeface="Times New Roman" pitchFamily="18" charset="0"/>
              </a:rPr>
              <a:t>, </a:t>
            </a:r>
            <a:r>
              <a:rPr lang="en-US" altLang="en-US" sz="2400" dirty="0" err="1">
                <a:latin typeface="Times New Roman" pitchFamily="18" charset="0"/>
              </a:rPr>
              <a:t>nên</a:t>
            </a:r>
            <a:r>
              <a:rPr lang="en-US" altLang="en-US" sz="2400" dirty="0">
                <a:latin typeface="Times New Roman" pitchFamily="18" charset="0"/>
              </a:rPr>
              <a:t> </a:t>
            </a:r>
            <a:r>
              <a:rPr lang="en-US" altLang="en-US" sz="2400" dirty="0" err="1">
                <a:latin typeface="Times New Roman" pitchFamily="18" charset="0"/>
              </a:rPr>
              <a:t>hệ</a:t>
            </a:r>
            <a:r>
              <a:rPr lang="en-US" altLang="en-US" sz="2400" dirty="0">
                <a:latin typeface="Times New Roman" pitchFamily="18" charset="0"/>
              </a:rPr>
              <a:t> </a:t>
            </a:r>
            <a:r>
              <a:rPr lang="en-US" altLang="en-US" sz="2400" dirty="0" err="1">
                <a:latin typeface="Times New Roman" pitchFamily="18" charset="0"/>
              </a:rPr>
              <a:t>thống</a:t>
            </a:r>
            <a:r>
              <a:rPr lang="en-US" altLang="en-US" sz="2400" dirty="0">
                <a:latin typeface="Times New Roman" pitchFamily="18" charset="0"/>
              </a:rPr>
              <a:t> </a:t>
            </a:r>
            <a:r>
              <a:rPr lang="en-US" altLang="en-US" sz="2400" dirty="0" err="1">
                <a:latin typeface="Times New Roman" pitchFamily="18" charset="0"/>
              </a:rPr>
              <a:t>cần</a:t>
            </a:r>
            <a:r>
              <a:rPr lang="en-US" altLang="en-US" sz="2400" dirty="0">
                <a:latin typeface="Times New Roman" pitchFamily="18" charset="0"/>
              </a:rPr>
              <a:t> </a:t>
            </a:r>
            <a:r>
              <a:rPr lang="en-US" altLang="en-US" sz="2400" dirty="0" err="1">
                <a:latin typeface="Times New Roman" pitchFamily="18" charset="0"/>
              </a:rPr>
              <a:t>có</a:t>
            </a:r>
            <a:r>
              <a:rPr lang="en-US" altLang="en-US" sz="2400" dirty="0">
                <a:latin typeface="Times New Roman" pitchFamily="18" charset="0"/>
              </a:rPr>
              <a:t> </a:t>
            </a:r>
            <a:r>
              <a:rPr lang="en-US" altLang="en-US" sz="2400" b="1" dirty="0" err="1">
                <a:latin typeface="Times New Roman" pitchFamily="18" charset="0"/>
              </a:rPr>
              <a:t>cơ</a:t>
            </a:r>
            <a:r>
              <a:rPr lang="en-US" altLang="en-US" sz="2400" b="1" dirty="0">
                <a:latin typeface="Times New Roman" pitchFamily="18" charset="0"/>
              </a:rPr>
              <a:t> </a:t>
            </a:r>
            <a:r>
              <a:rPr lang="en-US" altLang="en-US" sz="2400" b="1" dirty="0" err="1">
                <a:latin typeface="Times New Roman" pitchFamily="18" charset="0"/>
              </a:rPr>
              <a:t>chế</a:t>
            </a:r>
            <a:r>
              <a:rPr lang="en-US" altLang="en-US" sz="2400" b="1" dirty="0">
                <a:latin typeface="Times New Roman" pitchFamily="18" charset="0"/>
              </a:rPr>
              <a:t> </a:t>
            </a:r>
            <a:r>
              <a:rPr lang="en-US" altLang="en-US" sz="2400" b="1" dirty="0" err="1">
                <a:latin typeface="Times New Roman" pitchFamily="18" charset="0"/>
              </a:rPr>
              <a:t>bảo</a:t>
            </a:r>
            <a:r>
              <a:rPr lang="en-US" altLang="en-US" sz="2400" b="1" dirty="0">
                <a:latin typeface="Times New Roman" pitchFamily="18" charset="0"/>
              </a:rPr>
              <a:t> </a:t>
            </a:r>
            <a:r>
              <a:rPr lang="en-US" altLang="en-US" sz="2400" b="1" dirty="0" err="1">
                <a:latin typeface="Times New Roman" pitchFamily="18" charset="0"/>
              </a:rPr>
              <a:t>mật</a:t>
            </a:r>
            <a:r>
              <a:rPr lang="en-US" altLang="en-US" sz="2400" b="1" dirty="0">
                <a:latin typeface="Times New Roman" pitchFamily="18" charset="0"/>
              </a:rPr>
              <a:t> </a:t>
            </a:r>
            <a:r>
              <a:rPr lang="en-US" altLang="en-US" sz="2400" b="1" dirty="0" err="1">
                <a:latin typeface="Times New Roman" pitchFamily="18" charset="0"/>
              </a:rPr>
              <a:t>để</a:t>
            </a:r>
            <a:r>
              <a:rPr lang="en-US" altLang="en-US" sz="2400" b="1" dirty="0">
                <a:latin typeface="Times New Roman" pitchFamily="18" charset="0"/>
              </a:rPr>
              <a:t> </a:t>
            </a:r>
            <a:r>
              <a:rPr lang="en-US" altLang="en-US" sz="2400" b="1" dirty="0" err="1">
                <a:latin typeface="Times New Roman" pitchFamily="18" charset="0"/>
              </a:rPr>
              <a:t>ngăn</a:t>
            </a:r>
            <a:r>
              <a:rPr lang="en-US" altLang="en-US" sz="2400" b="1" dirty="0">
                <a:latin typeface="Times New Roman" pitchFamily="18" charset="0"/>
              </a:rPr>
              <a:t> </a:t>
            </a:r>
            <a:r>
              <a:rPr lang="en-US" altLang="en-US" sz="2400" b="1" dirty="0" err="1">
                <a:latin typeface="Times New Roman" pitchFamily="18" charset="0"/>
              </a:rPr>
              <a:t>cản</a:t>
            </a:r>
            <a:r>
              <a:rPr lang="en-US" altLang="en-US" sz="2400" b="1" dirty="0">
                <a:latin typeface="Times New Roman" pitchFamily="18" charset="0"/>
              </a:rPr>
              <a:t> </a:t>
            </a:r>
            <a:r>
              <a:rPr lang="en-US" altLang="en-US" sz="2400" b="1" dirty="0" err="1">
                <a:latin typeface="Times New Roman" pitchFamily="18" charset="0"/>
              </a:rPr>
              <a:t>việc</a:t>
            </a:r>
            <a:r>
              <a:rPr lang="en-US" altLang="en-US" sz="2400" b="1" dirty="0">
                <a:latin typeface="Times New Roman" pitchFamily="18" charset="0"/>
              </a:rPr>
              <a:t> </a:t>
            </a:r>
            <a:r>
              <a:rPr lang="en-US" altLang="en-US" sz="2400" b="1" dirty="0" err="1">
                <a:latin typeface="Times New Roman" pitchFamily="18" charset="0"/>
              </a:rPr>
              <a:t>truy</a:t>
            </a:r>
            <a:r>
              <a:rPr lang="en-US" altLang="en-US" sz="2400" b="1" dirty="0">
                <a:latin typeface="Times New Roman" pitchFamily="18" charset="0"/>
              </a:rPr>
              <a:t> </a:t>
            </a:r>
            <a:r>
              <a:rPr lang="en-US" altLang="en-US" sz="2400" b="1" dirty="0" err="1">
                <a:latin typeface="Times New Roman" pitchFamily="18" charset="0"/>
              </a:rPr>
              <a:t>cập</a:t>
            </a:r>
            <a:r>
              <a:rPr lang="en-US" altLang="en-US" sz="2400" b="1" dirty="0">
                <a:latin typeface="Times New Roman" pitchFamily="18" charset="0"/>
              </a:rPr>
              <a:t> </a:t>
            </a:r>
            <a:r>
              <a:rPr lang="en-US" altLang="en-US" sz="2400" b="1" dirty="0" err="1">
                <a:latin typeface="Times New Roman" pitchFamily="18" charset="0"/>
              </a:rPr>
              <a:t>không</a:t>
            </a:r>
            <a:r>
              <a:rPr lang="en-US" altLang="en-US" sz="2400" b="1" dirty="0">
                <a:latin typeface="Times New Roman" pitchFamily="18" charset="0"/>
              </a:rPr>
              <a:t> </a:t>
            </a:r>
            <a:r>
              <a:rPr lang="en-US" altLang="en-US" sz="2400" b="1" dirty="0" err="1">
                <a:latin typeface="Times New Roman" pitchFamily="18" charset="0"/>
              </a:rPr>
              <a:t>hợp</a:t>
            </a:r>
            <a:r>
              <a:rPr lang="en-US" altLang="en-US" sz="2400" b="1" dirty="0">
                <a:latin typeface="Times New Roman" pitchFamily="18" charset="0"/>
              </a:rPr>
              <a:t> </a:t>
            </a:r>
            <a:r>
              <a:rPr lang="en-US" altLang="en-US" sz="2400" b="1" dirty="0" err="1">
                <a:latin typeface="Times New Roman" pitchFamily="18" charset="0"/>
              </a:rPr>
              <a:t>lệ</a:t>
            </a:r>
            <a:endParaRPr lang="en-US" altLang="en-US" sz="2400" b="1" dirty="0">
              <a:latin typeface="Times New Roman" pitchFamily="18" charset="0"/>
            </a:endParaRPr>
          </a:p>
          <a:p>
            <a:pPr marL="347663" indent="-347663" algn="just">
              <a:lnSpc>
                <a:spcPct val="100000"/>
              </a:lnSpc>
            </a:pPr>
            <a:r>
              <a:rPr lang="en-US" altLang="en-US" sz="2400" b="1" dirty="0" err="1">
                <a:latin typeface="Times New Roman" pitchFamily="18" charset="0"/>
              </a:rPr>
              <a:t>Các</a:t>
            </a:r>
            <a:r>
              <a:rPr lang="en-US" altLang="en-US" sz="2400" b="1" dirty="0">
                <a:latin typeface="Times New Roman" pitchFamily="18" charset="0"/>
              </a:rPr>
              <a:t> </a:t>
            </a:r>
            <a:r>
              <a:rPr lang="en-US" altLang="en-US" sz="2400" b="1" dirty="0" err="1">
                <a:latin typeface="Times New Roman" pitchFamily="18" charset="0"/>
              </a:rPr>
              <a:t>giảng</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có</a:t>
            </a:r>
            <a:r>
              <a:rPr lang="en-US" altLang="en-US" sz="2400" b="1" dirty="0">
                <a:latin typeface="Times New Roman" pitchFamily="18" charset="0"/>
              </a:rPr>
              <a:t> </a:t>
            </a:r>
            <a:r>
              <a:rPr lang="en-US" altLang="en-US" sz="2400" b="1" dirty="0" err="1">
                <a:latin typeface="Times New Roman" pitchFamily="18" charset="0"/>
              </a:rPr>
              <a:t>thể</a:t>
            </a:r>
            <a:r>
              <a:rPr lang="en-US" altLang="en-US" sz="2400" b="1" dirty="0">
                <a:latin typeface="Times New Roman" pitchFamily="18" charset="0"/>
              </a:rPr>
              <a:t> </a:t>
            </a:r>
            <a:r>
              <a:rPr lang="en-US" altLang="en-US" sz="2400" b="1" dirty="0" err="1">
                <a:latin typeface="Times New Roman" pitchFamily="18" charset="0"/>
              </a:rPr>
              <a:t>truy</a:t>
            </a:r>
            <a:r>
              <a:rPr lang="en-US" altLang="en-US" sz="2400" b="1" dirty="0">
                <a:latin typeface="Times New Roman" pitchFamily="18" charset="0"/>
              </a:rPr>
              <a:t> </a:t>
            </a:r>
            <a:r>
              <a:rPr lang="en-US" altLang="en-US" sz="2400" b="1" dirty="0" err="1">
                <a:latin typeface="Times New Roman" pitchFamily="18" charset="0"/>
              </a:rPr>
              <a:t>cập</a:t>
            </a:r>
            <a:r>
              <a:rPr lang="en-US" altLang="en-US" sz="2400" b="1" dirty="0">
                <a:latin typeface="Times New Roman" pitchFamily="18" charset="0"/>
              </a:rPr>
              <a:t> </a:t>
            </a:r>
            <a:r>
              <a:rPr lang="en-US" altLang="en-US" sz="2400" b="1" dirty="0" err="1">
                <a:latin typeface="Times New Roman" pitchFamily="18" charset="0"/>
              </a:rPr>
              <a:t>vào</a:t>
            </a:r>
            <a:r>
              <a:rPr lang="en-US" altLang="en-US" sz="2400" b="1" dirty="0">
                <a:latin typeface="Times New Roman" pitchFamily="18" charset="0"/>
              </a:rPr>
              <a:t> </a:t>
            </a:r>
            <a:r>
              <a:rPr lang="en-US" altLang="en-US" sz="2400" b="1" dirty="0" err="1">
                <a:latin typeface="Times New Roman" pitchFamily="18" charset="0"/>
              </a:rPr>
              <a:t>hệ</a:t>
            </a:r>
            <a:r>
              <a:rPr lang="en-US" altLang="en-US" sz="2400" b="1" dirty="0">
                <a:latin typeface="Times New Roman" pitchFamily="18" charset="0"/>
              </a:rPr>
              <a:t> </a:t>
            </a:r>
            <a:r>
              <a:rPr lang="en-US" altLang="en-US" sz="2400" b="1" dirty="0" err="1">
                <a:latin typeface="Times New Roman" pitchFamily="18" charset="0"/>
              </a:rPr>
              <a:t>thống</a:t>
            </a:r>
            <a:r>
              <a:rPr lang="en-US" altLang="en-US" sz="2400" b="1" dirty="0">
                <a:latin typeface="Times New Roman" pitchFamily="18" charset="0"/>
              </a:rPr>
              <a:t> </a:t>
            </a:r>
            <a:r>
              <a:rPr lang="en-US" altLang="en-US" sz="2400" b="1" dirty="0" err="1">
                <a:latin typeface="Times New Roman" pitchFamily="18" charset="0"/>
              </a:rPr>
              <a:t>để</a:t>
            </a:r>
            <a:r>
              <a:rPr lang="en-US" altLang="en-US" sz="2400" b="1" dirty="0">
                <a:latin typeface="Times New Roman" pitchFamily="18" charset="0"/>
              </a:rPr>
              <a:t> </a:t>
            </a:r>
            <a:r>
              <a:rPr lang="en-US" altLang="en-US" sz="2400" b="1" dirty="0" err="1">
                <a:latin typeface="Times New Roman" pitchFamily="18" charset="0"/>
              </a:rPr>
              <a:t>đăng</a:t>
            </a:r>
            <a:r>
              <a:rPr lang="en-US" altLang="en-US" sz="2400" b="1" dirty="0">
                <a:latin typeface="Times New Roman" pitchFamily="18" charset="0"/>
              </a:rPr>
              <a:t> </a:t>
            </a:r>
            <a:r>
              <a:rPr lang="en-US" altLang="en-US" sz="2400" b="1" dirty="0" err="1">
                <a:latin typeface="Times New Roman" pitchFamily="18" charset="0"/>
              </a:rPr>
              <a:t>ký</a:t>
            </a:r>
            <a:r>
              <a:rPr lang="en-US" altLang="en-US" sz="2400" b="1" dirty="0">
                <a:latin typeface="Times New Roman" pitchFamily="18" charset="0"/>
              </a:rPr>
              <a:t> </a:t>
            </a:r>
            <a:r>
              <a:rPr lang="en-US" altLang="en-US" sz="2400" b="1" dirty="0" err="1">
                <a:latin typeface="Times New Roman" pitchFamily="18" charset="0"/>
              </a:rPr>
              <a:t>những</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b="1" dirty="0" err="1">
                <a:latin typeface="Times New Roman" pitchFamily="18" charset="0"/>
              </a:rPr>
              <a:t>mà</a:t>
            </a:r>
            <a:r>
              <a:rPr lang="en-US" altLang="en-US" sz="2400" b="1" dirty="0">
                <a:latin typeface="Times New Roman" pitchFamily="18" charset="0"/>
              </a:rPr>
              <a:t> </a:t>
            </a:r>
            <a:r>
              <a:rPr lang="en-US" altLang="en-US" sz="2400" b="1" dirty="0" err="1">
                <a:latin typeface="Times New Roman" pitchFamily="18" charset="0"/>
              </a:rPr>
              <a:t>họ</a:t>
            </a:r>
            <a:r>
              <a:rPr lang="en-US" altLang="en-US" sz="2400" b="1" dirty="0">
                <a:latin typeface="Times New Roman" pitchFamily="18" charset="0"/>
              </a:rPr>
              <a:t> </a:t>
            </a:r>
            <a:r>
              <a:rPr lang="en-US" altLang="en-US" sz="2400" b="1" dirty="0" err="1">
                <a:latin typeface="Times New Roman" pitchFamily="18" charset="0"/>
              </a:rPr>
              <a:t>sẽ</a:t>
            </a:r>
            <a:r>
              <a:rPr lang="en-US" altLang="en-US" sz="2400" b="1" dirty="0">
                <a:latin typeface="Times New Roman" pitchFamily="18" charset="0"/>
              </a:rPr>
              <a:t> </a:t>
            </a:r>
            <a:r>
              <a:rPr lang="en-US" altLang="en-US" sz="2400" b="1" dirty="0" err="1">
                <a:latin typeface="Times New Roman" pitchFamily="18" charset="0"/>
              </a:rPr>
              <a:t>dạy</a:t>
            </a:r>
            <a:r>
              <a:rPr lang="en-US" altLang="en-US" sz="2400" b="1" dirty="0">
                <a:latin typeface="Times New Roman" pitchFamily="18" charset="0"/>
              </a:rPr>
              <a:t>.</a:t>
            </a:r>
            <a:r>
              <a:rPr lang="en-US" altLang="en-US" sz="2400" dirty="0">
                <a:latin typeface="Times New Roman" pitchFamily="18" charset="0"/>
              </a:rPr>
              <a:t> </a:t>
            </a:r>
            <a:r>
              <a:rPr lang="en-US" altLang="en-US" sz="2400" dirty="0" err="1">
                <a:latin typeface="Times New Roman" pitchFamily="18" charset="0"/>
              </a:rPr>
              <a:t>Họ</a:t>
            </a:r>
            <a:r>
              <a:rPr lang="en-US" altLang="en-US" sz="2400" dirty="0">
                <a:latin typeface="Times New Roman" pitchFamily="18" charset="0"/>
              </a:rPr>
              <a:t> </a:t>
            </a:r>
            <a:r>
              <a:rPr lang="en-US" altLang="en-US" sz="2400" dirty="0" err="1">
                <a:latin typeface="Times New Roman" pitchFamily="18" charset="0"/>
              </a:rPr>
              <a:t>có</a:t>
            </a:r>
            <a:r>
              <a:rPr lang="en-US" altLang="en-US" sz="2400" dirty="0">
                <a:latin typeface="Times New Roman" pitchFamily="18" charset="0"/>
              </a:rPr>
              <a:t> </a:t>
            </a:r>
            <a:r>
              <a:rPr lang="en-US" altLang="en-US" sz="2400" dirty="0" err="1">
                <a:latin typeface="Times New Roman" pitchFamily="18" charset="0"/>
              </a:rPr>
              <a:t>thể</a:t>
            </a:r>
            <a:r>
              <a:rPr lang="en-US" altLang="en-US" sz="2400" dirty="0">
                <a:latin typeface="Times New Roman" pitchFamily="18" charset="0"/>
              </a:rPr>
              <a:t> </a:t>
            </a:r>
            <a:r>
              <a:rPr lang="en-US" altLang="en-US" sz="2400" dirty="0" err="1">
                <a:latin typeface="Times New Roman" pitchFamily="18" charset="0"/>
              </a:rPr>
              <a:t>xem</a:t>
            </a:r>
            <a:r>
              <a:rPr lang="en-US" altLang="en-US" sz="2400" dirty="0">
                <a:latin typeface="Times New Roman" pitchFamily="18" charset="0"/>
              </a:rPr>
              <a:t> </a:t>
            </a:r>
            <a:r>
              <a:rPr lang="en-US" altLang="en-US" sz="2400" dirty="0" err="1">
                <a:latin typeface="Times New Roman" pitchFamily="18" charset="0"/>
              </a:rPr>
              <a:t>danh</a:t>
            </a:r>
            <a:r>
              <a:rPr lang="en-US" altLang="en-US" sz="2400" dirty="0">
                <a:latin typeface="Times New Roman" pitchFamily="18" charset="0"/>
              </a:rPr>
              <a:t> </a:t>
            </a:r>
            <a:r>
              <a:rPr lang="en-US" altLang="en-US" sz="2400" dirty="0" err="1">
                <a:latin typeface="Times New Roman" pitchFamily="18" charset="0"/>
              </a:rPr>
              <a:t>sách</a:t>
            </a:r>
            <a:r>
              <a:rPr lang="en-US" altLang="en-US" sz="2400"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dirty="0" err="1">
                <a:latin typeface="Times New Roman" pitchFamily="18" charset="0"/>
              </a:rPr>
              <a:t>đã</a:t>
            </a:r>
            <a:r>
              <a:rPr lang="en-US" altLang="en-US" sz="2400" dirty="0">
                <a:latin typeface="Times New Roman" pitchFamily="18" charset="0"/>
              </a:rPr>
              <a:t> </a:t>
            </a:r>
            <a:r>
              <a:rPr lang="en-US" altLang="en-US" sz="2400" dirty="0" err="1">
                <a:latin typeface="Times New Roman" pitchFamily="18" charset="0"/>
              </a:rPr>
              <a:t>đăng</a:t>
            </a:r>
            <a:r>
              <a:rPr lang="en-US" altLang="en-US" sz="2400" dirty="0">
                <a:latin typeface="Times New Roman" pitchFamily="18" charset="0"/>
              </a:rPr>
              <a:t> </a:t>
            </a:r>
            <a:r>
              <a:rPr lang="en-US" altLang="en-US" sz="2400" dirty="0" err="1">
                <a:latin typeface="Times New Roman" pitchFamily="18" charset="0"/>
              </a:rPr>
              <a:t>ký</a:t>
            </a:r>
            <a:r>
              <a:rPr lang="en-US" altLang="en-US" sz="2400" dirty="0">
                <a:latin typeface="Times New Roman" pitchFamily="18" charset="0"/>
              </a:rPr>
              <a:t> </a:t>
            </a:r>
            <a:r>
              <a:rPr lang="en-US" altLang="en-US" sz="2400" dirty="0" err="1">
                <a:latin typeface="Times New Roman" pitchFamily="18" charset="0"/>
              </a:rPr>
              <a:t>vào</a:t>
            </a:r>
            <a:r>
              <a:rPr lang="en-US" altLang="en-US" sz="2400" dirty="0">
                <a:latin typeface="Times New Roman" pitchFamily="18" charset="0"/>
              </a:rPr>
              <a:t> </a:t>
            </a:r>
            <a:r>
              <a:rPr lang="en-US" altLang="en-US" sz="2400" dirty="0" err="1">
                <a:latin typeface="Times New Roman" pitchFamily="18" charset="0"/>
              </a:rPr>
              <a:t>lớp</a:t>
            </a:r>
            <a:r>
              <a:rPr lang="en-US" altLang="en-US" sz="2400" dirty="0">
                <a:latin typeface="Times New Roman" pitchFamily="18" charset="0"/>
              </a:rPr>
              <a:t> </a:t>
            </a:r>
            <a:r>
              <a:rPr lang="en-US" altLang="en-US" sz="2400" dirty="0" err="1">
                <a:latin typeface="Times New Roman" pitchFamily="18" charset="0"/>
              </a:rPr>
              <a:t>của</a:t>
            </a:r>
            <a:r>
              <a:rPr lang="en-US" altLang="en-US" sz="2400" dirty="0">
                <a:latin typeface="Times New Roman" pitchFamily="18" charset="0"/>
              </a:rPr>
              <a:t> </a:t>
            </a:r>
            <a:r>
              <a:rPr lang="en-US" altLang="en-US" sz="2400" dirty="0" err="1">
                <a:latin typeface="Times New Roman" pitchFamily="18" charset="0"/>
              </a:rPr>
              <a:t>họ</a:t>
            </a:r>
            <a:r>
              <a:rPr lang="en-US" altLang="en-US" sz="2400" dirty="0">
                <a:latin typeface="Times New Roman" pitchFamily="18" charset="0"/>
              </a:rPr>
              <a:t>, </a:t>
            </a:r>
            <a:r>
              <a:rPr lang="en-US" altLang="en-US" sz="2400" dirty="0" err="1">
                <a:latin typeface="Times New Roman" pitchFamily="18" charset="0"/>
              </a:rPr>
              <a:t>cũng</a:t>
            </a:r>
            <a:r>
              <a:rPr lang="en-US" altLang="en-US" sz="2400" dirty="0">
                <a:latin typeface="Times New Roman" pitchFamily="18" charset="0"/>
              </a:rPr>
              <a:t> </a:t>
            </a:r>
            <a:r>
              <a:rPr lang="en-US" altLang="en-US" sz="2400" dirty="0" err="1">
                <a:latin typeface="Times New Roman" pitchFamily="18" charset="0"/>
              </a:rPr>
              <a:t>như</a:t>
            </a:r>
            <a:r>
              <a:rPr lang="en-US" altLang="en-US" sz="2400" dirty="0">
                <a:latin typeface="Times New Roman" pitchFamily="18" charset="0"/>
              </a:rPr>
              <a:t> </a:t>
            </a:r>
            <a:r>
              <a:rPr lang="en-US" altLang="en-US" sz="2400" dirty="0" err="1">
                <a:latin typeface="Times New Roman" pitchFamily="18" charset="0"/>
              </a:rPr>
              <a:t>nhập</a:t>
            </a:r>
            <a:r>
              <a:rPr lang="en-US" altLang="en-US" sz="2400" dirty="0">
                <a:latin typeface="Times New Roman" pitchFamily="18" charset="0"/>
              </a:rPr>
              <a:t> </a:t>
            </a:r>
            <a:r>
              <a:rPr lang="en-US" altLang="en-US" sz="2400" dirty="0" err="1">
                <a:latin typeface="Times New Roman" pitchFamily="18" charset="0"/>
              </a:rPr>
              <a:t>điểm</a:t>
            </a:r>
            <a:r>
              <a:rPr lang="en-US" altLang="en-US" sz="2400" dirty="0">
                <a:latin typeface="Times New Roman" pitchFamily="18" charset="0"/>
              </a:rPr>
              <a:t> </a:t>
            </a:r>
            <a:r>
              <a:rPr lang="en-US" altLang="en-US" sz="2400" dirty="0" err="1">
                <a:latin typeface="Times New Roman" pitchFamily="18" charset="0"/>
              </a:rPr>
              <a:t>sau</a:t>
            </a:r>
            <a:r>
              <a:rPr lang="en-US" altLang="en-US" sz="2400" dirty="0">
                <a:latin typeface="Times New Roman" pitchFamily="18" charset="0"/>
              </a:rPr>
              <a:t> </a:t>
            </a:r>
            <a:r>
              <a:rPr lang="en-US" altLang="en-US" sz="2400" dirty="0" err="1">
                <a:latin typeface="Times New Roman" pitchFamily="18" charset="0"/>
              </a:rPr>
              <a:t>mỗi</a:t>
            </a:r>
            <a:r>
              <a:rPr lang="en-US" altLang="en-US" sz="2400" dirty="0">
                <a:latin typeface="Times New Roman" pitchFamily="18" charset="0"/>
              </a:rPr>
              <a:t> </a:t>
            </a:r>
            <a:r>
              <a:rPr lang="en-US" altLang="en-US" sz="2400" dirty="0" err="1">
                <a:latin typeface="Times New Roman" pitchFamily="18" charset="0"/>
              </a:rPr>
              <a:t>khóa</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a:t>
            </a:r>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147</a:t>
            </a:fld>
            <a:endParaRPr lang="en-US" altLang="en-US"/>
          </a:p>
        </p:txBody>
      </p:sp>
      <p:sp>
        <p:nvSpPr>
          <p:cNvPr id="7" name="Rectangle 2"/>
          <p:cNvSpPr>
            <a:spLocks noGrp="1" noChangeArrowheads="1"/>
          </p:cNvSpPr>
          <p:nvPr>
            <p:ph type="title"/>
          </p:nvPr>
        </p:nvSpPr>
        <p:spPr>
          <a:xfrm>
            <a:off x="1752600" y="14288"/>
            <a:ext cx="8686800" cy="914400"/>
          </a:xfrm>
          <a:noFill/>
        </p:spPr>
        <p:txBody>
          <a:bodyPr/>
          <a:lstStyle/>
          <a:p>
            <a:pPr algn="l" eaLnBrk="1" hangingPunct="1"/>
            <a:r>
              <a:rPr lang="en-US" sz="2800" b="1">
                <a:solidFill>
                  <a:srgbClr val="C00000"/>
                </a:solidFill>
              </a:rPr>
              <a:t>BÀI TẬP 1: Đăng ký học phần</a:t>
            </a:r>
            <a:endParaRPr lang="en-US" altLang="en-US" sz="2800" b="1">
              <a:solidFill>
                <a:srgbClr val="C00000"/>
              </a:solidFill>
            </a:endParaRPr>
          </a:p>
        </p:txBody>
      </p:sp>
    </p:spTree>
    <p:extLst>
      <p:ext uri="{BB962C8B-B14F-4D97-AF65-F5344CB8AC3E}">
        <p14:creationId xmlns:p14="http://schemas.microsoft.com/office/powerpoint/2010/main" val="2313319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4294967295"/>
          </p:nvPr>
        </p:nvSpPr>
        <p:spPr>
          <a:xfrm>
            <a:off x="623455" y="993776"/>
            <a:ext cx="11166763" cy="5362574"/>
          </a:xfrm>
        </p:spPr>
        <p:txBody>
          <a:bodyPr vert="horz" lIns="182880" tIns="91440" rIns="91440" bIns="45720" rtlCol="0">
            <a:normAutofit/>
          </a:bodyPr>
          <a:lstStyle/>
          <a:p>
            <a:pPr marL="347663" indent="-347663" algn="just">
              <a:lnSpc>
                <a:spcPct val="100000"/>
              </a:lnSpc>
              <a:buClr>
                <a:srgbClr val="0000FF"/>
              </a:buClr>
              <a:buNone/>
            </a:pPr>
            <a:r>
              <a:rPr lang="en-US" altLang="en-US" sz="2400" dirty="0" err="1">
                <a:solidFill>
                  <a:srgbClr val="990000"/>
                </a:solidFill>
                <a:latin typeface="Times New Roman" pitchFamily="18" charset="0"/>
              </a:rPr>
              <a:t>Lập</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bảng</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chú</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giải</a:t>
            </a:r>
            <a:r>
              <a:rPr lang="en-US" altLang="en-US" sz="2400" dirty="0">
                <a:solidFill>
                  <a:srgbClr val="990000"/>
                </a:solidFill>
                <a:latin typeface="Times New Roman" pitchFamily="18" charset="0"/>
              </a:rPr>
              <a:t> (</a:t>
            </a:r>
            <a:r>
              <a:rPr lang="en-US" altLang="en-US" sz="2400" b="1" dirty="0">
                <a:solidFill>
                  <a:srgbClr val="990000"/>
                </a:solidFill>
                <a:latin typeface="Times New Roman" pitchFamily="18" charset="0"/>
              </a:rPr>
              <a:t>Glossary</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của</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ứng</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dụng</a:t>
            </a:r>
            <a:r>
              <a:rPr lang="en-US" altLang="en-US" sz="2400" dirty="0">
                <a:solidFill>
                  <a:srgbClr val="990000"/>
                </a:solidFill>
                <a:latin typeface="Times New Roman" pitchFamily="18" charset="0"/>
              </a:rPr>
              <a:t> Course Registration:</a:t>
            </a:r>
          </a:p>
          <a:p>
            <a:pPr marL="347663" indent="-347663" algn="just">
              <a:lnSpc>
                <a:spcPct val="100000"/>
              </a:lnSpc>
              <a:buClr>
                <a:srgbClr val="0000FF"/>
              </a:buClr>
            </a:pPr>
            <a:r>
              <a:rPr lang="en-US" altLang="en-US" sz="2400" b="1" dirty="0">
                <a:latin typeface="Times New Roman" pitchFamily="18" charset="0"/>
              </a:rPr>
              <a:t>Course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môn</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dạy</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trường</a:t>
            </a:r>
            <a:r>
              <a:rPr lang="en-US" altLang="en-US" sz="2400" dirty="0">
                <a:latin typeface="Times New Roman" pitchFamily="18" charset="0"/>
              </a:rPr>
              <a:t>.</a:t>
            </a:r>
          </a:p>
          <a:p>
            <a:pPr marL="347663" indent="-347663" algn="just">
              <a:lnSpc>
                <a:spcPct val="100000"/>
              </a:lnSpc>
              <a:buClr>
                <a:srgbClr val="0000FF"/>
              </a:buClr>
            </a:pPr>
            <a:r>
              <a:rPr lang="en-US" altLang="en-US" sz="2400" b="1" dirty="0">
                <a:latin typeface="Times New Roman" pitchFamily="18" charset="0"/>
              </a:rPr>
              <a:t>Course Offering (</a:t>
            </a:r>
            <a:r>
              <a:rPr lang="en-US" altLang="en-US" sz="2400" b="1" dirty="0" err="1">
                <a:latin typeface="Times New Roman" pitchFamily="18" charset="0"/>
              </a:rPr>
              <a:t>Lớp</a:t>
            </a:r>
            <a:r>
              <a:rPr lang="en-US" altLang="en-US" sz="2400" b="1"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lớp</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cụ</a:t>
            </a:r>
            <a:r>
              <a:rPr lang="en-US" altLang="en-US" sz="2400" dirty="0">
                <a:latin typeface="Times New Roman" pitchFamily="18" charset="0"/>
              </a:rPr>
              <a:t> </a:t>
            </a:r>
            <a:r>
              <a:rPr lang="en-US" altLang="en-US" sz="2400" dirty="0" err="1">
                <a:latin typeface="Times New Roman" pitchFamily="18" charset="0"/>
              </a:rPr>
              <a:t>thể</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mở</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mỗi</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kỳ</a:t>
            </a:r>
            <a:r>
              <a:rPr lang="en-US" altLang="en-US" sz="2400" dirty="0">
                <a:latin typeface="Times New Roman" pitchFamily="18" charset="0"/>
              </a:rPr>
              <a:t> </a:t>
            </a:r>
            <a:r>
              <a:rPr lang="en-US" altLang="en-US" sz="2400" dirty="0" err="1">
                <a:latin typeface="Times New Roman" pitchFamily="18" charset="0"/>
              </a:rPr>
              <a:t>cụ</a:t>
            </a:r>
            <a:r>
              <a:rPr lang="en-US" altLang="en-US" sz="2400" dirty="0">
                <a:latin typeface="Times New Roman" pitchFamily="18" charset="0"/>
              </a:rPr>
              <a:t> </a:t>
            </a:r>
            <a:r>
              <a:rPr lang="en-US" altLang="en-US" sz="2400" dirty="0" err="1">
                <a:latin typeface="Times New Roman" pitchFamily="18" charset="0"/>
              </a:rPr>
              <a:t>thể</a:t>
            </a:r>
            <a:r>
              <a:rPr lang="en-US" altLang="en-US" sz="2400" dirty="0">
                <a:latin typeface="Times New Roman" pitchFamily="18" charset="0"/>
              </a:rPr>
              <a:t> </a:t>
            </a:r>
            <a:r>
              <a:rPr lang="en-US" altLang="en-US" sz="2400" dirty="0" err="1">
                <a:latin typeface="Times New Roman" pitchFamily="18" charset="0"/>
              </a:rPr>
              <a:t>cùng</a:t>
            </a:r>
            <a:r>
              <a:rPr lang="en-US" altLang="en-US" sz="2400"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cụ</a:t>
            </a:r>
            <a:r>
              <a:rPr lang="en-US" altLang="en-US" sz="2400" dirty="0">
                <a:latin typeface="Times New Roman" pitchFamily="18" charset="0"/>
              </a:rPr>
              <a:t> </a:t>
            </a:r>
            <a:r>
              <a:rPr lang="en-US" altLang="en-US" sz="2400" dirty="0" err="1">
                <a:latin typeface="Times New Roman" pitchFamily="18" charset="0"/>
              </a:rPr>
              <a:t>thể</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mở</a:t>
            </a:r>
            <a:r>
              <a:rPr lang="en-US" altLang="en-US" sz="2400" dirty="0">
                <a:latin typeface="Times New Roman" pitchFamily="18" charset="0"/>
              </a:rPr>
              <a:t> song </a:t>
            </a:r>
            <a:r>
              <a:rPr lang="en-US" altLang="en-US" sz="2400" dirty="0" err="1">
                <a:latin typeface="Times New Roman" pitchFamily="18" charset="0"/>
              </a:rPr>
              <a:t>song</a:t>
            </a:r>
            <a:r>
              <a:rPr lang="en-US" altLang="en-US" sz="2400" dirty="0">
                <a:latin typeface="Times New Roman" pitchFamily="18" charset="0"/>
              </a:rPr>
              <a:t> </a:t>
            </a:r>
            <a:r>
              <a:rPr lang="en-US" altLang="en-US" sz="2400" dirty="0" err="1">
                <a:latin typeface="Times New Roman" pitchFamily="18" charset="0"/>
              </a:rPr>
              <a:t>nhiều</a:t>
            </a:r>
            <a:r>
              <a:rPr lang="en-US" altLang="en-US" sz="2400" dirty="0">
                <a:latin typeface="Times New Roman" pitchFamily="18" charset="0"/>
              </a:rPr>
              <a:t> </a:t>
            </a:r>
            <a:r>
              <a:rPr lang="en-US" altLang="en-US" sz="2400" dirty="0" err="1">
                <a:latin typeface="Times New Roman" pitchFamily="18" charset="0"/>
              </a:rPr>
              <a:t>lớp</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mỗi</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kỳ</a:t>
            </a:r>
            <a:r>
              <a:rPr lang="en-US" altLang="en-US" sz="2400" dirty="0">
                <a:latin typeface="Times New Roman" pitchFamily="18" charset="0"/>
              </a:rPr>
              <a:t>. </a:t>
            </a:r>
            <a:r>
              <a:rPr lang="en-US" altLang="en-US" sz="2400" dirty="0" err="1">
                <a:latin typeface="Times New Roman" pitchFamily="18" charset="0"/>
              </a:rPr>
              <a:t>Thông</a:t>
            </a:r>
            <a:r>
              <a:rPr lang="en-US" altLang="en-US" sz="2400" dirty="0">
                <a:latin typeface="Times New Roman" pitchFamily="18" charset="0"/>
              </a:rPr>
              <a:t> tin </a:t>
            </a:r>
            <a:r>
              <a:rPr lang="en-US" altLang="en-US" sz="2400" dirty="0" err="1">
                <a:latin typeface="Times New Roman" pitchFamily="18" charset="0"/>
              </a:rPr>
              <a:t>gồm</a:t>
            </a:r>
            <a:r>
              <a:rPr lang="en-US" altLang="en-US" sz="2400" dirty="0">
                <a:latin typeface="Times New Roman" pitchFamily="18" charset="0"/>
              </a:rPr>
              <a:t> </a:t>
            </a:r>
            <a:r>
              <a:rPr lang="en-US" altLang="en-US" sz="2400" dirty="0" err="1">
                <a:latin typeface="Times New Roman" pitchFamily="18" charset="0"/>
              </a:rPr>
              <a:t>cả</a:t>
            </a:r>
            <a:r>
              <a:rPr lang="en-US" altLang="en-US" sz="2400" dirty="0">
                <a:latin typeface="Times New Roman" pitchFamily="18" charset="0"/>
              </a:rPr>
              <a:t> </a:t>
            </a:r>
            <a:r>
              <a:rPr lang="en-US" altLang="en-US" sz="2400" dirty="0" err="1">
                <a:latin typeface="Times New Roman" pitchFamily="18" charset="0"/>
              </a:rPr>
              <a:t>ngày</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tuần</a:t>
            </a:r>
            <a:r>
              <a:rPr lang="en-US" altLang="en-US" sz="2400" dirty="0">
                <a:latin typeface="Times New Roman" pitchFamily="18" charset="0"/>
              </a:rPr>
              <a:t> </a:t>
            </a:r>
            <a:r>
              <a:rPr lang="en-US" altLang="en-US" sz="2400" dirty="0" err="1">
                <a:latin typeface="Times New Roman" pitchFamily="18" charset="0"/>
              </a:rPr>
              <a:t>và</a:t>
            </a:r>
            <a:r>
              <a:rPr lang="en-US" altLang="en-US" sz="2400" dirty="0">
                <a:latin typeface="Times New Roman" pitchFamily="18" charset="0"/>
              </a:rPr>
              <a:t> </a:t>
            </a:r>
            <a:r>
              <a:rPr lang="en-US" altLang="en-US" sz="2400" dirty="0" err="1">
                <a:latin typeface="Times New Roman" pitchFamily="18" charset="0"/>
              </a:rPr>
              <a:t>giờ</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a:t>
            </a:r>
          </a:p>
          <a:p>
            <a:pPr marL="347663" indent="-347663" algn="just">
              <a:lnSpc>
                <a:spcPct val="100000"/>
              </a:lnSpc>
              <a:buClr>
                <a:srgbClr val="0000FF"/>
              </a:buClr>
            </a:pPr>
            <a:r>
              <a:rPr lang="en-US" altLang="en-US" sz="2400" b="1" dirty="0">
                <a:latin typeface="Times New Roman" pitchFamily="18" charset="0"/>
              </a:rPr>
              <a:t>Course Catalog (</a:t>
            </a:r>
            <a:r>
              <a:rPr lang="en-US" altLang="en-US" sz="2400" b="1" dirty="0" err="1">
                <a:latin typeface="Times New Roman" pitchFamily="18" charset="0"/>
              </a:rPr>
              <a:t>Danh</a:t>
            </a:r>
            <a:r>
              <a:rPr lang="en-US" altLang="en-US" sz="2400" b="1" dirty="0">
                <a:latin typeface="Times New Roman" pitchFamily="18" charset="0"/>
              </a:rPr>
              <a:t> </a:t>
            </a:r>
            <a:r>
              <a:rPr lang="en-US" altLang="en-US" sz="2400" b="1" dirty="0" err="1">
                <a:latin typeface="Times New Roman" pitchFamily="18" charset="0"/>
              </a:rPr>
              <a:t>mục</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phần</a:t>
            </a:r>
            <a:r>
              <a:rPr lang="en-US" altLang="en-US" sz="2400" b="1" dirty="0">
                <a:latin typeface="Times New Roman" pitchFamily="18" charset="0"/>
              </a:rPr>
              <a:t>): </a:t>
            </a:r>
            <a:r>
              <a:rPr lang="en-US" altLang="en-US" sz="2400" dirty="0" err="1">
                <a:latin typeface="Times New Roman" pitchFamily="18" charset="0"/>
              </a:rPr>
              <a:t>Danh</a:t>
            </a:r>
            <a:r>
              <a:rPr lang="en-US" altLang="en-US" sz="2400" dirty="0">
                <a:latin typeface="Times New Roman" pitchFamily="18" charset="0"/>
              </a:rPr>
              <a:t> </a:t>
            </a:r>
            <a:r>
              <a:rPr lang="en-US" altLang="en-US" sz="2400" dirty="0" err="1">
                <a:latin typeface="Times New Roman" pitchFamily="18" charset="0"/>
              </a:rPr>
              <a:t>mục</a:t>
            </a:r>
            <a:r>
              <a:rPr lang="en-US" altLang="en-US" sz="2400" dirty="0">
                <a:latin typeface="Times New Roman" pitchFamily="18" charset="0"/>
              </a:rPr>
              <a:t> </a:t>
            </a:r>
            <a:r>
              <a:rPr lang="en-US" altLang="en-US" sz="2400" dirty="0" err="1">
                <a:latin typeface="Times New Roman" pitchFamily="18" charset="0"/>
              </a:rPr>
              <a:t>đầy</a:t>
            </a:r>
            <a:r>
              <a:rPr lang="en-US" altLang="en-US" sz="2400" dirty="0">
                <a:latin typeface="Times New Roman" pitchFamily="18" charset="0"/>
              </a:rPr>
              <a:t> </a:t>
            </a:r>
            <a:r>
              <a:rPr lang="en-US" altLang="en-US" sz="2400" dirty="0" err="1">
                <a:latin typeface="Times New Roman" pitchFamily="18" charset="0"/>
              </a:rPr>
              <a:t>đủ</a:t>
            </a:r>
            <a:r>
              <a:rPr lang="en-US" altLang="en-US" sz="2400" dirty="0">
                <a:latin typeface="Times New Roman" pitchFamily="18" charset="0"/>
              </a:rPr>
              <a:t> </a:t>
            </a:r>
            <a:r>
              <a:rPr lang="en-US" altLang="en-US" sz="2400" dirty="0" err="1">
                <a:latin typeface="Times New Roman" pitchFamily="18" charset="0"/>
              </a:rPr>
              <a:t>của</a:t>
            </a:r>
            <a:r>
              <a:rPr lang="en-US" altLang="en-US" sz="2400" dirty="0">
                <a:latin typeface="Times New Roman" pitchFamily="18" charset="0"/>
              </a:rPr>
              <a:t> </a:t>
            </a:r>
            <a:r>
              <a:rPr lang="en-US" altLang="en-US" sz="2400" dirty="0" err="1">
                <a:latin typeface="Times New Roman" pitchFamily="18" charset="0"/>
              </a:rPr>
              <a:t>tất</a:t>
            </a:r>
            <a:r>
              <a:rPr lang="en-US" altLang="en-US" sz="2400" dirty="0">
                <a:latin typeface="Times New Roman" pitchFamily="18" charset="0"/>
              </a:rPr>
              <a:t> </a:t>
            </a:r>
            <a:r>
              <a:rPr lang="en-US" altLang="en-US" sz="2400" dirty="0" err="1">
                <a:latin typeface="Times New Roman" pitchFamily="18" charset="0"/>
              </a:rPr>
              <a:t>cả</a:t>
            </a:r>
            <a:r>
              <a:rPr lang="en-US" altLang="en-US" sz="2400"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dạy</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trường</a:t>
            </a:r>
            <a:r>
              <a:rPr lang="en-US" altLang="en-US" sz="2400" dirty="0">
                <a:latin typeface="Times New Roman" pitchFamily="18" charset="0"/>
              </a:rPr>
              <a:t>.</a:t>
            </a:r>
          </a:p>
          <a:p>
            <a:pPr marL="347663" indent="-347663" algn="just">
              <a:lnSpc>
                <a:spcPct val="100000"/>
              </a:lnSpc>
              <a:buClr>
                <a:srgbClr val="0000FF"/>
              </a:buClr>
            </a:pPr>
            <a:r>
              <a:rPr lang="en-US" altLang="en-US" sz="2400" b="1" dirty="0">
                <a:latin typeface="Times New Roman" pitchFamily="18" charset="0"/>
              </a:rPr>
              <a:t>Faculty: </a:t>
            </a:r>
            <a:r>
              <a:rPr lang="en-US" altLang="en-US" sz="2400" dirty="0" err="1">
                <a:latin typeface="Times New Roman" pitchFamily="18" charset="0"/>
              </a:rPr>
              <a:t>Toàn</a:t>
            </a:r>
            <a:r>
              <a:rPr lang="en-US" altLang="en-US" sz="2400" dirty="0">
                <a:latin typeface="Times New Roman" pitchFamily="18" charset="0"/>
              </a:rPr>
              <a:t> </a:t>
            </a:r>
            <a:r>
              <a:rPr lang="en-US" altLang="en-US" sz="2400" dirty="0" err="1">
                <a:latin typeface="Times New Roman" pitchFamily="18" charset="0"/>
              </a:rPr>
              <a:t>bộ</a:t>
            </a:r>
            <a:r>
              <a:rPr lang="en-US" altLang="en-US" sz="2400" dirty="0">
                <a:latin typeface="Times New Roman" pitchFamily="18" charset="0"/>
              </a:rPr>
              <a:t> </a:t>
            </a:r>
            <a:r>
              <a:rPr lang="en-US" altLang="en-US" sz="2400" dirty="0" err="1">
                <a:latin typeface="Times New Roman" pitchFamily="18" charset="0"/>
              </a:rPr>
              <a:t>cán</a:t>
            </a:r>
            <a:r>
              <a:rPr lang="en-US" altLang="en-US" sz="2400" dirty="0">
                <a:latin typeface="Times New Roman" pitchFamily="18" charset="0"/>
              </a:rPr>
              <a:t> </a:t>
            </a:r>
            <a:r>
              <a:rPr lang="en-US" altLang="en-US" sz="2400" dirty="0" err="1">
                <a:latin typeface="Times New Roman" pitchFamily="18" charset="0"/>
              </a:rPr>
              <a:t>bộ</a:t>
            </a:r>
            <a:r>
              <a:rPr lang="en-US" altLang="en-US" sz="2400" dirty="0">
                <a:latin typeface="Times New Roman" pitchFamily="18" charset="0"/>
              </a:rPr>
              <a:t> </a:t>
            </a:r>
            <a:r>
              <a:rPr lang="en-US" altLang="en-US" sz="2400" dirty="0" err="1">
                <a:latin typeface="Times New Roman" pitchFamily="18" charset="0"/>
              </a:rPr>
              <a:t>giảng</a:t>
            </a:r>
            <a:r>
              <a:rPr lang="en-US" altLang="en-US" sz="2400" dirty="0">
                <a:latin typeface="Times New Roman" pitchFamily="18" charset="0"/>
              </a:rPr>
              <a:t> </a:t>
            </a:r>
            <a:r>
              <a:rPr lang="en-US" altLang="en-US" sz="2400" dirty="0" err="1">
                <a:latin typeface="Times New Roman" pitchFamily="18" charset="0"/>
              </a:rPr>
              <a:t>dạy</a:t>
            </a:r>
            <a:r>
              <a:rPr lang="en-US" altLang="en-US" sz="2400" dirty="0">
                <a:latin typeface="Times New Roman" pitchFamily="18" charset="0"/>
              </a:rPr>
              <a:t> </a:t>
            </a:r>
            <a:r>
              <a:rPr lang="en-US" altLang="en-US" sz="2400" dirty="0" err="1">
                <a:latin typeface="Times New Roman" pitchFamily="18" charset="0"/>
              </a:rPr>
              <a:t>của</a:t>
            </a:r>
            <a:r>
              <a:rPr lang="en-US" altLang="en-US" sz="2400" dirty="0">
                <a:latin typeface="Times New Roman" pitchFamily="18" charset="0"/>
              </a:rPr>
              <a:t> </a:t>
            </a:r>
            <a:r>
              <a:rPr lang="en-US" altLang="en-US" sz="2400" dirty="0" err="1">
                <a:latin typeface="Times New Roman" pitchFamily="18" charset="0"/>
              </a:rPr>
              <a:t>trường</a:t>
            </a:r>
            <a:r>
              <a:rPr lang="en-US" altLang="en-US" sz="2400" dirty="0">
                <a:latin typeface="Times New Roman" pitchFamily="18" charset="0"/>
              </a:rPr>
              <a:t>.</a:t>
            </a:r>
          </a:p>
          <a:p>
            <a:pPr marL="347663" indent="-347663" algn="just">
              <a:lnSpc>
                <a:spcPct val="100000"/>
              </a:lnSpc>
              <a:buClr>
                <a:srgbClr val="0000FF"/>
              </a:buClr>
            </a:pPr>
            <a:r>
              <a:rPr lang="en-US" altLang="en-US" sz="2400" b="1" dirty="0">
                <a:latin typeface="Times New Roman" pitchFamily="18" charset="0"/>
              </a:rPr>
              <a:t>Finance System (</a:t>
            </a:r>
            <a:r>
              <a:rPr lang="en-US" altLang="en-US" sz="2400" b="1" dirty="0" err="1">
                <a:latin typeface="Times New Roman" pitchFamily="18" charset="0"/>
              </a:rPr>
              <a:t>Hệ</a:t>
            </a:r>
            <a:r>
              <a:rPr lang="en-US" altLang="en-US" sz="2400" b="1" dirty="0">
                <a:latin typeface="Times New Roman" pitchFamily="18" charset="0"/>
              </a:rPr>
              <a:t> </a:t>
            </a:r>
            <a:r>
              <a:rPr lang="en-US" altLang="en-US" sz="2400" b="1" dirty="0" err="1">
                <a:latin typeface="Times New Roman" pitchFamily="18" charset="0"/>
              </a:rPr>
              <a:t>thống</a:t>
            </a:r>
            <a:r>
              <a:rPr lang="en-US" altLang="en-US" sz="2400" b="1" dirty="0">
                <a:latin typeface="Times New Roman" pitchFamily="18" charset="0"/>
              </a:rPr>
              <a:t> </a:t>
            </a:r>
            <a:r>
              <a:rPr lang="en-US" altLang="en-US" sz="2400" b="1" dirty="0" err="1">
                <a:latin typeface="Times New Roman" pitchFamily="18" charset="0"/>
              </a:rPr>
              <a:t>thanh</a:t>
            </a:r>
            <a:r>
              <a:rPr lang="en-US" altLang="en-US" sz="2400" b="1" dirty="0">
                <a:latin typeface="Times New Roman" pitchFamily="18" charset="0"/>
              </a:rPr>
              <a:t> </a:t>
            </a:r>
            <a:r>
              <a:rPr lang="en-US" altLang="en-US" sz="2400" b="1" dirty="0" err="1">
                <a:latin typeface="Times New Roman" pitchFamily="18" charset="0"/>
              </a:rPr>
              <a:t>toán</a:t>
            </a:r>
            <a:r>
              <a:rPr lang="en-US" altLang="en-US" sz="2400" b="1" dirty="0">
                <a:latin typeface="Times New Roman" pitchFamily="18" charset="0"/>
              </a:rPr>
              <a:t>): </a:t>
            </a:r>
            <a:r>
              <a:rPr lang="en-US" altLang="en-US" sz="2400" dirty="0" err="1">
                <a:latin typeface="Times New Roman" pitchFamily="18" charset="0"/>
              </a:rPr>
              <a:t>Hệ</a:t>
            </a:r>
            <a:r>
              <a:rPr lang="en-US" altLang="en-US" sz="2400" dirty="0">
                <a:latin typeface="Times New Roman" pitchFamily="18" charset="0"/>
              </a:rPr>
              <a:t> </a:t>
            </a:r>
            <a:r>
              <a:rPr lang="en-US" altLang="en-US" sz="2400" dirty="0" err="1">
                <a:latin typeface="Times New Roman" pitchFamily="18" charset="0"/>
              </a:rPr>
              <a:t>thống</a:t>
            </a:r>
            <a:r>
              <a:rPr lang="en-US" altLang="en-US" sz="2400" dirty="0">
                <a:latin typeface="Times New Roman" pitchFamily="18" charset="0"/>
              </a:rPr>
              <a:t> </a:t>
            </a:r>
            <a:r>
              <a:rPr lang="en-US" altLang="en-US" sz="2400" dirty="0" err="1">
                <a:latin typeface="Times New Roman" pitchFamily="18" charset="0"/>
              </a:rPr>
              <a:t>dùng</a:t>
            </a:r>
            <a:r>
              <a:rPr lang="en-US" altLang="en-US" sz="2400" dirty="0">
                <a:latin typeface="Times New Roman" pitchFamily="18" charset="0"/>
              </a:rPr>
              <a:t> </a:t>
            </a:r>
            <a:r>
              <a:rPr lang="en-US" altLang="en-US" sz="2400" dirty="0" err="1">
                <a:latin typeface="Times New Roman" pitchFamily="18" charset="0"/>
              </a:rPr>
              <a:t>để</a:t>
            </a:r>
            <a:r>
              <a:rPr lang="en-US" altLang="en-US" sz="2400" dirty="0">
                <a:latin typeface="Times New Roman" pitchFamily="18" charset="0"/>
              </a:rPr>
              <a:t> </a:t>
            </a:r>
            <a:r>
              <a:rPr lang="en-US" altLang="en-US" sz="2400" dirty="0" err="1">
                <a:latin typeface="Times New Roman" pitchFamily="18" charset="0"/>
              </a:rPr>
              <a:t>xử</a:t>
            </a:r>
            <a:r>
              <a:rPr lang="en-US" altLang="en-US" sz="2400" dirty="0">
                <a:latin typeface="Times New Roman" pitchFamily="18" charset="0"/>
              </a:rPr>
              <a:t> </a:t>
            </a:r>
            <a:r>
              <a:rPr lang="en-US" altLang="en-US" sz="2400" dirty="0" err="1">
                <a:latin typeface="Times New Roman" pitchFamily="18" charset="0"/>
              </a:rPr>
              <a:t>lý</a:t>
            </a:r>
            <a:r>
              <a:rPr lang="en-US" altLang="en-US" sz="2400"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thông</a:t>
            </a:r>
            <a:r>
              <a:rPr lang="en-US" altLang="en-US" sz="2400" dirty="0">
                <a:latin typeface="Times New Roman" pitchFamily="18" charset="0"/>
              </a:rPr>
              <a:t> tin </a:t>
            </a:r>
            <a:r>
              <a:rPr lang="en-US" altLang="en-US" sz="2400" dirty="0" err="1">
                <a:latin typeface="Times New Roman" pitchFamily="18" charset="0"/>
              </a:rPr>
              <a:t>thanh</a:t>
            </a:r>
            <a:r>
              <a:rPr lang="en-US" altLang="en-US" sz="2400" dirty="0">
                <a:latin typeface="Times New Roman" pitchFamily="18" charset="0"/>
              </a:rPr>
              <a:t> </a:t>
            </a:r>
            <a:r>
              <a:rPr lang="en-US" altLang="en-US" sz="2400" dirty="0" err="1">
                <a:latin typeface="Times New Roman" pitchFamily="18" charset="0"/>
              </a:rPr>
              <a:t>toán</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phí</a:t>
            </a:r>
            <a:r>
              <a:rPr lang="en-US" altLang="en-US" sz="2400" dirty="0">
                <a:latin typeface="Times New Roman" pitchFamily="18" charset="0"/>
              </a:rPr>
              <a:t>.</a:t>
            </a:r>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148</a:t>
            </a:fld>
            <a:endParaRPr lang="en-US" altLang="en-US"/>
          </a:p>
        </p:txBody>
      </p:sp>
      <p:sp>
        <p:nvSpPr>
          <p:cNvPr id="7" name="Rectangle 2"/>
          <p:cNvSpPr>
            <a:spLocks noGrp="1" noChangeArrowheads="1"/>
          </p:cNvSpPr>
          <p:nvPr>
            <p:ph type="title"/>
          </p:nvPr>
        </p:nvSpPr>
        <p:spPr>
          <a:xfrm>
            <a:off x="1752600" y="14288"/>
            <a:ext cx="8686800" cy="914400"/>
          </a:xfrm>
          <a:noFill/>
        </p:spPr>
        <p:txBody>
          <a:bodyPr/>
          <a:lstStyle/>
          <a:p>
            <a:pPr algn="l" eaLnBrk="1" hangingPunct="1"/>
            <a:r>
              <a:rPr lang="en-US" sz="2800" b="1">
                <a:solidFill>
                  <a:srgbClr val="C00000"/>
                </a:solidFill>
              </a:rPr>
              <a:t>BÀI TẬP 1: Đăng ký học phần</a:t>
            </a:r>
            <a:endParaRPr lang="en-US" altLang="en-US" sz="2800" b="1">
              <a:solidFill>
                <a:srgbClr val="C00000"/>
              </a:solidFill>
            </a:endParaRPr>
          </a:p>
        </p:txBody>
      </p:sp>
    </p:spTree>
    <p:extLst>
      <p:ext uri="{BB962C8B-B14F-4D97-AF65-F5344CB8AC3E}">
        <p14:creationId xmlns:p14="http://schemas.microsoft.com/office/powerpoint/2010/main" val="24618113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4294967295"/>
          </p:nvPr>
        </p:nvSpPr>
        <p:spPr>
          <a:xfrm>
            <a:off x="318655" y="993776"/>
            <a:ext cx="11526981" cy="5240769"/>
          </a:xfrm>
        </p:spPr>
        <p:txBody>
          <a:bodyPr vert="horz" lIns="182880" tIns="91440" rIns="91440" bIns="45720" rtlCol="0">
            <a:normAutofit/>
          </a:bodyPr>
          <a:lstStyle/>
          <a:p>
            <a:pPr marL="347663" indent="-347663" algn="just">
              <a:buClr>
                <a:srgbClr val="0000FF"/>
              </a:buClr>
              <a:buNone/>
            </a:pPr>
            <a:r>
              <a:rPr lang="en-US" altLang="en-US" sz="2400" dirty="0" err="1">
                <a:solidFill>
                  <a:srgbClr val="990000"/>
                </a:solidFill>
                <a:latin typeface="Times New Roman" pitchFamily="18" charset="0"/>
              </a:rPr>
              <a:t>Lập</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bảng</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chú</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giải</a:t>
            </a:r>
            <a:r>
              <a:rPr lang="en-US" altLang="en-US" sz="2400" dirty="0">
                <a:solidFill>
                  <a:srgbClr val="990000"/>
                </a:solidFill>
                <a:latin typeface="Times New Roman" pitchFamily="18" charset="0"/>
              </a:rPr>
              <a:t> (</a:t>
            </a:r>
            <a:r>
              <a:rPr lang="en-US" altLang="en-US" sz="2400" b="1" dirty="0">
                <a:solidFill>
                  <a:srgbClr val="990000"/>
                </a:solidFill>
                <a:latin typeface="Times New Roman" pitchFamily="18" charset="0"/>
              </a:rPr>
              <a:t>Glossary</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của</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ứng</a:t>
            </a:r>
            <a:r>
              <a:rPr lang="en-US" altLang="en-US" sz="2400" dirty="0">
                <a:solidFill>
                  <a:srgbClr val="990000"/>
                </a:solidFill>
                <a:latin typeface="Times New Roman" pitchFamily="18" charset="0"/>
              </a:rPr>
              <a:t> </a:t>
            </a:r>
            <a:r>
              <a:rPr lang="en-US" altLang="en-US" sz="2400" dirty="0" err="1">
                <a:solidFill>
                  <a:srgbClr val="990000"/>
                </a:solidFill>
                <a:latin typeface="Times New Roman" pitchFamily="18" charset="0"/>
              </a:rPr>
              <a:t>dụng</a:t>
            </a:r>
            <a:r>
              <a:rPr lang="en-US" altLang="en-US" sz="2400" dirty="0">
                <a:solidFill>
                  <a:srgbClr val="990000"/>
                </a:solidFill>
                <a:latin typeface="Times New Roman" pitchFamily="18" charset="0"/>
              </a:rPr>
              <a:t> Course Registration:</a:t>
            </a:r>
          </a:p>
          <a:p>
            <a:pPr marL="347663" indent="-347663">
              <a:buClr>
                <a:srgbClr val="0000FF"/>
              </a:buClr>
            </a:pPr>
            <a:r>
              <a:rPr lang="en-US" altLang="en-US" sz="2400" b="1" dirty="0">
                <a:latin typeface="Times New Roman" pitchFamily="18" charset="0"/>
              </a:rPr>
              <a:t>Grade (</a:t>
            </a:r>
            <a:r>
              <a:rPr lang="en-US" altLang="en-US" sz="2400" b="1" dirty="0" err="1">
                <a:latin typeface="Times New Roman" pitchFamily="18" charset="0"/>
              </a:rPr>
              <a:t>Điểm</a:t>
            </a:r>
            <a:r>
              <a:rPr lang="en-US" altLang="en-US" sz="2400" b="1" dirty="0">
                <a:latin typeface="Times New Roman" pitchFamily="18" charset="0"/>
              </a:rPr>
              <a:t> </a:t>
            </a:r>
            <a:r>
              <a:rPr lang="en-US" altLang="en-US" sz="2400" b="1" dirty="0" err="1">
                <a:latin typeface="Times New Roman" pitchFamily="18" charset="0"/>
              </a:rPr>
              <a:t>số</a:t>
            </a:r>
            <a:r>
              <a:rPr lang="en-US" altLang="en-US" sz="2400" b="1" dirty="0">
                <a:latin typeface="Times New Roman" pitchFamily="18" charset="0"/>
              </a:rPr>
              <a:t>): </a:t>
            </a:r>
            <a:r>
              <a:rPr lang="en-US" altLang="en-US" sz="2400" b="1" dirty="0" err="1">
                <a:latin typeface="Times New Roman" pitchFamily="18" charset="0"/>
              </a:rPr>
              <a:t>Điểm</a:t>
            </a:r>
            <a:r>
              <a:rPr lang="en-US" altLang="en-US" sz="2400" b="1" dirty="0">
                <a:latin typeface="Times New Roman" pitchFamily="18" charset="0"/>
              </a:rPr>
              <a:t> </a:t>
            </a:r>
            <a:r>
              <a:rPr lang="en-US" altLang="en-US" sz="2400" dirty="0" err="1">
                <a:latin typeface="Times New Roman" pitchFamily="18" charset="0"/>
              </a:rPr>
              <a:t>của</a:t>
            </a:r>
            <a:r>
              <a:rPr lang="en-US" altLang="en-US" sz="2400" dirty="0">
                <a:latin typeface="Times New Roman" pitchFamily="18" charset="0"/>
              </a:rPr>
              <a:t> </a:t>
            </a:r>
            <a:r>
              <a:rPr lang="en-US" altLang="en-US" sz="2400" dirty="0" err="1">
                <a:latin typeface="Times New Roman" pitchFamily="18" charset="0"/>
              </a:rPr>
              <a:t>mỗi</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lớp</a:t>
            </a:r>
            <a:r>
              <a:rPr lang="en-US" altLang="en-US" sz="2400" dirty="0">
                <a:latin typeface="Times New Roman" pitchFamily="18" charset="0"/>
              </a:rPr>
              <a:t> </a:t>
            </a:r>
            <a:r>
              <a:rPr lang="en-US" altLang="en-US" sz="2400" dirty="0" err="1">
                <a:latin typeface="Times New Roman" pitchFamily="18" charset="0"/>
              </a:rPr>
              <a:t>cụ</a:t>
            </a:r>
            <a:r>
              <a:rPr lang="en-US" altLang="en-US" sz="2400" dirty="0">
                <a:latin typeface="Times New Roman" pitchFamily="18" charset="0"/>
              </a:rPr>
              <a:t> </a:t>
            </a:r>
            <a:r>
              <a:rPr lang="en-US" altLang="en-US" sz="2400" dirty="0" err="1">
                <a:latin typeface="Times New Roman" pitchFamily="18" charset="0"/>
              </a:rPr>
              <a:t>thể</a:t>
            </a:r>
            <a:r>
              <a:rPr lang="en-US" altLang="en-US" sz="2400" dirty="0">
                <a:latin typeface="Times New Roman" pitchFamily="18" charset="0"/>
              </a:rPr>
              <a:t>. </a:t>
            </a:r>
          </a:p>
          <a:p>
            <a:pPr marL="347663" indent="-347663">
              <a:buClr>
                <a:srgbClr val="0000FF"/>
              </a:buClr>
            </a:pPr>
            <a:r>
              <a:rPr lang="en-US" altLang="en-US" sz="2400" b="1" dirty="0">
                <a:latin typeface="Times New Roman" pitchFamily="18" charset="0"/>
              </a:rPr>
              <a:t>Professor (</a:t>
            </a:r>
            <a:r>
              <a:rPr lang="en-US" altLang="en-US" sz="2400" b="1" dirty="0" err="1">
                <a:latin typeface="Times New Roman" pitchFamily="18" charset="0"/>
              </a:rPr>
              <a:t>Giáo</a:t>
            </a:r>
            <a:r>
              <a:rPr lang="en-US" altLang="en-US" sz="2400" b="1" dirty="0">
                <a:latin typeface="Times New Roman" pitchFamily="18" charset="0"/>
              </a:rPr>
              <a:t> </a:t>
            </a:r>
            <a:r>
              <a:rPr lang="en-US" altLang="en-US" sz="2400" b="1" dirty="0" err="1">
                <a:latin typeface="Times New Roman" pitchFamily="18" charset="0"/>
              </a:rPr>
              <a:t>sư</a:t>
            </a:r>
            <a:r>
              <a:rPr lang="en-US" altLang="en-US" sz="2400" b="1" dirty="0">
                <a:latin typeface="Times New Roman" pitchFamily="18" charset="0"/>
              </a:rPr>
              <a:t>): </a:t>
            </a:r>
            <a:r>
              <a:rPr lang="en-US" altLang="en-US" sz="2400" dirty="0" err="1">
                <a:latin typeface="Times New Roman" pitchFamily="18" charset="0"/>
              </a:rPr>
              <a:t>Người</a:t>
            </a:r>
            <a:r>
              <a:rPr lang="en-US" altLang="en-US" sz="2400" dirty="0">
                <a:latin typeface="Times New Roman" pitchFamily="18" charset="0"/>
              </a:rPr>
              <a:t> </a:t>
            </a:r>
            <a:r>
              <a:rPr lang="en-US" altLang="en-US" sz="2400" dirty="0" err="1">
                <a:latin typeface="Times New Roman" pitchFamily="18" charset="0"/>
              </a:rPr>
              <a:t>giảng</a:t>
            </a:r>
            <a:r>
              <a:rPr lang="en-US" altLang="en-US" sz="2400" dirty="0">
                <a:latin typeface="Times New Roman" pitchFamily="18" charset="0"/>
              </a:rPr>
              <a:t> </a:t>
            </a:r>
            <a:r>
              <a:rPr lang="en-US" altLang="en-US" sz="2400" dirty="0" err="1">
                <a:latin typeface="Times New Roman" pitchFamily="18" charset="0"/>
              </a:rPr>
              <a:t>dạy</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trường</a:t>
            </a:r>
            <a:r>
              <a:rPr lang="en-US" altLang="en-US" sz="2400" dirty="0">
                <a:latin typeface="Times New Roman" pitchFamily="18" charset="0"/>
              </a:rPr>
              <a:t>.</a:t>
            </a:r>
          </a:p>
          <a:p>
            <a:pPr marL="347663" indent="-347663">
              <a:buClr>
                <a:srgbClr val="0000FF"/>
              </a:buClr>
            </a:pPr>
            <a:r>
              <a:rPr lang="en-US" altLang="en-US" sz="2400" b="1" dirty="0">
                <a:latin typeface="Times New Roman" pitchFamily="18" charset="0"/>
              </a:rPr>
              <a:t>Report Card (</a:t>
            </a:r>
            <a:r>
              <a:rPr lang="en-US" altLang="en-US" sz="2400" b="1" dirty="0" err="1">
                <a:latin typeface="Times New Roman" pitchFamily="18" charset="0"/>
              </a:rPr>
              <a:t>Phiếu</a:t>
            </a:r>
            <a:r>
              <a:rPr lang="en-US" altLang="en-US" sz="2400" b="1" dirty="0">
                <a:latin typeface="Times New Roman" pitchFamily="18" charset="0"/>
              </a:rPr>
              <a:t> </a:t>
            </a:r>
            <a:r>
              <a:rPr lang="en-US" altLang="en-US" sz="2400" b="1" dirty="0" err="1">
                <a:latin typeface="Times New Roman" pitchFamily="18" charset="0"/>
              </a:rPr>
              <a:t>điểm</a:t>
            </a:r>
            <a:r>
              <a:rPr lang="en-US" altLang="en-US" sz="2400" b="1" dirty="0">
                <a:latin typeface="Times New Roman" pitchFamily="18" charset="0"/>
              </a:rPr>
              <a:t>): </a:t>
            </a:r>
            <a:r>
              <a:rPr lang="en-US" altLang="en-US" sz="2400" dirty="0" err="1">
                <a:latin typeface="Times New Roman" pitchFamily="18" charset="0"/>
              </a:rPr>
              <a:t>Toàn</a:t>
            </a:r>
            <a:r>
              <a:rPr lang="en-US" altLang="en-US" sz="2400" dirty="0">
                <a:latin typeface="Times New Roman" pitchFamily="18" charset="0"/>
              </a:rPr>
              <a:t> </a:t>
            </a:r>
            <a:r>
              <a:rPr lang="en-US" altLang="en-US" sz="2400" dirty="0" err="1">
                <a:latin typeface="Times New Roman" pitchFamily="18" charset="0"/>
              </a:rPr>
              <a:t>bộ</a:t>
            </a:r>
            <a:r>
              <a:rPr lang="en-US" altLang="en-US" sz="2400" dirty="0">
                <a:latin typeface="Times New Roman" pitchFamily="18" charset="0"/>
              </a:rPr>
              <a:t> </a:t>
            </a:r>
            <a:r>
              <a:rPr lang="en-US" altLang="en-US" sz="2400" dirty="0" err="1">
                <a:latin typeface="Times New Roman" pitchFamily="18" charset="0"/>
              </a:rPr>
              <a:t>điểm</a:t>
            </a:r>
            <a:r>
              <a:rPr lang="en-US" altLang="en-US" sz="2400" dirty="0">
                <a:latin typeface="Times New Roman" pitchFamily="18" charset="0"/>
              </a:rPr>
              <a:t> </a:t>
            </a:r>
            <a:r>
              <a:rPr lang="en-US" altLang="en-US" sz="2400" dirty="0" err="1">
                <a:latin typeface="Times New Roman" pitchFamily="18" charset="0"/>
              </a:rPr>
              <a:t>số</a:t>
            </a:r>
            <a:r>
              <a:rPr lang="en-US" altLang="en-US" sz="2400" dirty="0">
                <a:latin typeface="Times New Roman" pitchFamily="18" charset="0"/>
              </a:rPr>
              <a:t> </a:t>
            </a:r>
            <a:r>
              <a:rPr lang="en-US" altLang="en-US" sz="2400" dirty="0" err="1">
                <a:latin typeface="Times New Roman" pitchFamily="18" charset="0"/>
              </a:rPr>
              <a:t>cho</a:t>
            </a:r>
            <a:r>
              <a:rPr lang="en-US" altLang="en-US" sz="2400" dirty="0">
                <a:latin typeface="Times New Roman" pitchFamily="18" charset="0"/>
              </a:rPr>
              <a:t> </a:t>
            </a:r>
            <a:r>
              <a:rPr lang="en-US" altLang="en-US" sz="2400" dirty="0" err="1">
                <a:latin typeface="Times New Roman" pitchFamily="18" charset="0"/>
              </a:rPr>
              <a:t>tất</a:t>
            </a:r>
            <a:r>
              <a:rPr lang="en-US" altLang="en-US" sz="2400" dirty="0">
                <a:latin typeface="Times New Roman" pitchFamily="18" charset="0"/>
              </a:rPr>
              <a:t> </a:t>
            </a:r>
            <a:r>
              <a:rPr lang="en-US" altLang="en-US" sz="2400" dirty="0" err="1">
                <a:latin typeface="Times New Roman" pitchFamily="18" charset="0"/>
              </a:rPr>
              <a:t>cả</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dirty="0" err="1">
                <a:latin typeface="Times New Roman" pitchFamily="18" charset="0"/>
              </a:rPr>
              <a:t>đã</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kỳ</a:t>
            </a:r>
            <a:r>
              <a:rPr lang="en-US" altLang="en-US" sz="2400" dirty="0">
                <a:latin typeface="Times New Roman" pitchFamily="18" charset="0"/>
              </a:rPr>
              <a:t> </a:t>
            </a:r>
            <a:r>
              <a:rPr lang="en-US" altLang="en-US" sz="2400" dirty="0" err="1">
                <a:latin typeface="Times New Roman" pitchFamily="18" charset="0"/>
              </a:rPr>
              <a:t>xác</a:t>
            </a:r>
            <a:r>
              <a:rPr lang="en-US" altLang="en-US" sz="2400" dirty="0">
                <a:latin typeface="Times New Roman" pitchFamily="18" charset="0"/>
              </a:rPr>
              <a:t> </a:t>
            </a:r>
            <a:r>
              <a:rPr lang="en-US" altLang="en-US" sz="2400" dirty="0" err="1">
                <a:latin typeface="Times New Roman" pitchFamily="18" charset="0"/>
              </a:rPr>
              <a:t>định</a:t>
            </a:r>
            <a:r>
              <a:rPr lang="en-US" altLang="en-US" sz="2400" dirty="0">
                <a:latin typeface="Times New Roman" pitchFamily="18" charset="0"/>
              </a:rPr>
              <a:t>.</a:t>
            </a:r>
          </a:p>
          <a:p>
            <a:pPr marL="347663" indent="-347663">
              <a:buClr>
                <a:srgbClr val="0000FF"/>
              </a:buClr>
            </a:pPr>
            <a:r>
              <a:rPr lang="en-US" altLang="en-US" sz="2400" b="1" dirty="0">
                <a:latin typeface="Times New Roman" pitchFamily="18" charset="0"/>
              </a:rPr>
              <a:t>Roster (</a:t>
            </a:r>
            <a:r>
              <a:rPr lang="en-US" altLang="en-US" sz="2400" b="1" dirty="0" err="1">
                <a:latin typeface="Times New Roman" pitchFamily="18" charset="0"/>
              </a:rPr>
              <a:t>Danh</a:t>
            </a:r>
            <a:r>
              <a:rPr lang="en-US" altLang="en-US" sz="2400" b="1" dirty="0">
                <a:latin typeface="Times New Roman" pitchFamily="18" charset="0"/>
              </a:rPr>
              <a:t> </a:t>
            </a:r>
            <a:r>
              <a:rPr lang="en-US" altLang="en-US" sz="2400" b="1" dirty="0" err="1">
                <a:latin typeface="Times New Roman" pitchFamily="18" charset="0"/>
              </a:rPr>
              <a:t>sách</a:t>
            </a:r>
            <a:r>
              <a:rPr lang="en-US" altLang="en-US" sz="2400" b="1" dirty="0">
                <a:latin typeface="Times New Roman" pitchFamily="18" charset="0"/>
              </a:rPr>
              <a: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b="1" dirty="0" err="1">
                <a:latin typeface="Times New Roman" pitchFamily="18" charset="0"/>
              </a:rPr>
              <a:t>đăng</a:t>
            </a:r>
            <a:r>
              <a:rPr lang="en-US" altLang="en-US" sz="2400" b="1" dirty="0">
                <a:latin typeface="Times New Roman" pitchFamily="18" charset="0"/>
              </a:rPr>
              <a:t> </a:t>
            </a:r>
            <a:r>
              <a:rPr lang="en-US" altLang="en-US" sz="2400" b="1" dirty="0" err="1">
                <a:latin typeface="Times New Roman" pitchFamily="18" charset="0"/>
              </a:rPr>
              <a:t>ký</a:t>
            </a:r>
            <a:r>
              <a:rPr lang="en-US" altLang="en-US" sz="2400" b="1" dirty="0">
                <a:latin typeface="Times New Roman" pitchFamily="18" charset="0"/>
              </a:rPr>
              <a:t>): </a:t>
            </a:r>
            <a:r>
              <a:rPr lang="en-US" altLang="en-US" sz="2400" dirty="0" err="1">
                <a:latin typeface="Times New Roman" pitchFamily="18" charset="0"/>
              </a:rPr>
              <a:t>Tất</a:t>
            </a:r>
            <a:r>
              <a:rPr lang="en-US" altLang="en-US" sz="2400" dirty="0">
                <a:latin typeface="Times New Roman" pitchFamily="18" charset="0"/>
              </a:rPr>
              <a:t> </a:t>
            </a:r>
            <a:r>
              <a:rPr lang="en-US" altLang="en-US" sz="2400" dirty="0" err="1">
                <a:latin typeface="Times New Roman" pitchFamily="18" charset="0"/>
              </a:rPr>
              <a:t>cả</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dirty="0" err="1">
                <a:latin typeface="Times New Roman" pitchFamily="18" charset="0"/>
              </a:rPr>
              <a:t>đăng</a:t>
            </a:r>
            <a:r>
              <a:rPr lang="en-US" altLang="en-US" sz="2400" dirty="0">
                <a:latin typeface="Times New Roman" pitchFamily="18" charset="0"/>
              </a:rPr>
              <a:t> </a:t>
            </a:r>
            <a:r>
              <a:rPr lang="en-US" altLang="en-US" sz="2400" dirty="0" err="1">
                <a:latin typeface="Times New Roman" pitchFamily="18" charset="0"/>
              </a:rPr>
              <a:t>ký</a:t>
            </a:r>
            <a:r>
              <a:rPr lang="en-US" altLang="en-US" sz="2400" dirty="0">
                <a:latin typeface="Times New Roman" pitchFamily="18" charset="0"/>
              </a:rPr>
              <a:t> </a:t>
            </a:r>
            <a:r>
              <a:rPr lang="en-US" altLang="en-US" sz="2400" dirty="0" err="1">
                <a:latin typeface="Times New Roman" pitchFamily="18" charset="0"/>
              </a:rPr>
              <a:t>vào</a:t>
            </a:r>
            <a:r>
              <a:rPr lang="en-US" altLang="en-US" sz="2400"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lớp</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cụ</a:t>
            </a:r>
            <a:r>
              <a:rPr lang="en-US" altLang="en-US" sz="2400" dirty="0">
                <a:latin typeface="Times New Roman" pitchFamily="18" charset="0"/>
              </a:rPr>
              <a:t> </a:t>
            </a:r>
            <a:r>
              <a:rPr lang="en-US" altLang="en-US" sz="2400" dirty="0" err="1">
                <a:latin typeface="Times New Roman" pitchFamily="18" charset="0"/>
              </a:rPr>
              <a:t>thể</a:t>
            </a:r>
            <a:r>
              <a:rPr lang="en-US" altLang="en-US" sz="2400" dirty="0">
                <a:latin typeface="Times New Roman" pitchFamily="18" charset="0"/>
              </a:rPr>
              <a:t>.</a:t>
            </a:r>
          </a:p>
          <a:p>
            <a:pPr marL="347663" indent="-347663">
              <a:buClr>
                <a:srgbClr val="0000FF"/>
              </a:buClr>
            </a:pPr>
            <a:r>
              <a:rPr lang="en-US" altLang="en-US" sz="2400" b="1" dirty="0">
                <a:latin typeface="Times New Roman" pitchFamily="18" charset="0"/>
              </a:rPr>
              <a:t>Student (</a:t>
            </a:r>
            <a:r>
              <a:rPr lang="en-US" altLang="en-US" sz="2400" b="1" dirty="0" err="1">
                <a:latin typeface="Times New Roman" pitchFamily="18" charset="0"/>
              </a:rPr>
              <a:t>Sinh</a:t>
            </a:r>
            <a:r>
              <a:rPr lang="en-US" altLang="en-US" sz="2400" b="1" dirty="0">
                <a:latin typeface="Times New Roman" pitchFamily="18" charset="0"/>
              </a:rPr>
              <a:t> </a:t>
            </a:r>
            <a:r>
              <a:rPr lang="en-US" altLang="en-US" sz="2400" b="1" dirty="0" err="1">
                <a:latin typeface="Times New Roman" pitchFamily="18" charset="0"/>
              </a:rPr>
              <a:t>viên</a:t>
            </a:r>
            <a:r>
              <a:rPr lang="en-US" altLang="en-US" sz="2400" b="1" dirty="0">
                <a:latin typeface="Times New Roman" pitchFamily="18" charset="0"/>
              </a:rPr>
              <a:t>): </a:t>
            </a:r>
            <a:r>
              <a:rPr lang="en-US" altLang="en-US" sz="2400" dirty="0" err="1">
                <a:latin typeface="Times New Roman" pitchFamily="18" charset="0"/>
              </a:rPr>
              <a:t>Người</a:t>
            </a:r>
            <a:r>
              <a:rPr lang="en-US" altLang="en-US" sz="2400" dirty="0">
                <a:latin typeface="Times New Roman" pitchFamily="18" charset="0"/>
              </a:rPr>
              <a:t> </a:t>
            </a:r>
            <a:r>
              <a:rPr lang="en-US" altLang="en-US" sz="2400" dirty="0" err="1">
                <a:latin typeface="Times New Roman" pitchFamily="18" charset="0"/>
              </a:rPr>
              <a:t>đăng</a:t>
            </a:r>
            <a:r>
              <a:rPr lang="en-US" altLang="en-US" sz="2400" dirty="0">
                <a:latin typeface="Times New Roman" pitchFamily="18" charset="0"/>
              </a:rPr>
              <a:t> </a:t>
            </a:r>
            <a:r>
              <a:rPr lang="en-US" altLang="en-US" sz="2400" dirty="0" err="1">
                <a:latin typeface="Times New Roman" pitchFamily="18" charset="0"/>
              </a:rPr>
              <a:t>ký</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lớp</a:t>
            </a:r>
            <a:r>
              <a:rPr lang="en-US" altLang="en-US" sz="2400" dirty="0">
                <a:latin typeface="Times New Roman" pitchFamily="18" charset="0"/>
              </a:rPr>
              <a:t> </a:t>
            </a:r>
            <a:r>
              <a:rPr lang="en-US" altLang="en-US" sz="2400" dirty="0" err="1">
                <a:latin typeface="Times New Roman" pitchFamily="18" charset="0"/>
              </a:rPr>
              <a:t>của</a:t>
            </a:r>
            <a:r>
              <a:rPr lang="en-US" altLang="en-US" sz="2400" dirty="0">
                <a:latin typeface="Times New Roman" pitchFamily="18" charset="0"/>
              </a:rPr>
              <a:t> </a:t>
            </a:r>
            <a:r>
              <a:rPr lang="en-US" altLang="en-US" sz="2400" dirty="0" err="1">
                <a:latin typeface="Times New Roman" pitchFamily="18" charset="0"/>
              </a:rPr>
              <a:t>trường</a:t>
            </a:r>
            <a:r>
              <a:rPr lang="en-US" altLang="en-US" sz="2400" dirty="0">
                <a:latin typeface="Times New Roman" pitchFamily="18" charset="0"/>
              </a:rPr>
              <a:t>.</a:t>
            </a:r>
          </a:p>
          <a:p>
            <a:pPr marL="347663" indent="-347663">
              <a:buClr>
                <a:srgbClr val="0000FF"/>
              </a:buClr>
            </a:pPr>
            <a:r>
              <a:rPr lang="en-US" altLang="en-US" sz="2400" b="1" dirty="0">
                <a:latin typeface="Times New Roman" pitchFamily="18" charset="0"/>
              </a:rPr>
              <a:t>Schedule (</a:t>
            </a:r>
            <a:r>
              <a:rPr lang="en-US" altLang="en-US" sz="2400" b="1" dirty="0" err="1">
                <a:latin typeface="Times New Roman" pitchFamily="18" charset="0"/>
              </a:rPr>
              <a:t>Lịch</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mà</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dirty="0" err="1">
                <a:latin typeface="Times New Roman" pitchFamily="18" charset="0"/>
              </a:rPr>
              <a:t>đã</a:t>
            </a:r>
            <a:r>
              <a:rPr lang="en-US" altLang="en-US" sz="2400" dirty="0">
                <a:latin typeface="Times New Roman" pitchFamily="18" charset="0"/>
              </a:rPr>
              <a:t> </a:t>
            </a:r>
            <a:r>
              <a:rPr lang="en-US" altLang="en-US" sz="2400" dirty="0" err="1">
                <a:latin typeface="Times New Roman" pitchFamily="18" charset="0"/>
              </a:rPr>
              <a:t>chọn</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trong</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kỳ</a:t>
            </a:r>
            <a:r>
              <a:rPr lang="en-US" altLang="en-US" sz="2400" dirty="0">
                <a:latin typeface="Times New Roman" pitchFamily="18" charset="0"/>
              </a:rPr>
              <a:t> </a:t>
            </a:r>
            <a:r>
              <a:rPr lang="en-US" altLang="en-US" sz="2400" dirty="0" err="1">
                <a:latin typeface="Times New Roman" pitchFamily="18" charset="0"/>
              </a:rPr>
              <a:t>hiện</a:t>
            </a:r>
            <a:r>
              <a:rPr lang="en-US" altLang="en-US" sz="2400" dirty="0">
                <a:latin typeface="Times New Roman" pitchFamily="18" charset="0"/>
              </a:rPr>
              <a:t> </a:t>
            </a:r>
            <a:r>
              <a:rPr lang="en-US" altLang="en-US" sz="2400" dirty="0" err="1">
                <a:latin typeface="Times New Roman" pitchFamily="18" charset="0"/>
              </a:rPr>
              <a:t>tại</a:t>
            </a:r>
            <a:r>
              <a:rPr lang="en-US" altLang="en-US" sz="2400" dirty="0">
                <a:latin typeface="Times New Roman" pitchFamily="18" charset="0"/>
              </a:rPr>
              <a:t>.</a:t>
            </a:r>
          </a:p>
          <a:p>
            <a:pPr marL="347663" indent="-347663">
              <a:buClr>
                <a:srgbClr val="0000FF"/>
              </a:buClr>
            </a:pPr>
            <a:r>
              <a:rPr lang="en-US" altLang="en-US" sz="2400" b="1" dirty="0">
                <a:latin typeface="Times New Roman" pitchFamily="18" charset="0"/>
              </a:rPr>
              <a:t>Transcript (</a:t>
            </a:r>
            <a:r>
              <a:rPr lang="en-US" altLang="en-US" sz="2400" b="1" dirty="0" err="1">
                <a:latin typeface="Times New Roman" pitchFamily="18" charset="0"/>
              </a:rPr>
              <a:t>Bản</a:t>
            </a:r>
            <a:r>
              <a:rPr lang="en-US" altLang="en-US" sz="2400" b="1" dirty="0">
                <a:latin typeface="Times New Roman" pitchFamily="18" charset="0"/>
              </a:rPr>
              <a:t> </a:t>
            </a:r>
            <a:r>
              <a:rPr lang="en-US" altLang="en-US" sz="2400" b="1" dirty="0" err="1">
                <a:latin typeface="Times New Roman" pitchFamily="18" charset="0"/>
              </a:rPr>
              <a:t>sao</a:t>
            </a:r>
            <a:r>
              <a:rPr lang="en-US" altLang="en-US" sz="2400" b="1" dirty="0">
                <a:latin typeface="Times New Roman" pitchFamily="18" charset="0"/>
              </a:rPr>
              <a:t> </a:t>
            </a:r>
            <a:r>
              <a:rPr lang="en-US" altLang="en-US" sz="2400" b="1" dirty="0" err="1">
                <a:latin typeface="Times New Roman" pitchFamily="18" charset="0"/>
              </a:rPr>
              <a:t>học</a:t>
            </a:r>
            <a:r>
              <a:rPr lang="en-US" altLang="en-US" sz="2400" b="1" dirty="0">
                <a:latin typeface="Times New Roman" pitchFamily="18" charset="0"/>
              </a:rPr>
              <a:t> </a:t>
            </a:r>
            <a:r>
              <a:rPr lang="en-US" altLang="en-US" sz="2400" b="1" dirty="0" err="1">
                <a:latin typeface="Times New Roman" pitchFamily="18" charset="0"/>
              </a:rPr>
              <a:t>bạ</a:t>
            </a:r>
            <a:r>
              <a:rPr lang="en-US" altLang="en-US" sz="2400" b="1" dirty="0">
                <a:latin typeface="Times New Roman" pitchFamily="18" charset="0"/>
              </a:rPr>
              <a:t>): </a:t>
            </a:r>
            <a:r>
              <a:rPr lang="en-US" altLang="en-US" sz="2400" dirty="0" err="1">
                <a:latin typeface="Times New Roman" pitchFamily="18" charset="0"/>
              </a:rPr>
              <a:t>Bản</a:t>
            </a:r>
            <a:r>
              <a:rPr lang="en-US" altLang="en-US" sz="2400" dirty="0">
                <a:latin typeface="Times New Roman" pitchFamily="18" charset="0"/>
              </a:rPr>
              <a:t> </a:t>
            </a:r>
            <a:r>
              <a:rPr lang="en-US" altLang="en-US" sz="2400" dirty="0" err="1">
                <a:latin typeface="Times New Roman" pitchFamily="18" charset="0"/>
              </a:rPr>
              <a:t>sao</a:t>
            </a:r>
            <a:r>
              <a:rPr lang="en-US" altLang="en-US" sz="2400" dirty="0">
                <a:latin typeface="Times New Roman" pitchFamily="18" charset="0"/>
              </a:rPr>
              <a:t> </a:t>
            </a:r>
            <a:r>
              <a:rPr lang="en-US" altLang="en-US" sz="2400" dirty="0" err="1">
                <a:latin typeface="Times New Roman" pitchFamily="18" charset="0"/>
              </a:rPr>
              <a:t>tất</a:t>
            </a:r>
            <a:r>
              <a:rPr lang="en-US" altLang="en-US" sz="2400" dirty="0">
                <a:latin typeface="Times New Roman" pitchFamily="18" charset="0"/>
              </a:rPr>
              <a:t> </a:t>
            </a:r>
            <a:r>
              <a:rPr lang="en-US" altLang="en-US" sz="2400" dirty="0" err="1">
                <a:latin typeface="Times New Roman" pitchFamily="18" charset="0"/>
              </a:rPr>
              <a:t>cả</a:t>
            </a:r>
            <a:r>
              <a:rPr lang="en-US" altLang="en-US" sz="2400" dirty="0">
                <a:latin typeface="Times New Roman" pitchFamily="18" charset="0"/>
              </a:rPr>
              <a:t> </a:t>
            </a:r>
            <a:r>
              <a:rPr lang="en-US" altLang="en-US" sz="2400" dirty="0" err="1">
                <a:latin typeface="Times New Roman" pitchFamily="18" charset="0"/>
              </a:rPr>
              <a:t>điểm</a:t>
            </a:r>
            <a:r>
              <a:rPr lang="en-US" altLang="en-US" sz="2400" dirty="0">
                <a:latin typeface="Times New Roman" pitchFamily="18" charset="0"/>
              </a:rPr>
              <a:t> </a:t>
            </a:r>
            <a:r>
              <a:rPr lang="en-US" altLang="en-US" sz="2400" dirty="0" err="1">
                <a:latin typeface="Times New Roman" pitchFamily="18" charset="0"/>
              </a:rPr>
              <a:t>cho</a:t>
            </a:r>
            <a:r>
              <a:rPr lang="en-US" altLang="en-US" sz="2400" dirty="0">
                <a:latin typeface="Times New Roman" pitchFamily="18" charset="0"/>
              </a:rPr>
              <a:t> </a:t>
            </a:r>
            <a:r>
              <a:rPr lang="en-US" altLang="en-US" sz="2400" dirty="0" err="1">
                <a:latin typeface="Times New Roman" pitchFamily="18" charset="0"/>
              </a:rPr>
              <a:t>tất</a:t>
            </a:r>
            <a:r>
              <a:rPr lang="en-US" altLang="en-US" sz="2400" dirty="0">
                <a:latin typeface="Times New Roman" pitchFamily="18" charset="0"/>
              </a:rPr>
              <a:t> </a:t>
            </a:r>
            <a:r>
              <a:rPr lang="en-US" altLang="en-US" sz="2400" dirty="0" err="1">
                <a:latin typeface="Times New Roman" pitchFamily="18" charset="0"/>
              </a:rPr>
              <a:t>cả</a:t>
            </a:r>
            <a:r>
              <a:rPr lang="en-US" altLang="en-US" sz="2400" dirty="0">
                <a:latin typeface="Times New Roman" pitchFamily="18" charset="0"/>
              </a:rPr>
              <a:t> </a:t>
            </a:r>
            <a:r>
              <a:rPr lang="en-US" altLang="en-US" sz="2400" dirty="0" err="1">
                <a:latin typeface="Times New Roman" pitchFamily="18" charset="0"/>
              </a:rPr>
              <a:t>các</a:t>
            </a:r>
            <a:r>
              <a:rPr lang="en-US" altLang="en-US" sz="2400" dirty="0">
                <a:latin typeface="Times New Roman" pitchFamily="18" charset="0"/>
              </a:rPr>
              <a:t> </a:t>
            </a:r>
            <a:r>
              <a:rPr lang="en-US" altLang="en-US" sz="2400" dirty="0" err="1">
                <a:latin typeface="Times New Roman" pitchFamily="18" charset="0"/>
              </a:rPr>
              <a:t>học</a:t>
            </a:r>
            <a:r>
              <a:rPr lang="en-US" altLang="en-US" sz="2400" dirty="0">
                <a:latin typeface="Times New Roman" pitchFamily="18" charset="0"/>
              </a:rPr>
              <a:t> </a:t>
            </a:r>
            <a:r>
              <a:rPr lang="en-US" altLang="en-US" sz="2400" dirty="0" err="1">
                <a:latin typeface="Times New Roman" pitchFamily="18" charset="0"/>
              </a:rPr>
              <a:t>phần</a:t>
            </a:r>
            <a:r>
              <a:rPr lang="en-US" altLang="en-US" sz="2400" dirty="0">
                <a:latin typeface="Times New Roman" pitchFamily="18" charset="0"/>
              </a:rPr>
              <a:t> </a:t>
            </a:r>
            <a:r>
              <a:rPr lang="en-US" altLang="en-US" sz="2400" dirty="0" err="1">
                <a:latin typeface="Times New Roman" pitchFamily="18" charset="0"/>
              </a:rPr>
              <a:t>của</a:t>
            </a:r>
            <a:r>
              <a:rPr lang="en-US" altLang="en-US" sz="2400" dirty="0">
                <a:latin typeface="Times New Roman" pitchFamily="18" charset="0"/>
              </a:rPr>
              <a:t> </a:t>
            </a:r>
            <a:r>
              <a:rPr lang="en-US" altLang="en-US" sz="2400" dirty="0" err="1">
                <a:latin typeface="Times New Roman" pitchFamily="18" charset="0"/>
              </a:rPr>
              <a:t>một</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 </a:t>
            </a:r>
            <a:r>
              <a:rPr lang="en-US" altLang="en-US" sz="2400" dirty="0" err="1">
                <a:latin typeface="Times New Roman" pitchFamily="18" charset="0"/>
              </a:rPr>
              <a:t>cụ</a:t>
            </a:r>
            <a:r>
              <a:rPr lang="en-US" altLang="en-US" sz="2400" dirty="0">
                <a:latin typeface="Times New Roman" pitchFamily="18" charset="0"/>
              </a:rPr>
              <a:t> </a:t>
            </a:r>
            <a:r>
              <a:rPr lang="en-US" altLang="en-US" sz="2400" dirty="0" err="1">
                <a:latin typeface="Times New Roman" pitchFamily="18" charset="0"/>
              </a:rPr>
              <a:t>thể</a:t>
            </a:r>
            <a:r>
              <a:rPr lang="en-US" altLang="en-US" sz="2400" dirty="0">
                <a:latin typeface="Times New Roman" pitchFamily="18" charset="0"/>
              </a:rPr>
              <a:t> </a:t>
            </a:r>
            <a:r>
              <a:rPr lang="en-US" altLang="en-US" sz="2400" dirty="0" err="1">
                <a:latin typeface="Times New Roman" pitchFamily="18" charset="0"/>
              </a:rPr>
              <a:t>được</a:t>
            </a:r>
            <a:r>
              <a:rPr lang="en-US" altLang="en-US" sz="2400" dirty="0">
                <a:latin typeface="Times New Roman" pitchFamily="18" charset="0"/>
              </a:rPr>
              <a:t> </a:t>
            </a:r>
            <a:r>
              <a:rPr lang="en-US" altLang="en-US" sz="2400" dirty="0" err="1">
                <a:latin typeface="Times New Roman" pitchFamily="18" charset="0"/>
              </a:rPr>
              <a:t>chuyển</a:t>
            </a:r>
            <a:r>
              <a:rPr lang="en-US" altLang="en-US" sz="2400" dirty="0">
                <a:latin typeface="Times New Roman" pitchFamily="18" charset="0"/>
              </a:rPr>
              <a:t> </a:t>
            </a:r>
            <a:r>
              <a:rPr lang="en-US" altLang="en-US" sz="2400" dirty="0" err="1">
                <a:latin typeface="Times New Roman" pitchFamily="18" charset="0"/>
              </a:rPr>
              <a:t>cho</a:t>
            </a:r>
            <a:r>
              <a:rPr lang="en-US" altLang="en-US" sz="2400" dirty="0">
                <a:latin typeface="Times New Roman" pitchFamily="18" charset="0"/>
              </a:rPr>
              <a:t> </a:t>
            </a:r>
            <a:r>
              <a:rPr lang="en-US" altLang="en-US" sz="2400" dirty="0" err="1">
                <a:latin typeface="Times New Roman" pitchFamily="18" charset="0"/>
              </a:rPr>
              <a:t>hệ</a:t>
            </a:r>
            <a:r>
              <a:rPr lang="en-US" altLang="en-US" sz="2400" dirty="0">
                <a:latin typeface="Times New Roman" pitchFamily="18" charset="0"/>
              </a:rPr>
              <a:t> </a:t>
            </a:r>
            <a:r>
              <a:rPr lang="en-US" altLang="en-US" sz="2400" dirty="0" err="1">
                <a:latin typeface="Times New Roman" pitchFamily="18" charset="0"/>
              </a:rPr>
              <a:t>thống</a:t>
            </a:r>
            <a:r>
              <a:rPr lang="en-US" altLang="en-US" sz="2400" dirty="0">
                <a:latin typeface="Times New Roman" pitchFamily="18" charset="0"/>
              </a:rPr>
              <a:t> </a:t>
            </a:r>
            <a:r>
              <a:rPr lang="en-US" altLang="en-US" sz="2400" dirty="0" err="1">
                <a:latin typeface="Times New Roman" pitchFamily="18" charset="0"/>
              </a:rPr>
              <a:t>thanh</a:t>
            </a:r>
            <a:r>
              <a:rPr lang="en-US" altLang="en-US" sz="2400" dirty="0">
                <a:latin typeface="Times New Roman" pitchFamily="18" charset="0"/>
              </a:rPr>
              <a:t> </a:t>
            </a:r>
            <a:r>
              <a:rPr lang="en-US" altLang="en-US" sz="2400" dirty="0" err="1">
                <a:latin typeface="Times New Roman" pitchFamily="18" charset="0"/>
              </a:rPr>
              <a:t>toán</a:t>
            </a:r>
            <a:r>
              <a:rPr lang="en-US" altLang="en-US" sz="2400" dirty="0">
                <a:latin typeface="Times New Roman" pitchFamily="18" charset="0"/>
              </a:rPr>
              <a:t> </a:t>
            </a:r>
            <a:r>
              <a:rPr lang="en-US" altLang="en-US" sz="2400" dirty="0" err="1">
                <a:latin typeface="Times New Roman" pitchFamily="18" charset="0"/>
              </a:rPr>
              <a:t>để</a:t>
            </a:r>
            <a:r>
              <a:rPr lang="en-US" altLang="en-US" sz="2400" dirty="0">
                <a:latin typeface="Times New Roman" pitchFamily="18" charset="0"/>
              </a:rPr>
              <a:t> </a:t>
            </a:r>
            <a:r>
              <a:rPr lang="en-US" altLang="en-US" sz="2400" dirty="0" err="1">
                <a:latin typeface="Times New Roman" pitchFamily="18" charset="0"/>
              </a:rPr>
              <a:t>hệ</a:t>
            </a:r>
            <a:r>
              <a:rPr lang="en-US" altLang="en-US" sz="2400" dirty="0">
                <a:latin typeface="Times New Roman" pitchFamily="18" charset="0"/>
              </a:rPr>
              <a:t> </a:t>
            </a:r>
            <a:r>
              <a:rPr lang="en-US" altLang="en-US" sz="2400" dirty="0" err="1">
                <a:latin typeface="Times New Roman" pitchFamily="18" charset="0"/>
              </a:rPr>
              <a:t>thống</a:t>
            </a:r>
            <a:r>
              <a:rPr lang="en-US" altLang="en-US" sz="2400" dirty="0">
                <a:latin typeface="Times New Roman" pitchFamily="18" charset="0"/>
              </a:rPr>
              <a:t> </a:t>
            </a:r>
            <a:r>
              <a:rPr lang="en-US" altLang="en-US" sz="2400" dirty="0" err="1">
                <a:latin typeface="Times New Roman" pitchFamily="18" charset="0"/>
              </a:rPr>
              <a:t>này</a:t>
            </a:r>
            <a:r>
              <a:rPr lang="en-US" altLang="en-US" sz="2400" dirty="0">
                <a:latin typeface="Times New Roman" pitchFamily="18" charset="0"/>
              </a:rPr>
              <a:t> </a:t>
            </a:r>
            <a:r>
              <a:rPr lang="en-US" altLang="en-US" sz="2400" dirty="0" err="1">
                <a:latin typeface="Times New Roman" pitchFamily="18" charset="0"/>
              </a:rPr>
              <a:t>lấp</a:t>
            </a:r>
            <a:r>
              <a:rPr lang="en-US" altLang="en-US" sz="2400" dirty="0">
                <a:latin typeface="Times New Roman" pitchFamily="18" charset="0"/>
              </a:rPr>
              <a:t> </a:t>
            </a:r>
            <a:r>
              <a:rPr lang="en-US" altLang="en-US" sz="2400" dirty="0" err="1">
                <a:latin typeface="Times New Roman" pitchFamily="18" charset="0"/>
              </a:rPr>
              <a:t>hóa</a:t>
            </a:r>
            <a:r>
              <a:rPr lang="en-US" altLang="en-US" sz="2400" dirty="0">
                <a:latin typeface="Times New Roman" pitchFamily="18" charset="0"/>
              </a:rPr>
              <a:t> </a:t>
            </a:r>
            <a:r>
              <a:rPr lang="en-US" altLang="en-US" sz="2400" dirty="0" err="1">
                <a:latin typeface="Times New Roman" pitchFamily="18" charset="0"/>
              </a:rPr>
              <a:t>đơn</a:t>
            </a:r>
            <a:r>
              <a:rPr lang="en-US" altLang="en-US" sz="2400" dirty="0">
                <a:latin typeface="Times New Roman" pitchFamily="18" charset="0"/>
              </a:rPr>
              <a:t> </a:t>
            </a:r>
            <a:r>
              <a:rPr lang="en-US" altLang="en-US" sz="2400" dirty="0" err="1">
                <a:latin typeface="Times New Roman" pitchFamily="18" charset="0"/>
              </a:rPr>
              <a:t>cho</a:t>
            </a:r>
            <a:r>
              <a:rPr lang="en-US" altLang="en-US" sz="2400" dirty="0">
                <a:latin typeface="Times New Roman" pitchFamily="18" charset="0"/>
              </a:rPr>
              <a:t> </a:t>
            </a:r>
            <a:r>
              <a:rPr lang="en-US" altLang="en-US" sz="2400" dirty="0" err="1">
                <a:latin typeface="Times New Roman" pitchFamily="18" charset="0"/>
              </a:rPr>
              <a:t>mỗi</a:t>
            </a:r>
            <a:r>
              <a:rPr lang="en-US" altLang="en-US" sz="2400" dirty="0">
                <a:latin typeface="Times New Roman" pitchFamily="18" charset="0"/>
              </a:rPr>
              <a:t> </a:t>
            </a:r>
            <a:r>
              <a:rPr lang="en-US" altLang="en-US" sz="2400" dirty="0" err="1">
                <a:latin typeface="Times New Roman" pitchFamily="18" charset="0"/>
              </a:rPr>
              <a:t>sinh</a:t>
            </a:r>
            <a:r>
              <a:rPr lang="en-US" altLang="en-US" sz="2400" dirty="0">
                <a:latin typeface="Times New Roman" pitchFamily="18" charset="0"/>
              </a:rPr>
              <a:t> </a:t>
            </a:r>
            <a:r>
              <a:rPr lang="en-US" altLang="en-US" sz="2400" dirty="0" err="1">
                <a:latin typeface="Times New Roman" pitchFamily="18" charset="0"/>
              </a:rPr>
              <a:t>viên</a:t>
            </a:r>
            <a:r>
              <a:rPr lang="en-US" altLang="en-US" sz="2400" dirty="0">
                <a:latin typeface="Times New Roman" pitchFamily="18" charset="0"/>
              </a:rPr>
              <a:t>.</a:t>
            </a:r>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149</a:t>
            </a:fld>
            <a:endParaRPr lang="en-US" altLang="en-US"/>
          </a:p>
        </p:txBody>
      </p:sp>
      <p:sp>
        <p:nvSpPr>
          <p:cNvPr id="7" name="Rectangle 2"/>
          <p:cNvSpPr>
            <a:spLocks noGrp="1" noChangeArrowheads="1"/>
          </p:cNvSpPr>
          <p:nvPr>
            <p:ph type="title"/>
          </p:nvPr>
        </p:nvSpPr>
        <p:spPr>
          <a:xfrm>
            <a:off x="1752600" y="14288"/>
            <a:ext cx="8686800" cy="914400"/>
          </a:xfrm>
          <a:noFill/>
        </p:spPr>
        <p:txBody>
          <a:bodyPr/>
          <a:lstStyle/>
          <a:p>
            <a:pPr algn="l" eaLnBrk="1" hangingPunct="1"/>
            <a:r>
              <a:rPr lang="en-US" sz="2800" b="1">
                <a:solidFill>
                  <a:srgbClr val="C00000"/>
                </a:solidFill>
              </a:rPr>
              <a:t>BÀI TẬP 1: Đăng ký học phần</a:t>
            </a:r>
            <a:endParaRPr lang="en-US" altLang="en-US" sz="2800" b="1">
              <a:solidFill>
                <a:srgbClr val="C00000"/>
              </a:solidFill>
            </a:endParaRPr>
          </a:p>
        </p:txBody>
      </p:sp>
    </p:spTree>
    <p:extLst>
      <p:ext uri="{BB962C8B-B14F-4D97-AF65-F5344CB8AC3E}">
        <p14:creationId xmlns:p14="http://schemas.microsoft.com/office/powerpoint/2010/main" val="381122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dirty="0" err="1">
                <a:solidFill>
                  <a:srgbClr val="0033CC"/>
                </a:solidFill>
              </a:rPr>
              <a:t>Phương</a:t>
            </a:r>
            <a:r>
              <a:rPr lang="en-US" altLang="en-US" sz="3600" dirty="0">
                <a:solidFill>
                  <a:srgbClr val="0033CC"/>
                </a:solidFill>
              </a:rPr>
              <a:t> </a:t>
            </a:r>
            <a:r>
              <a:rPr lang="en-US" altLang="en-US" sz="3600" dirty="0" err="1">
                <a:solidFill>
                  <a:srgbClr val="0033CC"/>
                </a:solidFill>
              </a:rPr>
              <a:t>pháp</a:t>
            </a:r>
            <a:r>
              <a:rPr lang="en-US" altLang="en-US" sz="3600" dirty="0">
                <a:solidFill>
                  <a:srgbClr val="0033CC"/>
                </a:solidFill>
              </a:rPr>
              <a:t> </a:t>
            </a:r>
            <a:r>
              <a:rPr lang="en-US" altLang="en-US" sz="3600" dirty="0" err="1">
                <a:solidFill>
                  <a:srgbClr val="0033CC"/>
                </a:solidFill>
              </a:rPr>
              <a:t>xác</a:t>
            </a:r>
            <a:r>
              <a:rPr lang="en-US" altLang="en-US" sz="3600" dirty="0">
                <a:solidFill>
                  <a:srgbClr val="0033CC"/>
                </a:solidFill>
              </a:rPr>
              <a:t> </a:t>
            </a:r>
            <a:r>
              <a:rPr lang="en-US" altLang="en-US" sz="3600" dirty="0" err="1">
                <a:solidFill>
                  <a:srgbClr val="0033CC"/>
                </a:solidFill>
              </a:rPr>
              <a:t>định</a:t>
            </a:r>
            <a:r>
              <a:rPr lang="en-US" altLang="en-US" sz="3600" dirty="0">
                <a:solidFill>
                  <a:srgbClr val="0033CC"/>
                </a:solidFill>
              </a:rPr>
              <a:t> </a:t>
            </a:r>
            <a:r>
              <a:rPr lang="en-US" altLang="en-US" sz="3600" dirty="0" err="1">
                <a:solidFill>
                  <a:srgbClr val="0033CC"/>
                </a:solidFill>
              </a:rPr>
              <a:t>yêu</a:t>
            </a:r>
            <a:r>
              <a:rPr lang="en-US" altLang="en-US" sz="3600" dirty="0">
                <a:solidFill>
                  <a:srgbClr val="0033CC"/>
                </a:solidFill>
              </a:rPr>
              <a:t> </a:t>
            </a:r>
            <a:r>
              <a:rPr lang="en-US" altLang="en-US" sz="3600" dirty="0" err="1">
                <a:solidFill>
                  <a:srgbClr val="0033CC"/>
                </a:solidFill>
              </a:rPr>
              <a:t>cầu</a:t>
            </a:r>
            <a:endParaRPr lang="en-US" altLang="en-US" sz="3600" b="1" dirty="0">
              <a:solidFill>
                <a:srgbClr val="002060"/>
              </a:solidFill>
            </a:endParaRPr>
          </a:p>
        </p:txBody>
      </p:sp>
      <p:sp>
        <p:nvSpPr>
          <p:cNvPr id="30" name="Rectangle 3"/>
          <p:cNvSpPr txBox="1">
            <a:spLocks noChangeArrowheads="1"/>
          </p:cNvSpPr>
          <p:nvPr/>
        </p:nvSpPr>
        <p:spPr>
          <a:xfrm>
            <a:off x="279533" y="1174609"/>
            <a:ext cx="11050106" cy="17526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en-US" sz="3600" dirty="0" err="1">
                <a:latin typeface="Arial" panose="020B0604020202020204" pitchFamily="34" charset="0"/>
                <a:cs typeface="Arial" panose="020B0604020202020204" pitchFamily="34" charset="0"/>
              </a:rPr>
              <a:t>Khảo</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sát</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dùng</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bảng</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câu</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hỏi</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questionaire</a:t>
            </a:r>
            <a:r>
              <a:rPr lang="en-US" altLang="en-US" sz="3600" dirty="0">
                <a:latin typeface="Arial" panose="020B0604020202020204" pitchFamily="34" charset="0"/>
                <a:cs typeface="Arial" panose="020B0604020202020204" pitchFamily="34" charset="0"/>
              </a:rPr>
              <a:t>)</a:t>
            </a:r>
          </a:p>
          <a:p>
            <a:pPr algn="l"/>
            <a:r>
              <a:rPr lang="en-US" altLang="en-US" sz="3200" dirty="0" err="1">
                <a:latin typeface="Arial" panose="020B0604020202020204" pitchFamily="34" charset="0"/>
                <a:cs typeface="Arial" panose="020B0604020202020204" pitchFamily="34" charset="0"/>
              </a:rPr>
              <a:t>Loại</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câu</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hỏi</a:t>
            </a:r>
            <a:r>
              <a:rPr lang="en-US" altLang="en-US" sz="3200" dirty="0">
                <a:latin typeface="Arial" panose="020B0604020202020204" pitchFamily="34" charset="0"/>
                <a:cs typeface="Arial" panose="020B0604020202020204" pitchFamily="34" charset="0"/>
              </a:rPr>
              <a:t>:</a:t>
            </a:r>
          </a:p>
          <a:p>
            <a:pPr lvl="1" algn="l"/>
            <a:r>
              <a:rPr lang="en-US" altLang="en-US" sz="2800" b="1" dirty="0" err="1">
                <a:latin typeface="Arial" panose="020B0604020202020204" pitchFamily="34" charset="0"/>
                <a:cs typeface="Arial" panose="020B0604020202020204" pitchFamily="34" charset="0"/>
              </a:rPr>
              <a:t>Câu</a:t>
            </a:r>
            <a:r>
              <a:rPr lang="en-US" altLang="en-US" sz="2800" b="1" dirty="0">
                <a:latin typeface="Arial" panose="020B0604020202020204" pitchFamily="34" charset="0"/>
                <a:cs typeface="Arial" panose="020B0604020202020204" pitchFamily="34" charset="0"/>
              </a:rPr>
              <a:t> </a:t>
            </a:r>
            <a:r>
              <a:rPr lang="en-US" altLang="en-US" sz="2800" b="1" dirty="0" err="1">
                <a:latin typeface="Arial" panose="020B0604020202020204" pitchFamily="34" charset="0"/>
                <a:cs typeface="Arial" panose="020B0604020202020204" pitchFamily="34" charset="0"/>
              </a:rPr>
              <a:t>hỏi</a:t>
            </a:r>
            <a:r>
              <a:rPr lang="en-US" altLang="en-US" sz="2800" b="1" dirty="0">
                <a:latin typeface="Arial" panose="020B0604020202020204" pitchFamily="34" charset="0"/>
                <a:cs typeface="Arial" panose="020B0604020202020204" pitchFamily="34" charset="0"/>
              </a:rPr>
              <a:t> </a:t>
            </a:r>
            <a:r>
              <a:rPr lang="en-US" altLang="en-US" sz="2800" b="1" dirty="0" err="1">
                <a:latin typeface="Arial" panose="020B0604020202020204" pitchFamily="34" charset="0"/>
                <a:cs typeface="Arial" panose="020B0604020202020204" pitchFamily="34" charset="0"/>
              </a:rPr>
              <a:t>mở</a:t>
            </a:r>
            <a:r>
              <a:rPr lang="en-US" altLang="en-US" sz="2800" b="1" dirty="0">
                <a:latin typeface="Arial" panose="020B0604020202020204" pitchFamily="34" charset="0"/>
                <a:cs typeface="Arial" panose="020B0604020202020204" pitchFamily="34" charset="0"/>
              </a:rPr>
              <a: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câu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hỏi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có</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phạm</a:t>
            </a:r>
            <a:r>
              <a:rPr lang="en-US" altLang="en-US" sz="2800" dirty="0">
                <a:latin typeface="Arial" panose="020B0604020202020204" pitchFamily="34" charset="0"/>
                <a:cs typeface="Arial" panose="020B0604020202020204" pitchFamily="34" charset="0"/>
              </a:rPr>
              <a:t> vi </a:t>
            </a:r>
            <a:r>
              <a:rPr lang="en-US" altLang="en-US" sz="2800" dirty="0" err="1">
                <a:latin typeface="Arial" panose="020B0604020202020204" pitchFamily="34" charset="0"/>
                <a:cs typeface="Arial" panose="020B0604020202020204" pitchFamily="34" charset="0"/>
              </a:rPr>
              <a:t>trả</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lời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tự</a:t>
            </a:r>
            <a:r>
              <a:rPr lang="en-US" altLang="en-US" sz="2800" dirty="0">
                <a:latin typeface="Arial" panose="020B0604020202020204" pitchFamily="34" charset="0"/>
                <a:cs typeface="Arial" panose="020B0604020202020204" pitchFamily="34" charset="0"/>
              </a:rPr>
              <a:t> do, </a:t>
            </a:r>
            <a:r>
              <a:rPr lang="en-US" altLang="en-US" sz="2800" dirty="0" err="1">
                <a:latin typeface="Arial" panose="020B0604020202020204" pitchFamily="34" charset="0"/>
                <a:cs typeface="Arial" panose="020B0604020202020204" pitchFamily="34" charset="0"/>
              </a:rPr>
              <a:t>kết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quả</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không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tuân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theo</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một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vài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tình</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huống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cố</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định</a:t>
            </a:r>
            <a:endParaRPr lang="en-US" altLang="en-US" sz="2800" dirty="0">
              <a:latin typeface="Arial" panose="020B0604020202020204" pitchFamily="34" charset="0"/>
              <a:cs typeface="Arial" panose="020B0604020202020204" pitchFamily="34" charset="0"/>
            </a:endParaRPr>
          </a:p>
          <a:p>
            <a:pPr lvl="1" algn="l"/>
            <a:r>
              <a:rPr lang="en-US" altLang="en-US" sz="2800" b="1" dirty="0" err="1">
                <a:latin typeface="Arial" panose="020B0604020202020204" pitchFamily="34" charset="0"/>
                <a:cs typeface="Arial" panose="020B0604020202020204" pitchFamily="34" charset="0"/>
              </a:rPr>
              <a:t>Câu</a:t>
            </a:r>
            <a:r>
              <a:rPr lang="en-US" altLang="en-US" sz="2800" b="1" dirty="0">
                <a:latin typeface="Arial" panose="020B0604020202020204" pitchFamily="34" charset="0"/>
                <a:cs typeface="Arial" panose="020B0604020202020204" pitchFamily="34" charset="0"/>
              </a:rPr>
              <a:t> </a:t>
            </a:r>
            <a:r>
              <a:rPr lang="en-US" altLang="en-US" sz="2800" b="1" dirty="0" err="1">
                <a:latin typeface="Arial" panose="020B0604020202020204" pitchFamily="34" charset="0"/>
                <a:cs typeface="Arial" panose="020B0604020202020204" pitchFamily="34" charset="0"/>
              </a:rPr>
              <a:t>hỏi</a:t>
            </a:r>
            <a:r>
              <a:rPr lang="en-US" altLang="en-US" sz="2800" b="1" dirty="0">
                <a:latin typeface="Arial" panose="020B0604020202020204" pitchFamily="34" charset="0"/>
                <a:cs typeface="Arial" panose="020B0604020202020204" pitchFamily="34" charset="0"/>
              </a:rPr>
              <a:t> </a:t>
            </a:r>
            <a:r>
              <a:rPr lang="en-US" altLang="en-US" sz="2800" b="1" dirty="0" err="1">
                <a:latin typeface="Arial" panose="020B0604020202020204" pitchFamily="34" charset="0"/>
                <a:cs typeface="Arial" panose="020B0604020202020204" pitchFamily="34" charset="0"/>
              </a:rPr>
              <a:t>đóng</a:t>
            </a:r>
            <a:r>
              <a:rPr lang="en-US" altLang="en-US" sz="2800" b="1"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câu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hỏi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sự</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trả</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lời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việc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chọn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lựa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một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hoặc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nhiều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trong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những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tình</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huống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xác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định</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trước</a:t>
            </a:r>
            <a:r>
              <a:rPr lang="en-US" altLang="en-US"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807198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0"/>
            <a:ext cx="9220200" cy="914400"/>
          </a:xfrm>
          <a:noFill/>
        </p:spPr>
        <p:txBody>
          <a:bodyPr/>
          <a:lstStyle/>
          <a:p>
            <a:pPr algn="l">
              <a:spcBef>
                <a:spcPct val="50000"/>
              </a:spcBef>
            </a:pPr>
            <a:r>
              <a:rPr lang="en-US" sz="3600" b="1">
                <a:solidFill>
                  <a:srgbClr val="C00000"/>
                </a:solidFill>
              </a:rPr>
              <a:t>Bài tập 1: Đăng ký học phần</a:t>
            </a:r>
            <a:endParaRPr lang="en-US" altLang="en-US" sz="3600" b="1">
              <a:solidFill>
                <a:srgbClr val="C00000"/>
              </a:solidFill>
              <a:latin typeface="Times New Roman" pitchFamily="18" charset="0"/>
            </a:endParaRPr>
          </a:p>
        </p:txBody>
      </p:sp>
      <p:sp>
        <p:nvSpPr>
          <p:cNvPr id="25" name="Text Box 87"/>
          <p:cNvSpPr txBox="1">
            <a:spLocks noChangeArrowheads="1"/>
          </p:cNvSpPr>
          <p:nvPr/>
        </p:nvSpPr>
        <p:spPr bwMode="auto">
          <a:xfrm>
            <a:off x="7098207" y="6404116"/>
            <a:ext cx="18870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bg1"/>
                </a:solidFill>
              </a:rPr>
              <a:t>Hệ thống thư viện</a:t>
            </a:r>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150</a:t>
            </a:fld>
            <a:endParaRPr lang="en-US" altLang="en-US"/>
          </a:p>
        </p:txBody>
      </p:sp>
      <p:sp>
        <p:nvSpPr>
          <p:cNvPr id="8" name="Rectangle 2"/>
          <p:cNvSpPr txBox="1">
            <a:spLocks noChangeArrowheads="1"/>
          </p:cNvSpPr>
          <p:nvPr/>
        </p:nvSpPr>
        <p:spPr bwMode="auto">
          <a:xfrm>
            <a:off x="1905000" y="900546"/>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solidFill>
                  <a:srgbClr val="FF00FF"/>
                </a:solidFill>
              </a:rPr>
              <a:t>Nhận diện actor</a:t>
            </a:r>
          </a:p>
        </p:txBody>
      </p:sp>
      <p:sp>
        <p:nvSpPr>
          <p:cNvPr id="9" name="Rectangle 3"/>
          <p:cNvSpPr txBox="1">
            <a:spLocks noChangeArrowheads="1"/>
          </p:cNvSpPr>
          <p:nvPr/>
        </p:nvSpPr>
        <p:spPr bwMode="auto">
          <a:xfrm>
            <a:off x="1066800" y="1662546"/>
            <a:ext cx="9067800" cy="5195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kern="0" dirty="0" err="1">
                <a:latin typeface="Times New Roman "/>
              </a:rPr>
              <a:t>Người</a:t>
            </a:r>
            <a:r>
              <a:rPr lang="en-US" sz="2800" kern="0" dirty="0">
                <a:latin typeface="Times New Roman "/>
              </a:rPr>
              <a:t> </a:t>
            </a:r>
            <a:r>
              <a:rPr lang="en-US" sz="2800" kern="0" dirty="0" err="1">
                <a:latin typeface="Times New Roman "/>
              </a:rPr>
              <a:t>dùng</a:t>
            </a:r>
            <a:r>
              <a:rPr lang="en-US" sz="2800" kern="0" dirty="0">
                <a:latin typeface="Times New Roman "/>
              </a:rPr>
              <a:t>:</a:t>
            </a:r>
          </a:p>
          <a:p>
            <a:pPr lvl="1" eaLnBrk="1" hangingPunct="1"/>
            <a:r>
              <a:rPr lang="en-US" sz="2400" kern="0" dirty="0" err="1">
                <a:latin typeface="Times New Roman "/>
              </a:rPr>
              <a:t>Sinh</a:t>
            </a:r>
            <a:r>
              <a:rPr lang="en-US" sz="2400" kern="0" dirty="0">
                <a:latin typeface="Times New Roman "/>
              </a:rPr>
              <a:t> </a:t>
            </a:r>
            <a:r>
              <a:rPr lang="en-US" sz="2400" kern="0" dirty="0" err="1">
                <a:latin typeface="Times New Roman "/>
              </a:rPr>
              <a:t>viên</a:t>
            </a:r>
            <a:r>
              <a:rPr lang="en-US" sz="2400" kern="0" dirty="0">
                <a:latin typeface="Times New Roman "/>
              </a:rPr>
              <a:t> (Student)</a:t>
            </a:r>
          </a:p>
          <a:p>
            <a:pPr lvl="1" eaLnBrk="1" hangingPunct="1"/>
            <a:r>
              <a:rPr lang="en-US" sz="2400" kern="0" dirty="0" err="1">
                <a:latin typeface="Times New Roman "/>
              </a:rPr>
              <a:t>Giáo</a:t>
            </a:r>
            <a:r>
              <a:rPr lang="en-US" sz="2400" kern="0" dirty="0">
                <a:latin typeface="Times New Roman "/>
              </a:rPr>
              <a:t> </a:t>
            </a:r>
            <a:r>
              <a:rPr lang="en-US" sz="2400" kern="0" dirty="0" err="1">
                <a:latin typeface="Times New Roman "/>
              </a:rPr>
              <a:t>sư</a:t>
            </a:r>
            <a:r>
              <a:rPr lang="en-US" sz="2400" kern="0" dirty="0">
                <a:latin typeface="Times New Roman "/>
              </a:rPr>
              <a:t> (Professor)</a:t>
            </a:r>
          </a:p>
          <a:p>
            <a:pPr lvl="1" eaLnBrk="1" hangingPunct="1"/>
            <a:r>
              <a:rPr lang="en-US" sz="2400" kern="0" dirty="0" err="1">
                <a:latin typeface="Times New Roman "/>
              </a:rPr>
              <a:t>Nhân</a:t>
            </a:r>
            <a:r>
              <a:rPr lang="en-US" sz="2400" kern="0" dirty="0">
                <a:latin typeface="Times New Roman "/>
              </a:rPr>
              <a:t> </a:t>
            </a:r>
            <a:r>
              <a:rPr lang="en-US" sz="2400" kern="0" dirty="0" err="1">
                <a:latin typeface="Times New Roman "/>
              </a:rPr>
              <a:t>viên</a:t>
            </a:r>
            <a:r>
              <a:rPr lang="en-US" sz="2400" kern="0" dirty="0">
                <a:latin typeface="Times New Roman "/>
              </a:rPr>
              <a:t> </a:t>
            </a:r>
            <a:r>
              <a:rPr lang="en-US" sz="2400" kern="0" dirty="0" err="1">
                <a:latin typeface="Times New Roman "/>
              </a:rPr>
              <a:t>giáo</a:t>
            </a:r>
            <a:r>
              <a:rPr lang="en-US" sz="2400" kern="0" dirty="0">
                <a:latin typeface="Times New Roman "/>
              </a:rPr>
              <a:t> </a:t>
            </a:r>
            <a:r>
              <a:rPr lang="en-US" sz="2400" kern="0" dirty="0" err="1">
                <a:latin typeface="Times New Roman "/>
              </a:rPr>
              <a:t>vụ</a:t>
            </a:r>
            <a:r>
              <a:rPr lang="en-US" sz="2400" kern="0" dirty="0">
                <a:latin typeface="Times New Roman "/>
              </a:rPr>
              <a:t> (Registrar)</a:t>
            </a:r>
          </a:p>
          <a:p>
            <a:pPr lvl="1" eaLnBrk="1" hangingPunct="1"/>
            <a:endParaRPr lang="en-US" sz="2400" kern="0" dirty="0">
              <a:latin typeface="Times New Roman "/>
            </a:endParaRPr>
          </a:p>
          <a:p>
            <a:pPr eaLnBrk="1" hangingPunct="1"/>
            <a:r>
              <a:rPr lang="en-US" sz="2800" kern="0" dirty="0" err="1">
                <a:latin typeface="Times New Roman "/>
              </a:rPr>
              <a:t>Hệ</a:t>
            </a:r>
            <a:r>
              <a:rPr lang="en-US" sz="2800" kern="0" dirty="0">
                <a:latin typeface="Times New Roman "/>
              </a:rPr>
              <a:t> </a:t>
            </a:r>
            <a:r>
              <a:rPr lang="en-US" sz="2800" kern="0" dirty="0" err="1">
                <a:latin typeface="Times New Roman "/>
              </a:rPr>
              <a:t>thống</a:t>
            </a:r>
            <a:r>
              <a:rPr lang="en-US" sz="2800" kern="0" dirty="0">
                <a:latin typeface="Times New Roman "/>
              </a:rPr>
              <a:t> </a:t>
            </a:r>
            <a:r>
              <a:rPr lang="en-US" sz="2800" kern="0" dirty="0" err="1">
                <a:latin typeface="Times New Roman "/>
              </a:rPr>
              <a:t>khác</a:t>
            </a:r>
            <a:r>
              <a:rPr lang="en-US" sz="2800" kern="0" dirty="0">
                <a:latin typeface="Times New Roman "/>
              </a:rPr>
              <a:t>:</a:t>
            </a:r>
          </a:p>
          <a:p>
            <a:pPr lvl="1" eaLnBrk="1" hangingPunct="1"/>
            <a:r>
              <a:rPr lang="en-US" sz="2400" kern="0" dirty="0" err="1">
                <a:latin typeface="Times New Roman "/>
              </a:rPr>
              <a:t>Danh</a:t>
            </a:r>
            <a:r>
              <a:rPr lang="en-US" sz="2400" kern="0" dirty="0">
                <a:latin typeface="Times New Roman "/>
              </a:rPr>
              <a:t> </a:t>
            </a:r>
            <a:r>
              <a:rPr lang="en-US" sz="2400" kern="0" dirty="0" err="1">
                <a:latin typeface="Times New Roman "/>
              </a:rPr>
              <a:t>mục</a:t>
            </a:r>
            <a:r>
              <a:rPr lang="en-US" sz="2400" kern="0" dirty="0">
                <a:latin typeface="Times New Roman "/>
              </a:rPr>
              <a:t> </a:t>
            </a:r>
            <a:r>
              <a:rPr lang="en-US" sz="2400" kern="0" dirty="0" err="1">
                <a:latin typeface="Times New Roman "/>
              </a:rPr>
              <a:t>học</a:t>
            </a:r>
            <a:r>
              <a:rPr lang="en-US" sz="2400" kern="0" dirty="0">
                <a:latin typeface="Times New Roman "/>
              </a:rPr>
              <a:t> </a:t>
            </a:r>
            <a:r>
              <a:rPr lang="en-US" sz="2400" kern="0" dirty="0" err="1">
                <a:latin typeface="Times New Roman "/>
              </a:rPr>
              <a:t>phần</a:t>
            </a:r>
            <a:r>
              <a:rPr lang="en-US" sz="2400" kern="0" dirty="0">
                <a:latin typeface="Times New Roman "/>
              </a:rPr>
              <a:t> (Course Catalog)</a:t>
            </a:r>
          </a:p>
          <a:p>
            <a:pPr lvl="1" eaLnBrk="1" hangingPunct="1"/>
            <a:r>
              <a:rPr lang="en-US" sz="2400" kern="0" dirty="0" err="1">
                <a:latin typeface="Times New Roman "/>
              </a:rPr>
              <a:t>Hệ</a:t>
            </a:r>
            <a:r>
              <a:rPr lang="en-US" sz="2400" kern="0" dirty="0">
                <a:latin typeface="Times New Roman "/>
              </a:rPr>
              <a:t> </a:t>
            </a:r>
            <a:r>
              <a:rPr lang="en-US" sz="2400" kern="0" dirty="0" err="1">
                <a:latin typeface="Times New Roman "/>
              </a:rPr>
              <a:t>thống</a:t>
            </a:r>
            <a:r>
              <a:rPr lang="en-US" sz="2400" kern="0" dirty="0">
                <a:latin typeface="Times New Roman "/>
              </a:rPr>
              <a:t> </a:t>
            </a:r>
            <a:r>
              <a:rPr lang="en-US" sz="2400" kern="0" dirty="0" err="1">
                <a:latin typeface="Times New Roman "/>
              </a:rPr>
              <a:t>thanh</a:t>
            </a:r>
            <a:r>
              <a:rPr lang="en-US" sz="2400" kern="0" dirty="0">
                <a:latin typeface="Times New Roman "/>
              </a:rPr>
              <a:t> </a:t>
            </a:r>
            <a:r>
              <a:rPr lang="en-US" sz="2400" kern="0" dirty="0" err="1">
                <a:latin typeface="Times New Roman "/>
              </a:rPr>
              <a:t>toán</a:t>
            </a:r>
            <a:r>
              <a:rPr lang="en-US" sz="2400" kern="0" dirty="0">
                <a:latin typeface="Times New Roman "/>
              </a:rPr>
              <a:t> </a:t>
            </a:r>
            <a:r>
              <a:rPr lang="en-US" sz="2400" kern="0" dirty="0" err="1">
                <a:latin typeface="Times New Roman "/>
              </a:rPr>
              <a:t>học</a:t>
            </a:r>
            <a:r>
              <a:rPr lang="en-US" sz="2400" kern="0" dirty="0">
                <a:latin typeface="Times New Roman "/>
              </a:rPr>
              <a:t> </a:t>
            </a:r>
            <a:r>
              <a:rPr lang="en-US" sz="2400" kern="0" dirty="0" err="1">
                <a:latin typeface="Times New Roman "/>
              </a:rPr>
              <a:t>phí</a:t>
            </a:r>
            <a:r>
              <a:rPr lang="en-US" sz="2400" kern="0" dirty="0">
                <a:latin typeface="Times New Roman "/>
              </a:rPr>
              <a:t> (Billing System)</a:t>
            </a:r>
          </a:p>
        </p:txBody>
      </p:sp>
    </p:spTree>
    <p:extLst>
      <p:ext uri="{BB962C8B-B14F-4D97-AF65-F5344CB8AC3E}">
        <p14:creationId xmlns:p14="http://schemas.microsoft.com/office/powerpoint/2010/main" val="87367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0"/>
            <a:ext cx="9220200" cy="914400"/>
          </a:xfrm>
          <a:noFill/>
        </p:spPr>
        <p:txBody>
          <a:bodyPr/>
          <a:lstStyle/>
          <a:p>
            <a:pPr algn="l">
              <a:spcBef>
                <a:spcPct val="50000"/>
              </a:spcBef>
            </a:pPr>
            <a:r>
              <a:rPr lang="en-US" sz="3600" b="1">
                <a:solidFill>
                  <a:srgbClr val="C00000"/>
                </a:solidFill>
              </a:rPr>
              <a:t>Bài tập 1: Đăng ký học phần</a:t>
            </a:r>
            <a:endParaRPr lang="en-US" altLang="en-US" sz="3600" b="1">
              <a:solidFill>
                <a:srgbClr val="C00000"/>
              </a:solidFill>
              <a:latin typeface="Times New Roman" pitchFamily="18" charset="0"/>
            </a:endParaRPr>
          </a:p>
        </p:txBody>
      </p:sp>
      <p:sp>
        <p:nvSpPr>
          <p:cNvPr id="25" name="Text Box 87"/>
          <p:cNvSpPr txBox="1">
            <a:spLocks noChangeArrowheads="1"/>
          </p:cNvSpPr>
          <p:nvPr/>
        </p:nvSpPr>
        <p:spPr bwMode="auto">
          <a:xfrm>
            <a:off x="7098207" y="6404116"/>
            <a:ext cx="18870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bg1"/>
                </a:solidFill>
              </a:rPr>
              <a:t>Hệ thống thư viện</a:t>
            </a:r>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151</a:t>
            </a:fld>
            <a:endParaRPr lang="en-US" altLang="en-US"/>
          </a:p>
        </p:txBody>
      </p:sp>
      <p:sp>
        <p:nvSpPr>
          <p:cNvPr id="10" name="Rectangle 2"/>
          <p:cNvSpPr txBox="1">
            <a:spLocks noChangeArrowheads="1"/>
          </p:cNvSpPr>
          <p:nvPr/>
        </p:nvSpPr>
        <p:spPr bwMode="auto">
          <a:xfrm>
            <a:off x="1927412" y="878541"/>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2800" kern="0">
                <a:solidFill>
                  <a:srgbClr val="FF00FF"/>
                </a:solidFill>
              </a:rPr>
              <a:t>Nhận diện Use Case</a:t>
            </a:r>
          </a:p>
        </p:txBody>
      </p:sp>
      <p:sp>
        <p:nvSpPr>
          <p:cNvPr id="11" name="Rectangle 3"/>
          <p:cNvSpPr txBox="1">
            <a:spLocks noChangeArrowheads="1"/>
          </p:cNvSpPr>
          <p:nvPr/>
        </p:nvSpPr>
        <p:spPr bwMode="auto">
          <a:xfrm>
            <a:off x="959224" y="1495752"/>
            <a:ext cx="8229600"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400" kern="0" dirty="0" err="1">
                <a:latin typeface="Times New Roman "/>
              </a:rPr>
              <a:t>Chức</a:t>
            </a:r>
            <a:r>
              <a:rPr lang="en-US" sz="2400" kern="0" dirty="0">
                <a:latin typeface="Times New Roman "/>
              </a:rPr>
              <a:t> </a:t>
            </a:r>
            <a:r>
              <a:rPr lang="en-US" sz="2400" kern="0" dirty="0" err="1">
                <a:latin typeface="Times New Roman "/>
              </a:rPr>
              <a:t>năng</a:t>
            </a:r>
            <a:r>
              <a:rPr lang="en-US" sz="2400" kern="0" dirty="0">
                <a:latin typeface="Times New Roman "/>
              </a:rPr>
              <a:t> </a:t>
            </a:r>
            <a:r>
              <a:rPr lang="en-US" sz="2400" kern="0" dirty="0" err="1">
                <a:latin typeface="Times New Roman "/>
              </a:rPr>
              <a:t>cho</a:t>
            </a:r>
            <a:r>
              <a:rPr lang="en-US" sz="2400" kern="0" dirty="0">
                <a:latin typeface="Times New Roman "/>
              </a:rPr>
              <a:t> </a:t>
            </a:r>
            <a:r>
              <a:rPr lang="en-US" sz="2400" kern="0" dirty="0" err="1">
                <a:latin typeface="Times New Roman "/>
              </a:rPr>
              <a:t>mọi</a:t>
            </a:r>
            <a:r>
              <a:rPr lang="en-US" sz="2400" kern="0" dirty="0">
                <a:latin typeface="Times New Roman "/>
              </a:rPr>
              <a:t> actor:</a:t>
            </a:r>
          </a:p>
          <a:p>
            <a:pPr lvl="1" eaLnBrk="1" hangingPunct="1"/>
            <a:r>
              <a:rPr lang="en-US" sz="2000" kern="0" dirty="0" err="1">
                <a:latin typeface="Times New Roman "/>
              </a:rPr>
              <a:t>Đăng</a:t>
            </a:r>
            <a:r>
              <a:rPr lang="en-US" sz="2000" kern="0" dirty="0">
                <a:latin typeface="Times New Roman "/>
              </a:rPr>
              <a:t> </a:t>
            </a:r>
            <a:r>
              <a:rPr lang="en-US" sz="2000" kern="0" dirty="0" err="1">
                <a:latin typeface="Times New Roman "/>
              </a:rPr>
              <a:t>nhập</a:t>
            </a:r>
            <a:r>
              <a:rPr lang="en-US" sz="2000" kern="0" dirty="0">
                <a:latin typeface="Times New Roman "/>
              </a:rPr>
              <a:t> </a:t>
            </a:r>
            <a:r>
              <a:rPr lang="en-US" sz="2000" kern="0" dirty="0" err="1">
                <a:latin typeface="Times New Roman "/>
              </a:rPr>
              <a:t>hệ</a:t>
            </a:r>
            <a:r>
              <a:rPr lang="en-US" sz="2000" kern="0" dirty="0">
                <a:latin typeface="Times New Roman "/>
              </a:rPr>
              <a:t> </a:t>
            </a:r>
            <a:r>
              <a:rPr lang="en-US" sz="2000" kern="0" dirty="0" err="1">
                <a:latin typeface="Times New Roman "/>
              </a:rPr>
              <a:t>thống</a:t>
            </a:r>
            <a:r>
              <a:rPr lang="en-US" sz="2000" kern="0" dirty="0">
                <a:latin typeface="Times New Roman "/>
              </a:rPr>
              <a:t> (Login) </a:t>
            </a:r>
          </a:p>
          <a:p>
            <a:pPr eaLnBrk="1" hangingPunct="1"/>
            <a:r>
              <a:rPr lang="en-US" sz="2400" kern="0" dirty="0" err="1">
                <a:latin typeface="Times New Roman "/>
              </a:rPr>
              <a:t>Các</a:t>
            </a:r>
            <a:r>
              <a:rPr lang="en-US" sz="2400" kern="0" dirty="0">
                <a:latin typeface="Times New Roman "/>
              </a:rPr>
              <a:t> </a:t>
            </a:r>
            <a:r>
              <a:rPr lang="en-US" sz="2400" kern="0" dirty="0" err="1">
                <a:latin typeface="Times New Roman "/>
              </a:rPr>
              <a:t>chức</a:t>
            </a:r>
            <a:r>
              <a:rPr lang="en-US" sz="2400" kern="0" dirty="0">
                <a:latin typeface="Times New Roman "/>
              </a:rPr>
              <a:t> </a:t>
            </a:r>
            <a:r>
              <a:rPr lang="en-US" sz="2400" kern="0" dirty="0" err="1">
                <a:latin typeface="Times New Roman "/>
              </a:rPr>
              <a:t>năng</a:t>
            </a:r>
            <a:r>
              <a:rPr lang="en-US" sz="2400" kern="0" dirty="0">
                <a:latin typeface="Times New Roman "/>
              </a:rPr>
              <a:t> </a:t>
            </a:r>
            <a:r>
              <a:rPr lang="en-US" sz="2400" kern="0" dirty="0" err="1">
                <a:latin typeface="Times New Roman "/>
              </a:rPr>
              <a:t>sử</a:t>
            </a:r>
            <a:r>
              <a:rPr lang="en-US" sz="2400" kern="0" dirty="0">
                <a:latin typeface="Times New Roman "/>
              </a:rPr>
              <a:t> </a:t>
            </a:r>
            <a:r>
              <a:rPr lang="en-US" sz="2400" kern="0" dirty="0" err="1">
                <a:latin typeface="Times New Roman "/>
              </a:rPr>
              <a:t>dụng</a:t>
            </a:r>
            <a:r>
              <a:rPr lang="en-US" sz="2400" kern="0" dirty="0">
                <a:latin typeface="Times New Roman "/>
              </a:rPr>
              <a:t> </a:t>
            </a:r>
            <a:r>
              <a:rPr lang="en-US" sz="2400" kern="0" dirty="0" err="1">
                <a:latin typeface="Times New Roman "/>
              </a:rPr>
              <a:t>bởi</a:t>
            </a:r>
            <a:r>
              <a:rPr lang="en-US" sz="2400" kern="0" dirty="0">
                <a:latin typeface="Times New Roman "/>
              </a:rPr>
              <a:t> Student:</a:t>
            </a:r>
          </a:p>
          <a:p>
            <a:pPr lvl="1" eaLnBrk="1" hangingPunct="1"/>
            <a:r>
              <a:rPr lang="en-US" sz="2000" kern="0" dirty="0" err="1">
                <a:latin typeface="Times New Roman "/>
              </a:rPr>
              <a:t>Đăng</a:t>
            </a:r>
            <a:r>
              <a:rPr lang="en-US" sz="2000" kern="0" dirty="0">
                <a:latin typeface="Times New Roman "/>
              </a:rPr>
              <a:t> </a:t>
            </a:r>
            <a:r>
              <a:rPr lang="en-US" sz="2000" kern="0" dirty="0" err="1">
                <a:latin typeface="Times New Roman "/>
              </a:rPr>
              <a:t>ký</a:t>
            </a:r>
            <a:r>
              <a:rPr lang="en-US" sz="2000" kern="0" dirty="0">
                <a:latin typeface="Times New Roman "/>
              </a:rPr>
              <a:t> </a:t>
            </a:r>
            <a:r>
              <a:rPr lang="en-US" sz="2000" kern="0" dirty="0" err="1">
                <a:latin typeface="Times New Roman "/>
              </a:rPr>
              <a:t>học</a:t>
            </a:r>
            <a:r>
              <a:rPr lang="en-US" sz="2000" kern="0" dirty="0">
                <a:latin typeface="Times New Roman "/>
              </a:rPr>
              <a:t> </a:t>
            </a:r>
            <a:r>
              <a:rPr lang="en-US" sz="2000" kern="0" dirty="0" err="1">
                <a:latin typeface="Times New Roman "/>
              </a:rPr>
              <a:t>phần</a:t>
            </a:r>
            <a:r>
              <a:rPr lang="en-US" sz="2000" kern="0" dirty="0">
                <a:latin typeface="Times New Roman "/>
              </a:rPr>
              <a:t> (Register for Course)</a:t>
            </a:r>
          </a:p>
          <a:p>
            <a:pPr lvl="1" eaLnBrk="1" hangingPunct="1"/>
            <a:r>
              <a:rPr lang="en-US" sz="2000" kern="0" dirty="0" err="1">
                <a:latin typeface="Times New Roman "/>
              </a:rPr>
              <a:t>Xem</a:t>
            </a:r>
            <a:r>
              <a:rPr lang="en-US" sz="2000" kern="0" dirty="0">
                <a:latin typeface="Times New Roman "/>
              </a:rPr>
              <a:t> </a:t>
            </a:r>
            <a:r>
              <a:rPr lang="en-US" sz="2000" kern="0" dirty="0" err="1">
                <a:latin typeface="Times New Roman "/>
              </a:rPr>
              <a:t>phiếu</a:t>
            </a:r>
            <a:r>
              <a:rPr lang="en-US" sz="2000" kern="0" dirty="0">
                <a:latin typeface="Times New Roman "/>
              </a:rPr>
              <a:t> </a:t>
            </a:r>
            <a:r>
              <a:rPr lang="en-US" sz="2000" kern="0" dirty="0" err="1">
                <a:latin typeface="Times New Roman "/>
              </a:rPr>
              <a:t>điểm</a:t>
            </a:r>
            <a:r>
              <a:rPr lang="en-US" sz="2000" kern="0" dirty="0">
                <a:latin typeface="Times New Roman "/>
              </a:rPr>
              <a:t> (View Report Card)</a:t>
            </a:r>
          </a:p>
          <a:p>
            <a:pPr eaLnBrk="1" hangingPunct="1"/>
            <a:r>
              <a:rPr lang="en-US" sz="2400" kern="0" dirty="0" err="1">
                <a:latin typeface="Times New Roman "/>
              </a:rPr>
              <a:t>Các</a:t>
            </a:r>
            <a:r>
              <a:rPr lang="en-US" sz="2400" kern="0" dirty="0">
                <a:latin typeface="Times New Roman "/>
              </a:rPr>
              <a:t> </a:t>
            </a:r>
            <a:r>
              <a:rPr lang="en-US" sz="2400" kern="0" dirty="0" err="1">
                <a:latin typeface="Times New Roman "/>
              </a:rPr>
              <a:t>chức</a:t>
            </a:r>
            <a:r>
              <a:rPr lang="en-US" sz="2400" kern="0" dirty="0">
                <a:latin typeface="Times New Roman "/>
              </a:rPr>
              <a:t> </a:t>
            </a:r>
            <a:r>
              <a:rPr lang="en-US" sz="2400" kern="0" dirty="0" err="1">
                <a:latin typeface="Times New Roman "/>
              </a:rPr>
              <a:t>năng</a:t>
            </a:r>
            <a:r>
              <a:rPr lang="en-US" sz="2400" kern="0" dirty="0">
                <a:latin typeface="Times New Roman "/>
              </a:rPr>
              <a:t> </a:t>
            </a:r>
            <a:r>
              <a:rPr lang="en-US" sz="2400" kern="0" dirty="0" err="1">
                <a:latin typeface="Times New Roman "/>
              </a:rPr>
              <a:t>sử</a:t>
            </a:r>
            <a:r>
              <a:rPr lang="en-US" sz="2400" kern="0" dirty="0">
                <a:latin typeface="Times New Roman "/>
              </a:rPr>
              <a:t> </a:t>
            </a:r>
            <a:r>
              <a:rPr lang="en-US" sz="2400" kern="0" dirty="0" err="1">
                <a:latin typeface="Times New Roman "/>
              </a:rPr>
              <a:t>dụng</a:t>
            </a:r>
            <a:r>
              <a:rPr lang="en-US" sz="2400" kern="0" dirty="0">
                <a:latin typeface="Times New Roman "/>
              </a:rPr>
              <a:t> </a:t>
            </a:r>
            <a:r>
              <a:rPr lang="en-US" sz="2400" kern="0" dirty="0" err="1">
                <a:latin typeface="Times New Roman "/>
              </a:rPr>
              <a:t>bởi</a:t>
            </a:r>
            <a:r>
              <a:rPr lang="en-US" sz="2400" kern="0" dirty="0">
                <a:latin typeface="Times New Roman "/>
              </a:rPr>
              <a:t> Professor:</a:t>
            </a:r>
          </a:p>
          <a:p>
            <a:pPr lvl="1" eaLnBrk="1" hangingPunct="1"/>
            <a:r>
              <a:rPr lang="en-US" sz="2000" kern="0" dirty="0" err="1">
                <a:latin typeface="Times New Roman "/>
              </a:rPr>
              <a:t>Đăng</a:t>
            </a:r>
            <a:r>
              <a:rPr lang="en-US" sz="2000" kern="0" dirty="0">
                <a:latin typeface="Times New Roman "/>
              </a:rPr>
              <a:t> </a:t>
            </a:r>
            <a:r>
              <a:rPr lang="en-US" sz="2000" kern="0" dirty="0" err="1">
                <a:latin typeface="Times New Roman "/>
              </a:rPr>
              <a:t>ký</a:t>
            </a:r>
            <a:r>
              <a:rPr lang="en-US" sz="2000" kern="0" dirty="0">
                <a:latin typeface="Times New Roman "/>
              </a:rPr>
              <a:t> </a:t>
            </a:r>
            <a:r>
              <a:rPr lang="en-US" sz="2000" kern="0" dirty="0" err="1">
                <a:latin typeface="Times New Roman "/>
              </a:rPr>
              <a:t>môn</a:t>
            </a:r>
            <a:r>
              <a:rPr lang="en-US" sz="2000" kern="0" dirty="0">
                <a:latin typeface="Times New Roman "/>
              </a:rPr>
              <a:t> </a:t>
            </a:r>
            <a:r>
              <a:rPr lang="en-US" sz="2000" kern="0" dirty="0" err="1">
                <a:latin typeface="Times New Roman "/>
              </a:rPr>
              <a:t>dạy</a:t>
            </a:r>
            <a:r>
              <a:rPr lang="en-US" sz="2000" kern="0" dirty="0">
                <a:latin typeface="Times New Roman "/>
              </a:rPr>
              <a:t> (Select Courses to Teach)</a:t>
            </a:r>
          </a:p>
          <a:p>
            <a:pPr lvl="1" eaLnBrk="1" hangingPunct="1"/>
            <a:r>
              <a:rPr lang="en-US" sz="2000" kern="0" dirty="0" err="1">
                <a:latin typeface="Times New Roman "/>
              </a:rPr>
              <a:t>Nộp</a:t>
            </a:r>
            <a:r>
              <a:rPr lang="en-US" sz="2000" kern="0" dirty="0">
                <a:latin typeface="Times New Roman "/>
              </a:rPr>
              <a:t> </a:t>
            </a:r>
            <a:r>
              <a:rPr lang="en-US" sz="2000" kern="0" dirty="0" err="1">
                <a:latin typeface="Times New Roman "/>
              </a:rPr>
              <a:t>điểm</a:t>
            </a:r>
            <a:r>
              <a:rPr lang="en-US" sz="2000" kern="0" dirty="0">
                <a:latin typeface="Times New Roman "/>
              </a:rPr>
              <a:t> (Submit Grades)</a:t>
            </a:r>
          </a:p>
          <a:p>
            <a:pPr eaLnBrk="1" hangingPunct="1"/>
            <a:r>
              <a:rPr lang="en-US" sz="2400" kern="0" dirty="0" err="1">
                <a:latin typeface="Times New Roman "/>
              </a:rPr>
              <a:t>Nhiệm</a:t>
            </a:r>
            <a:r>
              <a:rPr lang="en-US" sz="2400" kern="0" dirty="0">
                <a:latin typeface="Times New Roman "/>
              </a:rPr>
              <a:t> </a:t>
            </a:r>
            <a:r>
              <a:rPr lang="en-US" sz="2400" kern="0" dirty="0" err="1">
                <a:latin typeface="Times New Roman "/>
              </a:rPr>
              <a:t>vụ</a:t>
            </a:r>
            <a:r>
              <a:rPr lang="en-US" sz="2400" kern="0" dirty="0">
                <a:latin typeface="Times New Roman "/>
              </a:rPr>
              <a:t> </a:t>
            </a:r>
            <a:r>
              <a:rPr lang="en-US" sz="2400" kern="0" dirty="0" err="1">
                <a:latin typeface="Times New Roman "/>
              </a:rPr>
              <a:t>của</a:t>
            </a:r>
            <a:r>
              <a:rPr lang="en-US" sz="2400" kern="0" dirty="0">
                <a:latin typeface="Times New Roman "/>
              </a:rPr>
              <a:t> Registrar:</a:t>
            </a:r>
          </a:p>
          <a:p>
            <a:pPr lvl="1" eaLnBrk="1" hangingPunct="1"/>
            <a:r>
              <a:rPr lang="en-US" sz="2000" kern="0" dirty="0" err="1">
                <a:latin typeface="Times New Roman "/>
              </a:rPr>
              <a:t>Kết</a:t>
            </a:r>
            <a:r>
              <a:rPr lang="en-US" sz="2000" kern="0" dirty="0">
                <a:latin typeface="Times New Roman "/>
              </a:rPr>
              <a:t> </a:t>
            </a:r>
            <a:r>
              <a:rPr lang="en-US" sz="2000" kern="0" dirty="0" err="1">
                <a:latin typeface="Times New Roman "/>
              </a:rPr>
              <a:t>thúc</a:t>
            </a:r>
            <a:r>
              <a:rPr lang="en-US" sz="2000" kern="0" dirty="0">
                <a:latin typeface="Times New Roman "/>
              </a:rPr>
              <a:t> </a:t>
            </a:r>
            <a:r>
              <a:rPr lang="en-US" sz="2000" kern="0" dirty="0" err="1">
                <a:latin typeface="Times New Roman "/>
              </a:rPr>
              <a:t>đăng</a:t>
            </a:r>
            <a:r>
              <a:rPr lang="en-US" sz="2000" kern="0" dirty="0">
                <a:latin typeface="Times New Roman "/>
              </a:rPr>
              <a:t> </a:t>
            </a:r>
            <a:r>
              <a:rPr lang="en-US" sz="2000" kern="0" dirty="0" err="1">
                <a:latin typeface="Times New Roman "/>
              </a:rPr>
              <a:t>ký</a:t>
            </a:r>
            <a:r>
              <a:rPr lang="en-US" sz="2000" kern="0" dirty="0">
                <a:latin typeface="Times New Roman "/>
              </a:rPr>
              <a:t> (Close Registration)</a:t>
            </a:r>
          </a:p>
          <a:p>
            <a:pPr lvl="1" eaLnBrk="1" hangingPunct="1"/>
            <a:r>
              <a:rPr lang="en-US" sz="2000" kern="0" dirty="0" err="1">
                <a:latin typeface="Times New Roman "/>
              </a:rPr>
              <a:t>Cập</a:t>
            </a:r>
            <a:r>
              <a:rPr lang="en-US" sz="2000" kern="0" dirty="0">
                <a:latin typeface="Times New Roman "/>
              </a:rPr>
              <a:t> </a:t>
            </a:r>
            <a:r>
              <a:rPr lang="en-US" sz="2000" kern="0" dirty="0" err="1">
                <a:latin typeface="Times New Roman "/>
              </a:rPr>
              <a:t>nhật</a:t>
            </a:r>
            <a:r>
              <a:rPr lang="en-US" sz="2000" kern="0" dirty="0">
                <a:latin typeface="Times New Roman "/>
              </a:rPr>
              <a:t> </a:t>
            </a:r>
            <a:r>
              <a:rPr lang="en-US" sz="2000" kern="0" dirty="0" err="1">
                <a:latin typeface="Times New Roman "/>
              </a:rPr>
              <a:t>thông</a:t>
            </a:r>
            <a:r>
              <a:rPr lang="en-US" sz="2000" kern="0" dirty="0">
                <a:latin typeface="Times New Roman "/>
              </a:rPr>
              <a:t> tin </a:t>
            </a:r>
            <a:r>
              <a:rPr lang="en-US" sz="2000" kern="0" dirty="0" err="1">
                <a:latin typeface="Times New Roman "/>
              </a:rPr>
              <a:t>giáo</a:t>
            </a:r>
            <a:r>
              <a:rPr lang="en-US" sz="2000" kern="0" dirty="0">
                <a:latin typeface="Times New Roman "/>
              </a:rPr>
              <a:t> </a:t>
            </a:r>
            <a:r>
              <a:rPr lang="en-US" sz="2000" kern="0" dirty="0" err="1">
                <a:latin typeface="Times New Roman "/>
              </a:rPr>
              <a:t>sư</a:t>
            </a:r>
            <a:r>
              <a:rPr lang="en-US" sz="2000" kern="0" dirty="0">
                <a:latin typeface="Times New Roman "/>
              </a:rPr>
              <a:t> (Maintain Professor Information)</a:t>
            </a:r>
          </a:p>
          <a:p>
            <a:pPr lvl="1" eaLnBrk="1" hangingPunct="1"/>
            <a:r>
              <a:rPr lang="en-US" sz="2000" kern="0" dirty="0" err="1">
                <a:latin typeface="Times New Roman "/>
              </a:rPr>
              <a:t>Cập</a:t>
            </a:r>
            <a:r>
              <a:rPr lang="en-US" sz="2000" kern="0" dirty="0">
                <a:latin typeface="Times New Roman "/>
              </a:rPr>
              <a:t> </a:t>
            </a:r>
            <a:r>
              <a:rPr lang="en-US" sz="2000" kern="0" dirty="0" err="1">
                <a:latin typeface="Times New Roman "/>
              </a:rPr>
              <a:t>nhật</a:t>
            </a:r>
            <a:r>
              <a:rPr lang="en-US" sz="2000" kern="0" dirty="0">
                <a:latin typeface="Times New Roman "/>
              </a:rPr>
              <a:t> </a:t>
            </a:r>
            <a:r>
              <a:rPr lang="en-US" sz="2000" kern="0" dirty="0" err="1">
                <a:latin typeface="Times New Roman "/>
              </a:rPr>
              <a:t>thông</a:t>
            </a:r>
            <a:r>
              <a:rPr lang="en-US" sz="2000" kern="0" dirty="0">
                <a:latin typeface="Times New Roman "/>
              </a:rPr>
              <a:t> tin </a:t>
            </a:r>
            <a:r>
              <a:rPr lang="en-US" sz="2000" kern="0" dirty="0" err="1">
                <a:latin typeface="Times New Roman "/>
              </a:rPr>
              <a:t>sinh</a:t>
            </a:r>
            <a:r>
              <a:rPr lang="en-US" sz="2000" kern="0" dirty="0">
                <a:latin typeface="Times New Roman "/>
              </a:rPr>
              <a:t> </a:t>
            </a:r>
            <a:r>
              <a:rPr lang="en-US" sz="2000" kern="0" dirty="0" err="1">
                <a:latin typeface="Times New Roman "/>
              </a:rPr>
              <a:t>viên</a:t>
            </a:r>
            <a:r>
              <a:rPr lang="en-US" sz="2000" kern="0" dirty="0">
                <a:latin typeface="Times New Roman "/>
              </a:rPr>
              <a:t> (Maintain Student </a:t>
            </a:r>
            <a:r>
              <a:rPr lang="en-US" sz="2000" kern="0">
                <a:latin typeface="Times New Roman "/>
              </a:rPr>
              <a:t>Information)</a:t>
            </a:r>
          </a:p>
          <a:p>
            <a:pPr lvl="1" eaLnBrk="1" hangingPunct="1"/>
            <a:endParaRPr lang="en-US" sz="2000" kern="0" dirty="0">
              <a:latin typeface="Times New Roman "/>
            </a:endParaRPr>
          </a:p>
        </p:txBody>
      </p:sp>
    </p:spTree>
    <p:extLst>
      <p:ext uri="{BB962C8B-B14F-4D97-AF65-F5344CB8AC3E}">
        <p14:creationId xmlns:p14="http://schemas.microsoft.com/office/powerpoint/2010/main" val="326677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605338" y="-241299"/>
            <a:ext cx="9220200" cy="914400"/>
          </a:xfrm>
          <a:noFill/>
        </p:spPr>
        <p:txBody>
          <a:bodyPr/>
          <a:lstStyle/>
          <a:p>
            <a:pPr algn="l">
              <a:spcBef>
                <a:spcPct val="50000"/>
              </a:spcBef>
            </a:pPr>
            <a:r>
              <a:rPr lang="en-US" sz="3600" b="1">
                <a:solidFill>
                  <a:srgbClr val="C00000"/>
                </a:solidFill>
              </a:rPr>
              <a:t>Bài tập 1: Đăng ký học phần</a:t>
            </a:r>
            <a:endParaRPr lang="en-US" altLang="en-US" sz="3600" b="1">
              <a:solidFill>
                <a:srgbClr val="C00000"/>
              </a:solidFill>
              <a:latin typeface="Times New Roman" pitchFamily="18" charset="0"/>
            </a:endParaRPr>
          </a:p>
        </p:txBody>
      </p:sp>
      <p:sp>
        <p:nvSpPr>
          <p:cNvPr id="25" name="Text Box 87"/>
          <p:cNvSpPr txBox="1">
            <a:spLocks noChangeArrowheads="1"/>
          </p:cNvSpPr>
          <p:nvPr/>
        </p:nvSpPr>
        <p:spPr bwMode="auto">
          <a:xfrm>
            <a:off x="7098207" y="6404116"/>
            <a:ext cx="18870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bg1"/>
                </a:solidFill>
              </a:rPr>
              <a:t>Hệ thống thư viện</a:t>
            </a:r>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152</a:t>
            </a:fld>
            <a:endParaRPr lang="en-US" altLang="en-US"/>
          </a:p>
        </p:txBody>
      </p:sp>
      <p:sp>
        <p:nvSpPr>
          <p:cNvPr id="9" name="Oval 3"/>
          <p:cNvSpPr>
            <a:spLocks noChangeArrowheads="1"/>
          </p:cNvSpPr>
          <p:nvPr/>
        </p:nvSpPr>
        <p:spPr bwMode="auto">
          <a:xfrm>
            <a:off x="4289426" y="304800"/>
            <a:ext cx="849313" cy="446088"/>
          </a:xfrm>
          <a:prstGeom prst="ellipse">
            <a:avLst/>
          </a:prstGeom>
          <a:solidFill>
            <a:srgbClr val="FFFFCC"/>
          </a:solidFill>
          <a:ln w="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2" name="Rectangle 4"/>
          <p:cNvSpPr>
            <a:spLocks noChangeArrowheads="1"/>
          </p:cNvSpPr>
          <p:nvPr/>
        </p:nvSpPr>
        <p:spPr bwMode="auto">
          <a:xfrm>
            <a:off x="3978275" y="866776"/>
            <a:ext cx="16017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View Report Card</a:t>
            </a:r>
            <a:endParaRPr lang="en-US" sz="1600"/>
          </a:p>
        </p:txBody>
      </p:sp>
      <p:sp>
        <p:nvSpPr>
          <p:cNvPr id="13" name="Oval 5"/>
          <p:cNvSpPr>
            <a:spLocks noChangeArrowheads="1"/>
          </p:cNvSpPr>
          <p:nvPr/>
        </p:nvSpPr>
        <p:spPr bwMode="auto">
          <a:xfrm>
            <a:off x="4605339" y="1773239"/>
            <a:ext cx="231775" cy="231775"/>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4" name="Line 6"/>
          <p:cNvSpPr>
            <a:spLocks noChangeShapeType="1"/>
          </p:cNvSpPr>
          <p:nvPr/>
        </p:nvSpPr>
        <p:spPr bwMode="auto">
          <a:xfrm>
            <a:off x="4706939" y="1974850"/>
            <a:ext cx="1587" cy="2032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7"/>
          <p:cNvSpPr>
            <a:spLocks noChangeShapeType="1"/>
          </p:cNvSpPr>
          <p:nvPr/>
        </p:nvSpPr>
        <p:spPr bwMode="auto">
          <a:xfrm>
            <a:off x="4548188" y="2033589"/>
            <a:ext cx="3175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8"/>
          <p:cNvSpPr>
            <a:spLocks/>
          </p:cNvSpPr>
          <p:nvPr/>
        </p:nvSpPr>
        <p:spPr bwMode="auto">
          <a:xfrm>
            <a:off x="4476751" y="2178050"/>
            <a:ext cx="460375" cy="215900"/>
          </a:xfrm>
          <a:custGeom>
            <a:avLst/>
            <a:gdLst>
              <a:gd name="T0" fmla="*/ 0 w 32"/>
              <a:gd name="T1" fmla="*/ 2147483647 h 15"/>
              <a:gd name="T2" fmla="*/ 2147483647 w 32"/>
              <a:gd name="T3" fmla="*/ 0 h 15"/>
              <a:gd name="T4" fmla="*/ 2147483647 w 32"/>
              <a:gd name="T5" fmla="*/ 2147483647 h 15"/>
              <a:gd name="T6" fmla="*/ 0 60000 65536"/>
              <a:gd name="T7" fmla="*/ 0 60000 65536"/>
              <a:gd name="T8" fmla="*/ 0 60000 65536"/>
              <a:gd name="T9" fmla="*/ 0 w 32"/>
              <a:gd name="T10" fmla="*/ 0 h 15"/>
              <a:gd name="T11" fmla="*/ 32 w 32"/>
              <a:gd name="T12" fmla="*/ 15 h 15"/>
            </a:gdLst>
            <a:ahLst/>
            <a:cxnLst>
              <a:cxn ang="T6">
                <a:pos x="T0" y="T1"/>
              </a:cxn>
              <a:cxn ang="T7">
                <a:pos x="T2" y="T3"/>
              </a:cxn>
              <a:cxn ang="T8">
                <a:pos x="T4" y="T5"/>
              </a:cxn>
            </a:cxnLst>
            <a:rect l="T9" t="T10" r="T11" b="T12"/>
            <a:pathLst>
              <a:path w="32" h="15">
                <a:moveTo>
                  <a:pt x="0" y="15"/>
                </a:moveTo>
                <a:lnTo>
                  <a:pt x="16" y="0"/>
                </a:lnTo>
                <a:lnTo>
                  <a:pt x="32" y="1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9"/>
          <p:cNvSpPr>
            <a:spLocks noChangeArrowheads="1"/>
          </p:cNvSpPr>
          <p:nvPr/>
        </p:nvSpPr>
        <p:spPr bwMode="auto">
          <a:xfrm>
            <a:off x="4400550" y="2522539"/>
            <a:ext cx="7000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Student</a:t>
            </a:r>
            <a:endParaRPr lang="en-US" sz="1600"/>
          </a:p>
        </p:txBody>
      </p:sp>
      <p:sp>
        <p:nvSpPr>
          <p:cNvPr id="18" name="Line 10"/>
          <p:cNvSpPr>
            <a:spLocks noChangeShapeType="1"/>
          </p:cNvSpPr>
          <p:nvPr/>
        </p:nvSpPr>
        <p:spPr bwMode="auto">
          <a:xfrm>
            <a:off x="4706939" y="1471614"/>
            <a:ext cx="1587" cy="301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Freeform 11"/>
          <p:cNvSpPr>
            <a:spLocks/>
          </p:cNvSpPr>
          <p:nvPr/>
        </p:nvSpPr>
        <p:spPr bwMode="auto">
          <a:xfrm>
            <a:off x="4706938" y="1168401"/>
            <a:ext cx="57150" cy="303213"/>
          </a:xfrm>
          <a:custGeom>
            <a:avLst/>
            <a:gdLst>
              <a:gd name="T0" fmla="*/ 0 w 4"/>
              <a:gd name="T1" fmla="*/ 2147483647 h 21"/>
              <a:gd name="T2" fmla="*/ 0 w 4"/>
              <a:gd name="T3" fmla="*/ 0 h 21"/>
              <a:gd name="T4" fmla="*/ 2147483647 w 4"/>
              <a:gd name="T5" fmla="*/ 2147483647 h 21"/>
              <a:gd name="T6" fmla="*/ 0 60000 65536"/>
              <a:gd name="T7" fmla="*/ 0 60000 65536"/>
              <a:gd name="T8" fmla="*/ 0 60000 65536"/>
              <a:gd name="T9" fmla="*/ 0 w 4"/>
              <a:gd name="T10" fmla="*/ 0 h 21"/>
              <a:gd name="T11" fmla="*/ 4 w 4"/>
              <a:gd name="T12" fmla="*/ 21 h 21"/>
            </a:gdLst>
            <a:ahLst/>
            <a:cxnLst>
              <a:cxn ang="T6">
                <a:pos x="T0" y="T1"/>
              </a:cxn>
              <a:cxn ang="T7">
                <a:pos x="T2" y="T3"/>
              </a:cxn>
              <a:cxn ang="T8">
                <a:pos x="T4" y="T5"/>
              </a:cxn>
            </a:cxnLst>
            <a:rect l="T9" t="T10" r="T11" b="T12"/>
            <a:pathLst>
              <a:path w="4" h="21">
                <a:moveTo>
                  <a:pt x="0" y="21"/>
                </a:moveTo>
                <a:lnTo>
                  <a:pt x="0" y="0"/>
                </a:lnTo>
                <a:lnTo>
                  <a:pt x="4" y="1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Line 12"/>
          <p:cNvSpPr>
            <a:spLocks noChangeShapeType="1"/>
          </p:cNvSpPr>
          <p:nvPr/>
        </p:nvSpPr>
        <p:spPr bwMode="auto">
          <a:xfrm flipH="1">
            <a:off x="4649788" y="1168401"/>
            <a:ext cx="57150" cy="1444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Oval 13"/>
          <p:cNvSpPr>
            <a:spLocks noChangeArrowheads="1"/>
          </p:cNvSpPr>
          <p:nvPr/>
        </p:nvSpPr>
        <p:spPr bwMode="auto">
          <a:xfrm>
            <a:off x="6161088" y="361950"/>
            <a:ext cx="863600" cy="446088"/>
          </a:xfrm>
          <a:prstGeom prst="ellipse">
            <a:avLst/>
          </a:prstGeom>
          <a:solidFill>
            <a:srgbClr val="FFFFCC"/>
          </a:solidFill>
          <a:ln w="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2" name="Rectangle 14"/>
          <p:cNvSpPr>
            <a:spLocks noChangeArrowheads="1"/>
          </p:cNvSpPr>
          <p:nvPr/>
        </p:nvSpPr>
        <p:spPr bwMode="auto">
          <a:xfrm>
            <a:off x="6138864" y="938213"/>
            <a:ext cx="11080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Register for </a:t>
            </a:r>
            <a:br>
              <a:rPr lang="en-US" sz="1600">
                <a:solidFill>
                  <a:srgbClr val="000000"/>
                </a:solidFill>
              </a:rPr>
            </a:br>
            <a:r>
              <a:rPr lang="en-US" sz="1600">
                <a:solidFill>
                  <a:srgbClr val="000000"/>
                </a:solidFill>
              </a:rPr>
              <a:t>Courses</a:t>
            </a:r>
            <a:endParaRPr lang="en-US" sz="1600"/>
          </a:p>
        </p:txBody>
      </p:sp>
      <p:sp>
        <p:nvSpPr>
          <p:cNvPr id="23" name="Line 15"/>
          <p:cNvSpPr>
            <a:spLocks noChangeShapeType="1"/>
          </p:cNvSpPr>
          <p:nvPr/>
        </p:nvSpPr>
        <p:spPr bwMode="auto">
          <a:xfrm flipH="1">
            <a:off x="4937125" y="1543051"/>
            <a:ext cx="431800" cy="3603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6"/>
          <p:cNvSpPr>
            <a:spLocks/>
          </p:cNvSpPr>
          <p:nvPr/>
        </p:nvSpPr>
        <p:spPr bwMode="auto">
          <a:xfrm>
            <a:off x="5368925" y="1196976"/>
            <a:ext cx="446088" cy="346075"/>
          </a:xfrm>
          <a:custGeom>
            <a:avLst/>
            <a:gdLst>
              <a:gd name="T0" fmla="*/ 0 w 31"/>
              <a:gd name="T1" fmla="*/ 2147483647 h 24"/>
              <a:gd name="T2" fmla="*/ 2147483647 w 31"/>
              <a:gd name="T3" fmla="*/ 0 h 24"/>
              <a:gd name="T4" fmla="*/ 2147483647 w 31"/>
              <a:gd name="T5" fmla="*/ 2147483647 h 24"/>
              <a:gd name="T6" fmla="*/ 0 60000 65536"/>
              <a:gd name="T7" fmla="*/ 0 60000 65536"/>
              <a:gd name="T8" fmla="*/ 0 60000 65536"/>
              <a:gd name="T9" fmla="*/ 0 w 31"/>
              <a:gd name="T10" fmla="*/ 0 h 24"/>
              <a:gd name="T11" fmla="*/ 31 w 31"/>
              <a:gd name="T12" fmla="*/ 24 h 24"/>
            </a:gdLst>
            <a:ahLst/>
            <a:cxnLst>
              <a:cxn ang="T6">
                <a:pos x="T0" y="T1"/>
              </a:cxn>
              <a:cxn ang="T7">
                <a:pos x="T2" y="T3"/>
              </a:cxn>
              <a:cxn ang="T8">
                <a:pos x="T4" y="T5"/>
              </a:cxn>
            </a:cxnLst>
            <a:rect l="T9" t="T10" r="T11" b="T12"/>
            <a:pathLst>
              <a:path w="31" h="24">
                <a:moveTo>
                  <a:pt x="0" y="24"/>
                </a:moveTo>
                <a:lnTo>
                  <a:pt x="31" y="0"/>
                </a:lnTo>
                <a:lnTo>
                  <a:pt x="26" y="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Line 17"/>
          <p:cNvSpPr>
            <a:spLocks noChangeShapeType="1"/>
          </p:cNvSpPr>
          <p:nvPr/>
        </p:nvSpPr>
        <p:spPr bwMode="auto">
          <a:xfrm flipH="1">
            <a:off x="5672139" y="1196975"/>
            <a:ext cx="142875" cy="4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Oval 18"/>
          <p:cNvSpPr>
            <a:spLocks noChangeArrowheads="1"/>
          </p:cNvSpPr>
          <p:nvPr/>
        </p:nvSpPr>
        <p:spPr bwMode="auto">
          <a:xfrm>
            <a:off x="6462714" y="3055939"/>
            <a:ext cx="865187" cy="446087"/>
          </a:xfrm>
          <a:prstGeom prst="ellipse">
            <a:avLst/>
          </a:prstGeom>
          <a:solidFill>
            <a:srgbClr val="FFFFCC"/>
          </a:solidFill>
          <a:ln w="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8" name="Rectangle 19"/>
          <p:cNvSpPr>
            <a:spLocks noChangeArrowheads="1"/>
          </p:cNvSpPr>
          <p:nvPr/>
        </p:nvSpPr>
        <p:spPr bwMode="auto">
          <a:xfrm>
            <a:off x="6246814" y="3632201"/>
            <a:ext cx="1355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Submit Grades</a:t>
            </a:r>
            <a:endParaRPr lang="en-US" sz="1600"/>
          </a:p>
        </p:txBody>
      </p:sp>
      <p:sp>
        <p:nvSpPr>
          <p:cNvPr id="29" name="Oval 20"/>
          <p:cNvSpPr>
            <a:spLocks noChangeArrowheads="1"/>
          </p:cNvSpPr>
          <p:nvPr/>
        </p:nvSpPr>
        <p:spPr bwMode="auto">
          <a:xfrm>
            <a:off x="8910639" y="1154113"/>
            <a:ext cx="230187" cy="215900"/>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30" name="Line 21"/>
          <p:cNvSpPr>
            <a:spLocks noChangeShapeType="1"/>
          </p:cNvSpPr>
          <p:nvPr/>
        </p:nvSpPr>
        <p:spPr bwMode="auto">
          <a:xfrm>
            <a:off x="9012239" y="1355726"/>
            <a:ext cx="1587" cy="1873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
          <p:cNvSpPr>
            <a:spLocks noChangeShapeType="1"/>
          </p:cNvSpPr>
          <p:nvPr/>
        </p:nvSpPr>
        <p:spPr bwMode="auto">
          <a:xfrm>
            <a:off x="8853488" y="1414464"/>
            <a:ext cx="3302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Freeform 23"/>
          <p:cNvSpPr>
            <a:spLocks/>
          </p:cNvSpPr>
          <p:nvPr/>
        </p:nvSpPr>
        <p:spPr bwMode="auto">
          <a:xfrm>
            <a:off x="8782051" y="1543050"/>
            <a:ext cx="460375" cy="230188"/>
          </a:xfrm>
          <a:custGeom>
            <a:avLst/>
            <a:gdLst>
              <a:gd name="T0" fmla="*/ 0 w 32"/>
              <a:gd name="T1" fmla="*/ 2147483647 h 16"/>
              <a:gd name="T2" fmla="*/ 2147483647 w 32"/>
              <a:gd name="T3" fmla="*/ 0 h 16"/>
              <a:gd name="T4" fmla="*/ 2147483647 w 32"/>
              <a:gd name="T5" fmla="*/ 2147483647 h 16"/>
              <a:gd name="T6" fmla="*/ 0 60000 65536"/>
              <a:gd name="T7" fmla="*/ 0 60000 65536"/>
              <a:gd name="T8" fmla="*/ 0 60000 65536"/>
              <a:gd name="T9" fmla="*/ 0 w 32"/>
              <a:gd name="T10" fmla="*/ 0 h 16"/>
              <a:gd name="T11" fmla="*/ 32 w 32"/>
              <a:gd name="T12" fmla="*/ 16 h 16"/>
            </a:gdLst>
            <a:ahLst/>
            <a:cxnLst>
              <a:cxn ang="T6">
                <a:pos x="T0" y="T1"/>
              </a:cxn>
              <a:cxn ang="T7">
                <a:pos x="T2" y="T3"/>
              </a:cxn>
              <a:cxn ang="T8">
                <a:pos x="T4" y="T5"/>
              </a:cxn>
            </a:cxnLst>
            <a:rect l="T9" t="T10" r="T11" b="T12"/>
            <a:pathLst>
              <a:path w="32" h="16">
                <a:moveTo>
                  <a:pt x="0" y="16"/>
                </a:moveTo>
                <a:lnTo>
                  <a:pt x="16" y="0"/>
                </a:lnTo>
                <a:lnTo>
                  <a:pt x="32" y="1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24"/>
          <p:cNvSpPr>
            <a:spLocks noChangeArrowheads="1"/>
          </p:cNvSpPr>
          <p:nvPr/>
        </p:nvSpPr>
        <p:spPr bwMode="auto">
          <a:xfrm>
            <a:off x="8329613" y="1903414"/>
            <a:ext cx="1466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Course Catalog </a:t>
            </a:r>
            <a:endParaRPr lang="en-US" sz="1600"/>
          </a:p>
        </p:txBody>
      </p:sp>
      <p:sp>
        <p:nvSpPr>
          <p:cNvPr id="34" name="Line 25"/>
          <p:cNvSpPr>
            <a:spLocks noChangeShapeType="1"/>
          </p:cNvSpPr>
          <p:nvPr/>
        </p:nvSpPr>
        <p:spPr bwMode="auto">
          <a:xfrm flipH="1" flipV="1">
            <a:off x="7356475" y="852488"/>
            <a:ext cx="704850" cy="2587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26"/>
          <p:cNvSpPr>
            <a:spLocks/>
          </p:cNvSpPr>
          <p:nvPr/>
        </p:nvSpPr>
        <p:spPr bwMode="auto">
          <a:xfrm>
            <a:off x="8061326" y="1111251"/>
            <a:ext cx="720725" cy="244475"/>
          </a:xfrm>
          <a:custGeom>
            <a:avLst/>
            <a:gdLst>
              <a:gd name="T0" fmla="*/ 0 w 50"/>
              <a:gd name="T1" fmla="*/ 0 h 17"/>
              <a:gd name="T2" fmla="*/ 2147483647 w 50"/>
              <a:gd name="T3" fmla="*/ 2147483647 h 17"/>
              <a:gd name="T4" fmla="*/ 2147483647 w 50"/>
              <a:gd name="T5" fmla="*/ 2147483647 h 17"/>
              <a:gd name="T6" fmla="*/ 0 60000 65536"/>
              <a:gd name="T7" fmla="*/ 0 60000 65536"/>
              <a:gd name="T8" fmla="*/ 0 60000 65536"/>
              <a:gd name="T9" fmla="*/ 0 w 50"/>
              <a:gd name="T10" fmla="*/ 0 h 17"/>
              <a:gd name="T11" fmla="*/ 50 w 50"/>
              <a:gd name="T12" fmla="*/ 17 h 17"/>
            </a:gdLst>
            <a:ahLst/>
            <a:cxnLst>
              <a:cxn ang="T6">
                <a:pos x="T0" y="T1"/>
              </a:cxn>
              <a:cxn ang="T7">
                <a:pos x="T2" y="T3"/>
              </a:cxn>
              <a:cxn ang="T8">
                <a:pos x="T4" y="T5"/>
              </a:cxn>
            </a:cxnLst>
            <a:rect l="T9" t="T10" r="T11" b="T12"/>
            <a:pathLst>
              <a:path w="50" h="17">
                <a:moveTo>
                  <a:pt x="0" y="0"/>
                </a:moveTo>
                <a:lnTo>
                  <a:pt x="50" y="17"/>
                </a:lnTo>
                <a:lnTo>
                  <a:pt x="42" y="1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Line 27"/>
          <p:cNvSpPr>
            <a:spLocks noChangeShapeType="1"/>
          </p:cNvSpPr>
          <p:nvPr/>
        </p:nvSpPr>
        <p:spPr bwMode="auto">
          <a:xfrm flipH="1">
            <a:off x="8623300" y="1355725"/>
            <a:ext cx="15875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Oval 28"/>
          <p:cNvSpPr>
            <a:spLocks noChangeArrowheads="1"/>
          </p:cNvSpPr>
          <p:nvPr/>
        </p:nvSpPr>
        <p:spPr bwMode="auto">
          <a:xfrm>
            <a:off x="4605339" y="2970213"/>
            <a:ext cx="231775" cy="215900"/>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38" name="Line 29"/>
          <p:cNvSpPr>
            <a:spLocks noChangeShapeType="1"/>
          </p:cNvSpPr>
          <p:nvPr/>
        </p:nvSpPr>
        <p:spPr bwMode="auto">
          <a:xfrm>
            <a:off x="4706939" y="3171826"/>
            <a:ext cx="1587" cy="1873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30"/>
          <p:cNvSpPr>
            <a:spLocks noChangeShapeType="1"/>
          </p:cNvSpPr>
          <p:nvPr/>
        </p:nvSpPr>
        <p:spPr bwMode="auto">
          <a:xfrm>
            <a:off x="4548188" y="3228975"/>
            <a:ext cx="3175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31"/>
          <p:cNvSpPr>
            <a:spLocks/>
          </p:cNvSpPr>
          <p:nvPr/>
        </p:nvSpPr>
        <p:spPr bwMode="auto">
          <a:xfrm>
            <a:off x="4476751" y="3359150"/>
            <a:ext cx="460375" cy="230188"/>
          </a:xfrm>
          <a:custGeom>
            <a:avLst/>
            <a:gdLst>
              <a:gd name="T0" fmla="*/ 0 w 32"/>
              <a:gd name="T1" fmla="*/ 2147483647 h 16"/>
              <a:gd name="T2" fmla="*/ 2147483647 w 32"/>
              <a:gd name="T3" fmla="*/ 0 h 16"/>
              <a:gd name="T4" fmla="*/ 2147483647 w 32"/>
              <a:gd name="T5" fmla="*/ 2147483647 h 16"/>
              <a:gd name="T6" fmla="*/ 0 60000 65536"/>
              <a:gd name="T7" fmla="*/ 0 60000 65536"/>
              <a:gd name="T8" fmla="*/ 0 60000 65536"/>
              <a:gd name="T9" fmla="*/ 0 w 32"/>
              <a:gd name="T10" fmla="*/ 0 h 16"/>
              <a:gd name="T11" fmla="*/ 32 w 32"/>
              <a:gd name="T12" fmla="*/ 16 h 16"/>
            </a:gdLst>
            <a:ahLst/>
            <a:cxnLst>
              <a:cxn ang="T6">
                <a:pos x="T0" y="T1"/>
              </a:cxn>
              <a:cxn ang="T7">
                <a:pos x="T2" y="T3"/>
              </a:cxn>
              <a:cxn ang="T8">
                <a:pos x="T4" y="T5"/>
              </a:cxn>
            </a:cxnLst>
            <a:rect l="T9" t="T10" r="T11" b="T12"/>
            <a:pathLst>
              <a:path w="32" h="16">
                <a:moveTo>
                  <a:pt x="0" y="16"/>
                </a:moveTo>
                <a:lnTo>
                  <a:pt x="16" y="0"/>
                </a:lnTo>
                <a:lnTo>
                  <a:pt x="32" y="1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32"/>
          <p:cNvSpPr>
            <a:spLocks noChangeArrowheads="1"/>
          </p:cNvSpPr>
          <p:nvPr/>
        </p:nvSpPr>
        <p:spPr bwMode="auto">
          <a:xfrm>
            <a:off x="4351338" y="3717926"/>
            <a:ext cx="869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Professor</a:t>
            </a:r>
            <a:endParaRPr lang="en-US" sz="1600"/>
          </a:p>
        </p:txBody>
      </p:sp>
      <p:sp>
        <p:nvSpPr>
          <p:cNvPr id="42" name="Line 33"/>
          <p:cNvSpPr>
            <a:spLocks noChangeShapeType="1"/>
          </p:cNvSpPr>
          <p:nvPr/>
        </p:nvSpPr>
        <p:spPr bwMode="auto">
          <a:xfrm flipH="1">
            <a:off x="4937125" y="3271839"/>
            <a:ext cx="7493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Freeform 34"/>
          <p:cNvSpPr>
            <a:spLocks/>
          </p:cNvSpPr>
          <p:nvPr/>
        </p:nvSpPr>
        <p:spPr bwMode="auto">
          <a:xfrm>
            <a:off x="5686425" y="3271838"/>
            <a:ext cx="762000" cy="57150"/>
          </a:xfrm>
          <a:custGeom>
            <a:avLst/>
            <a:gdLst>
              <a:gd name="T0" fmla="*/ 0 w 53"/>
              <a:gd name="T1" fmla="*/ 0 h 4"/>
              <a:gd name="T2" fmla="*/ 2147483647 w 53"/>
              <a:gd name="T3" fmla="*/ 0 h 4"/>
              <a:gd name="T4" fmla="*/ 2147483647 w 53"/>
              <a:gd name="T5" fmla="*/ 2147483647 h 4"/>
              <a:gd name="T6" fmla="*/ 0 60000 65536"/>
              <a:gd name="T7" fmla="*/ 0 60000 65536"/>
              <a:gd name="T8" fmla="*/ 0 60000 65536"/>
              <a:gd name="T9" fmla="*/ 0 w 53"/>
              <a:gd name="T10" fmla="*/ 0 h 4"/>
              <a:gd name="T11" fmla="*/ 53 w 53"/>
              <a:gd name="T12" fmla="*/ 4 h 4"/>
            </a:gdLst>
            <a:ahLst/>
            <a:cxnLst>
              <a:cxn ang="T6">
                <a:pos x="T0" y="T1"/>
              </a:cxn>
              <a:cxn ang="T7">
                <a:pos x="T2" y="T3"/>
              </a:cxn>
              <a:cxn ang="T8">
                <a:pos x="T4" y="T5"/>
              </a:cxn>
            </a:cxnLst>
            <a:rect l="T9" t="T10" r="T11" b="T12"/>
            <a:pathLst>
              <a:path w="53" h="4">
                <a:moveTo>
                  <a:pt x="0" y="0"/>
                </a:moveTo>
                <a:lnTo>
                  <a:pt x="53" y="0"/>
                </a:lnTo>
                <a:lnTo>
                  <a:pt x="43" y="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Line 35"/>
          <p:cNvSpPr>
            <a:spLocks noChangeShapeType="1"/>
          </p:cNvSpPr>
          <p:nvPr/>
        </p:nvSpPr>
        <p:spPr bwMode="auto">
          <a:xfrm flipH="1" flipV="1">
            <a:off x="6305551" y="3214688"/>
            <a:ext cx="142875"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Oval 36"/>
          <p:cNvSpPr>
            <a:spLocks noChangeArrowheads="1"/>
          </p:cNvSpPr>
          <p:nvPr/>
        </p:nvSpPr>
        <p:spPr bwMode="auto">
          <a:xfrm>
            <a:off x="6218238" y="1616075"/>
            <a:ext cx="849312" cy="446088"/>
          </a:xfrm>
          <a:prstGeom prst="ellipse">
            <a:avLst/>
          </a:prstGeom>
          <a:solidFill>
            <a:srgbClr val="FFFFCC"/>
          </a:solidFill>
          <a:ln w="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46" name="Rectangle 37"/>
          <p:cNvSpPr>
            <a:spLocks noChangeArrowheads="1"/>
          </p:cNvSpPr>
          <p:nvPr/>
        </p:nvSpPr>
        <p:spPr bwMode="auto">
          <a:xfrm>
            <a:off x="5991226" y="2192338"/>
            <a:ext cx="14335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Select Courses </a:t>
            </a:r>
            <a:br>
              <a:rPr lang="en-US" sz="1600">
                <a:solidFill>
                  <a:srgbClr val="000000"/>
                </a:solidFill>
              </a:rPr>
            </a:br>
            <a:r>
              <a:rPr lang="en-US" sz="1600">
                <a:solidFill>
                  <a:srgbClr val="000000"/>
                </a:solidFill>
              </a:rPr>
              <a:t>to Teach</a:t>
            </a:r>
            <a:endParaRPr lang="en-US" sz="1600"/>
          </a:p>
        </p:txBody>
      </p:sp>
      <p:sp>
        <p:nvSpPr>
          <p:cNvPr id="47" name="Line 38"/>
          <p:cNvSpPr>
            <a:spLocks noChangeShapeType="1"/>
          </p:cNvSpPr>
          <p:nvPr/>
        </p:nvSpPr>
        <p:spPr bwMode="auto">
          <a:xfrm flipH="1">
            <a:off x="7053263" y="1616075"/>
            <a:ext cx="863600" cy="128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Freeform 39"/>
          <p:cNvSpPr>
            <a:spLocks/>
          </p:cNvSpPr>
          <p:nvPr/>
        </p:nvSpPr>
        <p:spPr bwMode="auto">
          <a:xfrm>
            <a:off x="7916864" y="1485901"/>
            <a:ext cx="865187" cy="130175"/>
          </a:xfrm>
          <a:custGeom>
            <a:avLst/>
            <a:gdLst>
              <a:gd name="T0" fmla="*/ 0 w 60"/>
              <a:gd name="T1" fmla="*/ 2147483647 h 9"/>
              <a:gd name="T2" fmla="*/ 2147483647 w 60"/>
              <a:gd name="T3" fmla="*/ 0 h 9"/>
              <a:gd name="T4" fmla="*/ 2147483647 w 60"/>
              <a:gd name="T5" fmla="*/ 2147483647 h 9"/>
              <a:gd name="T6" fmla="*/ 0 60000 65536"/>
              <a:gd name="T7" fmla="*/ 0 60000 65536"/>
              <a:gd name="T8" fmla="*/ 0 60000 65536"/>
              <a:gd name="T9" fmla="*/ 0 w 60"/>
              <a:gd name="T10" fmla="*/ 0 h 9"/>
              <a:gd name="T11" fmla="*/ 60 w 60"/>
              <a:gd name="T12" fmla="*/ 9 h 9"/>
            </a:gdLst>
            <a:ahLst/>
            <a:cxnLst>
              <a:cxn ang="T6">
                <a:pos x="T0" y="T1"/>
              </a:cxn>
              <a:cxn ang="T7">
                <a:pos x="T2" y="T3"/>
              </a:cxn>
              <a:cxn ang="T8">
                <a:pos x="T4" y="T5"/>
              </a:cxn>
            </a:cxnLst>
            <a:rect l="T9" t="T10" r="T11" b="T12"/>
            <a:pathLst>
              <a:path w="60" h="9">
                <a:moveTo>
                  <a:pt x="0" y="9"/>
                </a:moveTo>
                <a:lnTo>
                  <a:pt x="60" y="0"/>
                </a:lnTo>
                <a:lnTo>
                  <a:pt x="50" y="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Line 40"/>
          <p:cNvSpPr>
            <a:spLocks noChangeShapeType="1"/>
          </p:cNvSpPr>
          <p:nvPr/>
        </p:nvSpPr>
        <p:spPr bwMode="auto">
          <a:xfrm flipH="1" flipV="1">
            <a:off x="8623300" y="1443038"/>
            <a:ext cx="158750" cy="428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41"/>
          <p:cNvSpPr>
            <a:spLocks noChangeShapeType="1"/>
          </p:cNvSpPr>
          <p:nvPr/>
        </p:nvSpPr>
        <p:spPr bwMode="auto">
          <a:xfrm flipH="1">
            <a:off x="4937126" y="2782889"/>
            <a:ext cx="417513" cy="301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42"/>
          <p:cNvSpPr>
            <a:spLocks/>
          </p:cNvSpPr>
          <p:nvPr/>
        </p:nvSpPr>
        <p:spPr bwMode="auto">
          <a:xfrm>
            <a:off x="5354638" y="2479676"/>
            <a:ext cx="417512" cy="303213"/>
          </a:xfrm>
          <a:custGeom>
            <a:avLst/>
            <a:gdLst>
              <a:gd name="T0" fmla="*/ 0 w 29"/>
              <a:gd name="T1" fmla="*/ 2147483647 h 21"/>
              <a:gd name="T2" fmla="*/ 2147483647 w 29"/>
              <a:gd name="T3" fmla="*/ 0 h 21"/>
              <a:gd name="T4" fmla="*/ 2147483647 w 29"/>
              <a:gd name="T5" fmla="*/ 2147483647 h 21"/>
              <a:gd name="T6" fmla="*/ 0 60000 65536"/>
              <a:gd name="T7" fmla="*/ 0 60000 65536"/>
              <a:gd name="T8" fmla="*/ 0 60000 65536"/>
              <a:gd name="T9" fmla="*/ 0 w 29"/>
              <a:gd name="T10" fmla="*/ 0 h 21"/>
              <a:gd name="T11" fmla="*/ 29 w 29"/>
              <a:gd name="T12" fmla="*/ 21 h 21"/>
            </a:gdLst>
            <a:ahLst/>
            <a:cxnLst>
              <a:cxn ang="T6">
                <a:pos x="T0" y="T1"/>
              </a:cxn>
              <a:cxn ang="T7">
                <a:pos x="T2" y="T3"/>
              </a:cxn>
              <a:cxn ang="T8">
                <a:pos x="T4" y="T5"/>
              </a:cxn>
            </a:cxnLst>
            <a:rect l="T9" t="T10" r="T11" b="T12"/>
            <a:pathLst>
              <a:path w="29" h="21">
                <a:moveTo>
                  <a:pt x="0" y="21"/>
                </a:moveTo>
                <a:lnTo>
                  <a:pt x="29" y="0"/>
                </a:lnTo>
                <a:lnTo>
                  <a:pt x="24" y="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Line 43"/>
          <p:cNvSpPr>
            <a:spLocks noChangeShapeType="1"/>
          </p:cNvSpPr>
          <p:nvPr/>
        </p:nvSpPr>
        <p:spPr bwMode="auto">
          <a:xfrm flipH="1">
            <a:off x="5627688" y="2479676"/>
            <a:ext cx="144462" cy="428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Oval 44"/>
          <p:cNvSpPr>
            <a:spLocks noChangeArrowheads="1"/>
          </p:cNvSpPr>
          <p:nvPr/>
        </p:nvSpPr>
        <p:spPr bwMode="auto">
          <a:xfrm>
            <a:off x="4217988" y="5375275"/>
            <a:ext cx="849312" cy="446088"/>
          </a:xfrm>
          <a:prstGeom prst="ellipse">
            <a:avLst/>
          </a:prstGeom>
          <a:solidFill>
            <a:srgbClr val="FFFFCC"/>
          </a:solidFill>
          <a:ln w="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54" name="Rectangle 45"/>
          <p:cNvSpPr>
            <a:spLocks noChangeArrowheads="1"/>
          </p:cNvSpPr>
          <p:nvPr/>
        </p:nvSpPr>
        <p:spPr bwMode="auto">
          <a:xfrm>
            <a:off x="3746501" y="5951538"/>
            <a:ext cx="1774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Maintain </a:t>
            </a:r>
            <a:br>
              <a:rPr lang="en-US" sz="1600">
                <a:solidFill>
                  <a:srgbClr val="000000"/>
                </a:solidFill>
              </a:rPr>
            </a:br>
            <a:r>
              <a:rPr lang="en-US" sz="1600">
                <a:solidFill>
                  <a:srgbClr val="000000"/>
                </a:solidFill>
              </a:rPr>
              <a:t>Student Information</a:t>
            </a:r>
            <a:endParaRPr lang="en-US" sz="1600"/>
          </a:p>
        </p:txBody>
      </p:sp>
      <p:sp>
        <p:nvSpPr>
          <p:cNvPr id="55" name="Oval 46"/>
          <p:cNvSpPr>
            <a:spLocks noChangeArrowheads="1"/>
          </p:cNvSpPr>
          <p:nvPr/>
        </p:nvSpPr>
        <p:spPr bwMode="auto">
          <a:xfrm>
            <a:off x="5397500" y="4064001"/>
            <a:ext cx="863600" cy="447675"/>
          </a:xfrm>
          <a:prstGeom prst="ellipse">
            <a:avLst/>
          </a:prstGeom>
          <a:solidFill>
            <a:srgbClr val="FFFFCC"/>
          </a:solidFill>
          <a:ln w="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56" name="Rectangle 47"/>
          <p:cNvSpPr>
            <a:spLocks noChangeArrowheads="1"/>
          </p:cNvSpPr>
          <p:nvPr/>
        </p:nvSpPr>
        <p:spPr bwMode="auto">
          <a:xfrm>
            <a:off x="4913343" y="4508501"/>
            <a:ext cx="196367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Maintain </a:t>
            </a:r>
            <a:br>
              <a:rPr lang="en-US" sz="1600">
                <a:solidFill>
                  <a:srgbClr val="000000"/>
                </a:solidFill>
              </a:rPr>
            </a:br>
            <a:r>
              <a:rPr lang="en-US" sz="1600">
                <a:solidFill>
                  <a:srgbClr val="000000"/>
                </a:solidFill>
              </a:rPr>
              <a:t>Professor Information</a:t>
            </a:r>
            <a:endParaRPr lang="en-US" sz="1600"/>
          </a:p>
        </p:txBody>
      </p:sp>
      <p:sp>
        <p:nvSpPr>
          <p:cNvPr id="57" name="Oval 48"/>
          <p:cNvSpPr>
            <a:spLocks noChangeArrowheads="1"/>
          </p:cNvSpPr>
          <p:nvPr/>
        </p:nvSpPr>
        <p:spPr bwMode="auto">
          <a:xfrm>
            <a:off x="8910639" y="5289550"/>
            <a:ext cx="230187" cy="215900"/>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58" name="Line 49"/>
          <p:cNvSpPr>
            <a:spLocks noChangeShapeType="1"/>
          </p:cNvSpPr>
          <p:nvPr/>
        </p:nvSpPr>
        <p:spPr bwMode="auto">
          <a:xfrm>
            <a:off x="9012239" y="5491164"/>
            <a:ext cx="1587" cy="1873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50"/>
          <p:cNvSpPr>
            <a:spLocks noChangeShapeType="1"/>
          </p:cNvSpPr>
          <p:nvPr/>
        </p:nvSpPr>
        <p:spPr bwMode="auto">
          <a:xfrm>
            <a:off x="8853488" y="5548314"/>
            <a:ext cx="3302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Freeform 51"/>
          <p:cNvSpPr>
            <a:spLocks/>
          </p:cNvSpPr>
          <p:nvPr/>
        </p:nvSpPr>
        <p:spPr bwMode="auto">
          <a:xfrm>
            <a:off x="8782051" y="5678489"/>
            <a:ext cx="460375" cy="230187"/>
          </a:xfrm>
          <a:custGeom>
            <a:avLst/>
            <a:gdLst>
              <a:gd name="T0" fmla="*/ 0 w 32"/>
              <a:gd name="T1" fmla="*/ 2147483647 h 16"/>
              <a:gd name="T2" fmla="*/ 2147483647 w 32"/>
              <a:gd name="T3" fmla="*/ 0 h 16"/>
              <a:gd name="T4" fmla="*/ 2147483647 w 32"/>
              <a:gd name="T5" fmla="*/ 2147483647 h 16"/>
              <a:gd name="T6" fmla="*/ 0 60000 65536"/>
              <a:gd name="T7" fmla="*/ 0 60000 65536"/>
              <a:gd name="T8" fmla="*/ 0 60000 65536"/>
              <a:gd name="T9" fmla="*/ 0 w 32"/>
              <a:gd name="T10" fmla="*/ 0 h 16"/>
              <a:gd name="T11" fmla="*/ 32 w 32"/>
              <a:gd name="T12" fmla="*/ 16 h 16"/>
            </a:gdLst>
            <a:ahLst/>
            <a:cxnLst>
              <a:cxn ang="T6">
                <a:pos x="T0" y="T1"/>
              </a:cxn>
              <a:cxn ang="T7">
                <a:pos x="T2" y="T3"/>
              </a:cxn>
              <a:cxn ang="T8">
                <a:pos x="T4" y="T5"/>
              </a:cxn>
            </a:cxnLst>
            <a:rect l="T9" t="T10" r="T11" b="T12"/>
            <a:pathLst>
              <a:path w="32" h="16">
                <a:moveTo>
                  <a:pt x="0" y="16"/>
                </a:moveTo>
                <a:lnTo>
                  <a:pt x="16" y="0"/>
                </a:lnTo>
                <a:lnTo>
                  <a:pt x="32" y="1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Rectangle 52"/>
          <p:cNvSpPr>
            <a:spLocks noChangeArrowheads="1"/>
          </p:cNvSpPr>
          <p:nvPr/>
        </p:nvSpPr>
        <p:spPr bwMode="auto">
          <a:xfrm>
            <a:off x="8397876" y="6038851"/>
            <a:ext cx="1273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Billing System</a:t>
            </a:r>
            <a:endParaRPr lang="en-US" sz="1600"/>
          </a:p>
        </p:txBody>
      </p:sp>
      <p:sp>
        <p:nvSpPr>
          <p:cNvPr id="62" name="Oval 53"/>
          <p:cNvSpPr>
            <a:spLocks noChangeArrowheads="1"/>
          </p:cNvSpPr>
          <p:nvPr/>
        </p:nvSpPr>
        <p:spPr bwMode="auto">
          <a:xfrm>
            <a:off x="2906714" y="4165600"/>
            <a:ext cx="230187" cy="215900"/>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63" name="Line 54"/>
          <p:cNvSpPr>
            <a:spLocks noChangeShapeType="1"/>
          </p:cNvSpPr>
          <p:nvPr/>
        </p:nvSpPr>
        <p:spPr bwMode="auto">
          <a:xfrm>
            <a:off x="3008314" y="4367214"/>
            <a:ext cx="1587" cy="1873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55"/>
          <p:cNvSpPr>
            <a:spLocks noChangeShapeType="1"/>
          </p:cNvSpPr>
          <p:nvPr/>
        </p:nvSpPr>
        <p:spPr bwMode="auto">
          <a:xfrm>
            <a:off x="2849563" y="4410075"/>
            <a:ext cx="3175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Freeform 56"/>
          <p:cNvSpPr>
            <a:spLocks/>
          </p:cNvSpPr>
          <p:nvPr/>
        </p:nvSpPr>
        <p:spPr bwMode="auto">
          <a:xfrm>
            <a:off x="2778126" y="4554538"/>
            <a:ext cx="460375" cy="215900"/>
          </a:xfrm>
          <a:custGeom>
            <a:avLst/>
            <a:gdLst>
              <a:gd name="T0" fmla="*/ 0 w 32"/>
              <a:gd name="T1" fmla="*/ 2147483647 h 15"/>
              <a:gd name="T2" fmla="*/ 2147483647 w 32"/>
              <a:gd name="T3" fmla="*/ 0 h 15"/>
              <a:gd name="T4" fmla="*/ 2147483647 w 32"/>
              <a:gd name="T5" fmla="*/ 2147483647 h 15"/>
              <a:gd name="T6" fmla="*/ 0 60000 65536"/>
              <a:gd name="T7" fmla="*/ 0 60000 65536"/>
              <a:gd name="T8" fmla="*/ 0 60000 65536"/>
              <a:gd name="T9" fmla="*/ 0 w 32"/>
              <a:gd name="T10" fmla="*/ 0 h 15"/>
              <a:gd name="T11" fmla="*/ 32 w 32"/>
              <a:gd name="T12" fmla="*/ 15 h 15"/>
            </a:gdLst>
            <a:ahLst/>
            <a:cxnLst>
              <a:cxn ang="T6">
                <a:pos x="T0" y="T1"/>
              </a:cxn>
              <a:cxn ang="T7">
                <a:pos x="T2" y="T3"/>
              </a:cxn>
              <a:cxn ang="T8">
                <a:pos x="T4" y="T5"/>
              </a:cxn>
            </a:cxnLst>
            <a:rect l="T9" t="T10" r="T11" b="T12"/>
            <a:pathLst>
              <a:path w="32" h="15">
                <a:moveTo>
                  <a:pt x="0" y="15"/>
                </a:moveTo>
                <a:lnTo>
                  <a:pt x="16" y="0"/>
                </a:lnTo>
                <a:lnTo>
                  <a:pt x="32" y="1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57"/>
          <p:cNvSpPr>
            <a:spLocks noChangeArrowheads="1"/>
          </p:cNvSpPr>
          <p:nvPr/>
        </p:nvSpPr>
        <p:spPr bwMode="auto">
          <a:xfrm>
            <a:off x="2655041" y="4900614"/>
            <a:ext cx="8319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Registrar</a:t>
            </a:r>
            <a:endParaRPr lang="en-US" sz="1600"/>
          </a:p>
        </p:txBody>
      </p:sp>
      <p:sp>
        <p:nvSpPr>
          <p:cNvPr id="67" name="Line 58"/>
          <p:cNvSpPr>
            <a:spLocks noChangeShapeType="1"/>
          </p:cNvSpPr>
          <p:nvPr/>
        </p:nvSpPr>
        <p:spPr bwMode="auto">
          <a:xfrm flipH="1" flipV="1">
            <a:off x="3224213" y="4611688"/>
            <a:ext cx="546100" cy="3746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59"/>
          <p:cNvSpPr>
            <a:spLocks/>
          </p:cNvSpPr>
          <p:nvPr/>
        </p:nvSpPr>
        <p:spPr bwMode="auto">
          <a:xfrm>
            <a:off x="3770313" y="4986338"/>
            <a:ext cx="533400" cy="374650"/>
          </a:xfrm>
          <a:custGeom>
            <a:avLst/>
            <a:gdLst>
              <a:gd name="T0" fmla="*/ 0 w 37"/>
              <a:gd name="T1" fmla="*/ 0 h 26"/>
              <a:gd name="T2" fmla="*/ 2147483647 w 37"/>
              <a:gd name="T3" fmla="*/ 2147483647 h 26"/>
              <a:gd name="T4" fmla="*/ 2147483647 w 37"/>
              <a:gd name="T5" fmla="*/ 2147483647 h 26"/>
              <a:gd name="T6" fmla="*/ 0 60000 65536"/>
              <a:gd name="T7" fmla="*/ 0 60000 65536"/>
              <a:gd name="T8" fmla="*/ 0 60000 65536"/>
              <a:gd name="T9" fmla="*/ 0 w 37"/>
              <a:gd name="T10" fmla="*/ 0 h 26"/>
              <a:gd name="T11" fmla="*/ 37 w 37"/>
              <a:gd name="T12" fmla="*/ 26 h 26"/>
            </a:gdLst>
            <a:ahLst/>
            <a:cxnLst>
              <a:cxn ang="T6">
                <a:pos x="T0" y="T1"/>
              </a:cxn>
              <a:cxn ang="T7">
                <a:pos x="T2" y="T3"/>
              </a:cxn>
              <a:cxn ang="T8">
                <a:pos x="T4" y="T5"/>
              </a:cxn>
            </a:cxnLst>
            <a:rect l="T9" t="T10" r="T11" b="T12"/>
            <a:pathLst>
              <a:path w="37" h="26">
                <a:moveTo>
                  <a:pt x="0" y="0"/>
                </a:moveTo>
                <a:lnTo>
                  <a:pt x="37" y="26"/>
                </a:lnTo>
                <a:lnTo>
                  <a:pt x="31" y="1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Line 60"/>
          <p:cNvSpPr>
            <a:spLocks noChangeShapeType="1"/>
          </p:cNvSpPr>
          <p:nvPr/>
        </p:nvSpPr>
        <p:spPr bwMode="auto">
          <a:xfrm flipH="1" flipV="1">
            <a:off x="4159251" y="5332414"/>
            <a:ext cx="144463" cy="28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1"/>
          <p:cNvSpPr>
            <a:spLocks noChangeShapeType="1"/>
          </p:cNvSpPr>
          <p:nvPr/>
        </p:nvSpPr>
        <p:spPr bwMode="auto">
          <a:xfrm flipH="1">
            <a:off x="3224213" y="4367214"/>
            <a:ext cx="1079500" cy="714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Freeform 62"/>
          <p:cNvSpPr>
            <a:spLocks/>
          </p:cNvSpPr>
          <p:nvPr/>
        </p:nvSpPr>
        <p:spPr bwMode="auto">
          <a:xfrm>
            <a:off x="4303714" y="4294189"/>
            <a:ext cx="1093787" cy="73025"/>
          </a:xfrm>
          <a:custGeom>
            <a:avLst/>
            <a:gdLst>
              <a:gd name="T0" fmla="*/ 0 w 76"/>
              <a:gd name="T1" fmla="*/ 2147483647 h 5"/>
              <a:gd name="T2" fmla="*/ 2147483647 w 76"/>
              <a:gd name="T3" fmla="*/ 0 h 5"/>
              <a:gd name="T4" fmla="*/ 2147483647 w 76"/>
              <a:gd name="T5" fmla="*/ 2147483647 h 5"/>
              <a:gd name="T6" fmla="*/ 0 60000 65536"/>
              <a:gd name="T7" fmla="*/ 0 60000 65536"/>
              <a:gd name="T8" fmla="*/ 0 60000 65536"/>
              <a:gd name="T9" fmla="*/ 0 w 76"/>
              <a:gd name="T10" fmla="*/ 0 h 5"/>
              <a:gd name="T11" fmla="*/ 76 w 76"/>
              <a:gd name="T12" fmla="*/ 5 h 5"/>
            </a:gdLst>
            <a:ahLst/>
            <a:cxnLst>
              <a:cxn ang="T6">
                <a:pos x="T0" y="T1"/>
              </a:cxn>
              <a:cxn ang="T7">
                <a:pos x="T2" y="T3"/>
              </a:cxn>
              <a:cxn ang="T8">
                <a:pos x="T4" y="T5"/>
              </a:cxn>
            </a:cxnLst>
            <a:rect l="T9" t="T10" r="T11" b="T12"/>
            <a:pathLst>
              <a:path w="76" h="5">
                <a:moveTo>
                  <a:pt x="0" y="5"/>
                </a:moveTo>
                <a:lnTo>
                  <a:pt x="76" y="0"/>
                </a:lnTo>
                <a:lnTo>
                  <a:pt x="66" y="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Line 63"/>
          <p:cNvSpPr>
            <a:spLocks noChangeShapeType="1"/>
          </p:cNvSpPr>
          <p:nvPr/>
        </p:nvSpPr>
        <p:spPr bwMode="auto">
          <a:xfrm flipH="1" flipV="1">
            <a:off x="5254626" y="4237038"/>
            <a:ext cx="142875"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Oval 64"/>
          <p:cNvSpPr>
            <a:spLocks noChangeArrowheads="1"/>
          </p:cNvSpPr>
          <p:nvPr/>
        </p:nvSpPr>
        <p:spPr bwMode="auto">
          <a:xfrm>
            <a:off x="6521450" y="5375275"/>
            <a:ext cx="863600" cy="446088"/>
          </a:xfrm>
          <a:prstGeom prst="ellipse">
            <a:avLst/>
          </a:prstGeom>
          <a:solidFill>
            <a:srgbClr val="FFFFCC"/>
          </a:solidFill>
          <a:ln w="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74" name="Rectangle 65"/>
          <p:cNvSpPr>
            <a:spLocks noChangeArrowheads="1"/>
          </p:cNvSpPr>
          <p:nvPr/>
        </p:nvSpPr>
        <p:spPr bwMode="auto">
          <a:xfrm>
            <a:off x="6169025" y="5951539"/>
            <a:ext cx="1657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Close Registration</a:t>
            </a:r>
            <a:endParaRPr lang="en-US" sz="1600"/>
          </a:p>
        </p:txBody>
      </p:sp>
      <p:sp>
        <p:nvSpPr>
          <p:cNvPr id="75" name="Line 66"/>
          <p:cNvSpPr>
            <a:spLocks noChangeShapeType="1"/>
          </p:cNvSpPr>
          <p:nvPr/>
        </p:nvSpPr>
        <p:spPr bwMode="auto">
          <a:xfrm flipH="1">
            <a:off x="7370763" y="5591175"/>
            <a:ext cx="7048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67"/>
          <p:cNvSpPr>
            <a:spLocks/>
          </p:cNvSpPr>
          <p:nvPr/>
        </p:nvSpPr>
        <p:spPr bwMode="auto">
          <a:xfrm>
            <a:off x="8075614" y="5591175"/>
            <a:ext cx="706437" cy="58738"/>
          </a:xfrm>
          <a:custGeom>
            <a:avLst/>
            <a:gdLst>
              <a:gd name="T0" fmla="*/ 0 w 49"/>
              <a:gd name="T1" fmla="*/ 0 h 4"/>
              <a:gd name="T2" fmla="*/ 2147483647 w 49"/>
              <a:gd name="T3" fmla="*/ 0 h 4"/>
              <a:gd name="T4" fmla="*/ 2147483647 w 49"/>
              <a:gd name="T5" fmla="*/ 2147483647 h 4"/>
              <a:gd name="T6" fmla="*/ 0 60000 65536"/>
              <a:gd name="T7" fmla="*/ 0 60000 65536"/>
              <a:gd name="T8" fmla="*/ 0 60000 65536"/>
              <a:gd name="T9" fmla="*/ 0 w 49"/>
              <a:gd name="T10" fmla="*/ 0 h 4"/>
              <a:gd name="T11" fmla="*/ 49 w 49"/>
              <a:gd name="T12" fmla="*/ 4 h 4"/>
            </a:gdLst>
            <a:ahLst/>
            <a:cxnLst>
              <a:cxn ang="T6">
                <a:pos x="T0" y="T1"/>
              </a:cxn>
              <a:cxn ang="T7">
                <a:pos x="T2" y="T3"/>
              </a:cxn>
              <a:cxn ang="T8">
                <a:pos x="T4" y="T5"/>
              </a:cxn>
            </a:cxnLst>
            <a:rect l="T9" t="T10" r="T11" b="T12"/>
            <a:pathLst>
              <a:path w="49" h="4">
                <a:moveTo>
                  <a:pt x="0" y="0"/>
                </a:moveTo>
                <a:lnTo>
                  <a:pt x="49" y="0"/>
                </a:lnTo>
                <a:lnTo>
                  <a:pt x="39" y="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Line 68"/>
          <p:cNvSpPr>
            <a:spLocks noChangeShapeType="1"/>
          </p:cNvSpPr>
          <p:nvPr/>
        </p:nvSpPr>
        <p:spPr bwMode="auto">
          <a:xfrm flipH="1" flipV="1">
            <a:off x="8637588" y="5534025"/>
            <a:ext cx="144462" cy="571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69"/>
          <p:cNvSpPr>
            <a:spLocks noChangeShapeType="1"/>
          </p:cNvSpPr>
          <p:nvPr/>
        </p:nvSpPr>
        <p:spPr bwMode="auto">
          <a:xfrm flipH="1" flipV="1">
            <a:off x="3224213" y="4525964"/>
            <a:ext cx="1655762" cy="4603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70"/>
          <p:cNvSpPr>
            <a:spLocks/>
          </p:cNvSpPr>
          <p:nvPr/>
        </p:nvSpPr>
        <p:spPr bwMode="auto">
          <a:xfrm>
            <a:off x="4879976" y="4986338"/>
            <a:ext cx="1641475" cy="476250"/>
          </a:xfrm>
          <a:custGeom>
            <a:avLst/>
            <a:gdLst>
              <a:gd name="T0" fmla="*/ 0 w 114"/>
              <a:gd name="T1" fmla="*/ 0 h 33"/>
              <a:gd name="T2" fmla="*/ 2147483647 w 114"/>
              <a:gd name="T3" fmla="*/ 2147483647 h 33"/>
              <a:gd name="T4" fmla="*/ 2147483647 w 114"/>
              <a:gd name="T5" fmla="*/ 2147483647 h 33"/>
              <a:gd name="T6" fmla="*/ 0 60000 65536"/>
              <a:gd name="T7" fmla="*/ 0 60000 65536"/>
              <a:gd name="T8" fmla="*/ 0 60000 65536"/>
              <a:gd name="T9" fmla="*/ 0 w 114"/>
              <a:gd name="T10" fmla="*/ 0 h 33"/>
              <a:gd name="T11" fmla="*/ 114 w 114"/>
              <a:gd name="T12" fmla="*/ 33 h 33"/>
            </a:gdLst>
            <a:ahLst/>
            <a:cxnLst>
              <a:cxn ang="T6">
                <a:pos x="T0" y="T1"/>
              </a:cxn>
              <a:cxn ang="T7">
                <a:pos x="T2" y="T3"/>
              </a:cxn>
              <a:cxn ang="T8">
                <a:pos x="T4" y="T5"/>
              </a:cxn>
            </a:cxnLst>
            <a:rect l="T9" t="T10" r="T11" b="T12"/>
            <a:pathLst>
              <a:path w="114" h="33">
                <a:moveTo>
                  <a:pt x="0" y="0"/>
                </a:moveTo>
                <a:lnTo>
                  <a:pt x="114" y="33"/>
                </a:lnTo>
                <a:lnTo>
                  <a:pt x="105"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Line 71"/>
          <p:cNvSpPr>
            <a:spLocks noChangeShapeType="1"/>
          </p:cNvSpPr>
          <p:nvPr/>
        </p:nvSpPr>
        <p:spPr bwMode="auto">
          <a:xfrm flipH="1">
            <a:off x="6362700" y="5462589"/>
            <a:ext cx="15875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Oval 72"/>
          <p:cNvSpPr>
            <a:spLocks noChangeArrowheads="1"/>
          </p:cNvSpPr>
          <p:nvPr/>
        </p:nvSpPr>
        <p:spPr bwMode="auto">
          <a:xfrm>
            <a:off x="2921000" y="2162175"/>
            <a:ext cx="215900" cy="217488"/>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82" name="Line 73"/>
          <p:cNvSpPr>
            <a:spLocks noChangeShapeType="1"/>
          </p:cNvSpPr>
          <p:nvPr/>
        </p:nvSpPr>
        <p:spPr bwMode="auto">
          <a:xfrm>
            <a:off x="3022600" y="2363789"/>
            <a:ext cx="1588" cy="1873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74"/>
          <p:cNvSpPr>
            <a:spLocks noChangeShapeType="1"/>
          </p:cNvSpPr>
          <p:nvPr/>
        </p:nvSpPr>
        <p:spPr bwMode="auto">
          <a:xfrm>
            <a:off x="2849564" y="2408239"/>
            <a:ext cx="3317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75"/>
          <p:cNvSpPr>
            <a:spLocks/>
          </p:cNvSpPr>
          <p:nvPr/>
        </p:nvSpPr>
        <p:spPr bwMode="auto">
          <a:xfrm>
            <a:off x="2792414" y="2551114"/>
            <a:ext cx="460375" cy="217487"/>
          </a:xfrm>
          <a:custGeom>
            <a:avLst/>
            <a:gdLst>
              <a:gd name="T0" fmla="*/ 0 w 32"/>
              <a:gd name="T1" fmla="*/ 2147483647 h 15"/>
              <a:gd name="T2" fmla="*/ 2147483647 w 32"/>
              <a:gd name="T3" fmla="*/ 0 h 15"/>
              <a:gd name="T4" fmla="*/ 2147483647 w 32"/>
              <a:gd name="T5" fmla="*/ 2147483647 h 15"/>
              <a:gd name="T6" fmla="*/ 0 60000 65536"/>
              <a:gd name="T7" fmla="*/ 0 60000 65536"/>
              <a:gd name="T8" fmla="*/ 0 60000 65536"/>
              <a:gd name="T9" fmla="*/ 0 w 32"/>
              <a:gd name="T10" fmla="*/ 0 h 15"/>
              <a:gd name="T11" fmla="*/ 32 w 32"/>
              <a:gd name="T12" fmla="*/ 15 h 15"/>
            </a:gdLst>
            <a:ahLst/>
            <a:cxnLst>
              <a:cxn ang="T6">
                <a:pos x="T0" y="T1"/>
              </a:cxn>
              <a:cxn ang="T7">
                <a:pos x="T2" y="T3"/>
              </a:cxn>
              <a:cxn ang="T8">
                <a:pos x="T4" y="T5"/>
              </a:cxn>
            </a:cxnLst>
            <a:rect l="T9" t="T10" r="T11" b="T12"/>
            <a:pathLst>
              <a:path w="32" h="15">
                <a:moveTo>
                  <a:pt x="0" y="15"/>
                </a:moveTo>
                <a:lnTo>
                  <a:pt x="16" y="0"/>
                </a:lnTo>
                <a:lnTo>
                  <a:pt x="32" y="1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Rectangle 76"/>
          <p:cNvSpPr>
            <a:spLocks noChangeArrowheads="1"/>
          </p:cNvSpPr>
          <p:nvPr/>
        </p:nvSpPr>
        <p:spPr bwMode="auto">
          <a:xfrm>
            <a:off x="2865439" y="2897189"/>
            <a:ext cx="4286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User</a:t>
            </a:r>
            <a:endParaRPr lang="en-US" sz="1600"/>
          </a:p>
        </p:txBody>
      </p:sp>
      <p:sp>
        <p:nvSpPr>
          <p:cNvPr id="86" name="Oval 77"/>
          <p:cNvSpPr>
            <a:spLocks noChangeArrowheads="1"/>
          </p:cNvSpPr>
          <p:nvPr/>
        </p:nvSpPr>
        <p:spPr bwMode="auto">
          <a:xfrm>
            <a:off x="2590800" y="304800"/>
            <a:ext cx="863600" cy="446088"/>
          </a:xfrm>
          <a:prstGeom prst="ellipse">
            <a:avLst/>
          </a:prstGeom>
          <a:solidFill>
            <a:srgbClr val="FFFFCC"/>
          </a:solidFill>
          <a:ln w="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87" name="Rectangle 78"/>
          <p:cNvSpPr>
            <a:spLocks noChangeArrowheads="1"/>
          </p:cNvSpPr>
          <p:nvPr/>
        </p:nvSpPr>
        <p:spPr bwMode="auto">
          <a:xfrm>
            <a:off x="2797175" y="866776"/>
            <a:ext cx="495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600">
                <a:solidFill>
                  <a:srgbClr val="000000"/>
                </a:solidFill>
              </a:rPr>
              <a:t>Login</a:t>
            </a:r>
            <a:endParaRPr lang="en-US" sz="1600"/>
          </a:p>
        </p:txBody>
      </p:sp>
      <p:sp>
        <p:nvSpPr>
          <p:cNvPr id="88" name="Line 79"/>
          <p:cNvSpPr>
            <a:spLocks noChangeShapeType="1"/>
          </p:cNvSpPr>
          <p:nvPr/>
        </p:nvSpPr>
        <p:spPr bwMode="auto">
          <a:xfrm>
            <a:off x="3022600" y="1644650"/>
            <a:ext cx="1588" cy="4889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Freeform 80"/>
          <p:cNvSpPr>
            <a:spLocks/>
          </p:cNvSpPr>
          <p:nvPr/>
        </p:nvSpPr>
        <p:spPr bwMode="auto">
          <a:xfrm>
            <a:off x="3022600" y="1168400"/>
            <a:ext cx="57150" cy="476250"/>
          </a:xfrm>
          <a:custGeom>
            <a:avLst/>
            <a:gdLst>
              <a:gd name="T0" fmla="*/ 0 w 4"/>
              <a:gd name="T1" fmla="*/ 2147483647 h 33"/>
              <a:gd name="T2" fmla="*/ 0 w 4"/>
              <a:gd name="T3" fmla="*/ 0 h 33"/>
              <a:gd name="T4" fmla="*/ 2147483647 w 4"/>
              <a:gd name="T5" fmla="*/ 2147483647 h 33"/>
              <a:gd name="T6" fmla="*/ 0 60000 65536"/>
              <a:gd name="T7" fmla="*/ 0 60000 65536"/>
              <a:gd name="T8" fmla="*/ 0 60000 65536"/>
              <a:gd name="T9" fmla="*/ 0 w 4"/>
              <a:gd name="T10" fmla="*/ 0 h 33"/>
              <a:gd name="T11" fmla="*/ 4 w 4"/>
              <a:gd name="T12" fmla="*/ 33 h 33"/>
            </a:gdLst>
            <a:ahLst/>
            <a:cxnLst>
              <a:cxn ang="T6">
                <a:pos x="T0" y="T1"/>
              </a:cxn>
              <a:cxn ang="T7">
                <a:pos x="T2" y="T3"/>
              </a:cxn>
              <a:cxn ang="T8">
                <a:pos x="T4" y="T5"/>
              </a:cxn>
            </a:cxnLst>
            <a:rect l="T9" t="T10" r="T11" b="T12"/>
            <a:pathLst>
              <a:path w="4" h="33">
                <a:moveTo>
                  <a:pt x="0" y="33"/>
                </a:moveTo>
                <a:lnTo>
                  <a:pt x="0" y="0"/>
                </a:lnTo>
                <a:lnTo>
                  <a:pt x="4" y="1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Line 81"/>
          <p:cNvSpPr>
            <a:spLocks noChangeShapeType="1"/>
          </p:cNvSpPr>
          <p:nvPr/>
        </p:nvSpPr>
        <p:spPr bwMode="auto">
          <a:xfrm flipH="1">
            <a:off x="2965450" y="1168401"/>
            <a:ext cx="57150" cy="1444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82"/>
          <p:cNvSpPr>
            <a:spLocks noChangeShapeType="1"/>
          </p:cNvSpPr>
          <p:nvPr/>
        </p:nvSpPr>
        <p:spPr bwMode="auto">
          <a:xfrm flipH="1">
            <a:off x="3238500" y="2133600"/>
            <a:ext cx="1238250" cy="2603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Freeform 83"/>
          <p:cNvSpPr>
            <a:spLocks/>
          </p:cNvSpPr>
          <p:nvPr/>
        </p:nvSpPr>
        <p:spPr bwMode="auto">
          <a:xfrm>
            <a:off x="3238501" y="2249489"/>
            <a:ext cx="258763" cy="173037"/>
          </a:xfrm>
          <a:custGeom>
            <a:avLst/>
            <a:gdLst>
              <a:gd name="T0" fmla="*/ 0 w 163"/>
              <a:gd name="T1" fmla="*/ 2147483647 h 109"/>
              <a:gd name="T2" fmla="*/ 2147483647 w 163"/>
              <a:gd name="T3" fmla="*/ 2147483647 h 109"/>
              <a:gd name="T4" fmla="*/ 2147483647 w 163"/>
              <a:gd name="T5" fmla="*/ 0 h 109"/>
              <a:gd name="T6" fmla="*/ 0 w 163"/>
              <a:gd name="T7" fmla="*/ 2147483647 h 109"/>
              <a:gd name="T8" fmla="*/ 0 60000 65536"/>
              <a:gd name="T9" fmla="*/ 0 60000 65536"/>
              <a:gd name="T10" fmla="*/ 0 60000 65536"/>
              <a:gd name="T11" fmla="*/ 0 60000 65536"/>
              <a:gd name="T12" fmla="*/ 0 w 163"/>
              <a:gd name="T13" fmla="*/ 0 h 109"/>
              <a:gd name="T14" fmla="*/ 163 w 163"/>
              <a:gd name="T15" fmla="*/ 109 h 109"/>
            </a:gdLst>
            <a:ahLst/>
            <a:cxnLst>
              <a:cxn ang="T8">
                <a:pos x="T0" y="T1"/>
              </a:cxn>
              <a:cxn ang="T9">
                <a:pos x="T2" y="T3"/>
              </a:cxn>
              <a:cxn ang="T10">
                <a:pos x="T4" y="T5"/>
              </a:cxn>
              <a:cxn ang="T11">
                <a:pos x="T6" y="T7"/>
              </a:cxn>
            </a:cxnLst>
            <a:rect l="T12" t="T13" r="T14" b="T15"/>
            <a:pathLst>
              <a:path w="163" h="109">
                <a:moveTo>
                  <a:pt x="0" y="91"/>
                </a:moveTo>
                <a:lnTo>
                  <a:pt x="163" y="109"/>
                </a:lnTo>
                <a:lnTo>
                  <a:pt x="136" y="0"/>
                </a:lnTo>
                <a:lnTo>
                  <a:pt x="0" y="91"/>
                </a:lnTo>
                <a:close/>
              </a:path>
            </a:pathLst>
          </a:custGeom>
          <a:solidFill>
            <a:srgbClr val="FFFFFF"/>
          </a:solidFill>
          <a:ln w="0">
            <a:solidFill>
              <a:srgbClr val="000000"/>
            </a:solidFill>
            <a:round/>
            <a:headEnd/>
            <a:tailEnd/>
          </a:ln>
        </p:spPr>
        <p:txBody>
          <a:bodyPr/>
          <a:lstStyle/>
          <a:p>
            <a:endParaRPr lang="en-US"/>
          </a:p>
        </p:txBody>
      </p:sp>
      <p:sp>
        <p:nvSpPr>
          <p:cNvPr id="93" name="Line 84"/>
          <p:cNvSpPr>
            <a:spLocks noChangeShapeType="1"/>
          </p:cNvSpPr>
          <p:nvPr/>
        </p:nvSpPr>
        <p:spPr bwMode="auto">
          <a:xfrm flipH="1" flipV="1">
            <a:off x="3238500" y="2566988"/>
            <a:ext cx="1238250" cy="590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85"/>
          <p:cNvSpPr>
            <a:spLocks/>
          </p:cNvSpPr>
          <p:nvPr/>
        </p:nvSpPr>
        <p:spPr bwMode="auto">
          <a:xfrm>
            <a:off x="3238501" y="2566988"/>
            <a:ext cx="244475" cy="171450"/>
          </a:xfrm>
          <a:custGeom>
            <a:avLst/>
            <a:gdLst>
              <a:gd name="T0" fmla="*/ 0 w 154"/>
              <a:gd name="T1" fmla="*/ 0 h 108"/>
              <a:gd name="T2" fmla="*/ 2147483647 w 154"/>
              <a:gd name="T3" fmla="*/ 2147483647 h 108"/>
              <a:gd name="T4" fmla="*/ 2147483647 w 154"/>
              <a:gd name="T5" fmla="*/ 2147483647 h 108"/>
              <a:gd name="T6" fmla="*/ 0 w 154"/>
              <a:gd name="T7" fmla="*/ 0 h 108"/>
              <a:gd name="T8" fmla="*/ 0 60000 65536"/>
              <a:gd name="T9" fmla="*/ 0 60000 65536"/>
              <a:gd name="T10" fmla="*/ 0 60000 65536"/>
              <a:gd name="T11" fmla="*/ 0 60000 65536"/>
              <a:gd name="T12" fmla="*/ 0 w 154"/>
              <a:gd name="T13" fmla="*/ 0 h 108"/>
              <a:gd name="T14" fmla="*/ 154 w 154"/>
              <a:gd name="T15" fmla="*/ 108 h 108"/>
            </a:gdLst>
            <a:ahLst/>
            <a:cxnLst>
              <a:cxn ang="T8">
                <a:pos x="T0" y="T1"/>
              </a:cxn>
              <a:cxn ang="T9">
                <a:pos x="T2" y="T3"/>
              </a:cxn>
              <a:cxn ang="T10">
                <a:pos x="T4" y="T5"/>
              </a:cxn>
              <a:cxn ang="T11">
                <a:pos x="T6" y="T7"/>
              </a:cxn>
            </a:cxnLst>
            <a:rect l="T12" t="T13" r="T14" b="T15"/>
            <a:pathLst>
              <a:path w="154" h="108">
                <a:moveTo>
                  <a:pt x="0" y="0"/>
                </a:moveTo>
                <a:lnTo>
                  <a:pt x="154" y="9"/>
                </a:lnTo>
                <a:lnTo>
                  <a:pt x="109" y="108"/>
                </a:lnTo>
                <a:lnTo>
                  <a:pt x="0" y="0"/>
                </a:lnTo>
                <a:close/>
              </a:path>
            </a:pathLst>
          </a:custGeom>
          <a:solidFill>
            <a:srgbClr val="FFFFFF"/>
          </a:solidFill>
          <a:ln w="0">
            <a:solidFill>
              <a:srgbClr val="000000"/>
            </a:solidFill>
            <a:round/>
            <a:headEnd/>
            <a:tailEnd/>
          </a:ln>
        </p:spPr>
        <p:txBody>
          <a:bodyPr/>
          <a:lstStyle/>
          <a:p>
            <a:endParaRPr lang="en-US"/>
          </a:p>
        </p:txBody>
      </p:sp>
      <p:sp>
        <p:nvSpPr>
          <p:cNvPr id="95" name="Line 86"/>
          <p:cNvSpPr>
            <a:spLocks noChangeShapeType="1"/>
          </p:cNvSpPr>
          <p:nvPr/>
        </p:nvSpPr>
        <p:spPr bwMode="auto">
          <a:xfrm flipV="1">
            <a:off x="3008314" y="3200401"/>
            <a:ext cx="1587" cy="9509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87"/>
          <p:cNvSpPr>
            <a:spLocks/>
          </p:cNvSpPr>
          <p:nvPr/>
        </p:nvSpPr>
        <p:spPr bwMode="auto">
          <a:xfrm>
            <a:off x="2921000" y="3200400"/>
            <a:ext cx="173038" cy="230188"/>
          </a:xfrm>
          <a:custGeom>
            <a:avLst/>
            <a:gdLst>
              <a:gd name="T0" fmla="*/ 2147483647 w 109"/>
              <a:gd name="T1" fmla="*/ 0 h 145"/>
              <a:gd name="T2" fmla="*/ 2147483647 w 109"/>
              <a:gd name="T3" fmla="*/ 2147483647 h 145"/>
              <a:gd name="T4" fmla="*/ 0 w 109"/>
              <a:gd name="T5" fmla="*/ 2147483647 h 145"/>
              <a:gd name="T6" fmla="*/ 2147483647 w 109"/>
              <a:gd name="T7" fmla="*/ 0 h 145"/>
              <a:gd name="T8" fmla="*/ 0 60000 65536"/>
              <a:gd name="T9" fmla="*/ 0 60000 65536"/>
              <a:gd name="T10" fmla="*/ 0 60000 65536"/>
              <a:gd name="T11" fmla="*/ 0 60000 65536"/>
              <a:gd name="T12" fmla="*/ 0 w 109"/>
              <a:gd name="T13" fmla="*/ 0 h 145"/>
              <a:gd name="T14" fmla="*/ 109 w 109"/>
              <a:gd name="T15" fmla="*/ 145 h 145"/>
            </a:gdLst>
            <a:ahLst/>
            <a:cxnLst>
              <a:cxn ang="T8">
                <a:pos x="T0" y="T1"/>
              </a:cxn>
              <a:cxn ang="T9">
                <a:pos x="T2" y="T3"/>
              </a:cxn>
              <a:cxn ang="T10">
                <a:pos x="T4" y="T5"/>
              </a:cxn>
              <a:cxn ang="T11">
                <a:pos x="T6" y="T7"/>
              </a:cxn>
            </a:cxnLst>
            <a:rect l="T12" t="T13" r="T14" b="T15"/>
            <a:pathLst>
              <a:path w="109" h="145">
                <a:moveTo>
                  <a:pt x="55" y="0"/>
                </a:moveTo>
                <a:lnTo>
                  <a:pt x="109" y="145"/>
                </a:lnTo>
                <a:lnTo>
                  <a:pt x="0" y="145"/>
                </a:lnTo>
                <a:lnTo>
                  <a:pt x="55" y="0"/>
                </a:lnTo>
                <a:close/>
              </a:path>
            </a:pathLst>
          </a:custGeom>
          <a:solidFill>
            <a:srgbClr val="FFFFFF"/>
          </a:solidFill>
          <a:ln w="0">
            <a:solidFill>
              <a:srgbClr val="000000"/>
            </a:solidFill>
            <a:round/>
            <a:headEnd/>
            <a:tailEnd/>
          </a:ln>
        </p:spPr>
        <p:txBody>
          <a:bodyPr/>
          <a:lstStyle/>
          <a:p>
            <a:endParaRPr lang="en-US"/>
          </a:p>
        </p:txBody>
      </p:sp>
      <p:sp>
        <p:nvSpPr>
          <p:cNvPr id="4" name="Rectangle 3">
            <a:extLst>
              <a:ext uri="{FF2B5EF4-FFF2-40B4-BE49-F238E27FC236}">
                <a16:creationId xmlns:a16="http://schemas.microsoft.com/office/drawing/2014/main" id="{1976AD57-6EC5-4AFF-BE61-764BC5EB7175}"/>
              </a:ext>
            </a:extLst>
          </p:cNvPr>
          <p:cNvSpPr/>
          <p:nvPr/>
        </p:nvSpPr>
        <p:spPr>
          <a:xfrm>
            <a:off x="3301062" y="6388656"/>
            <a:ext cx="5480988" cy="369332"/>
          </a:xfrm>
          <a:prstGeom prst="rect">
            <a:avLst/>
          </a:prstGeom>
        </p:spPr>
        <p:txBody>
          <a:bodyPr wrap="none">
            <a:spAutoFit/>
          </a:bodyPr>
          <a:lstStyle/>
          <a:p>
            <a:r>
              <a:rPr lang="en-US" b="1" dirty="0">
                <a:solidFill>
                  <a:srgbClr val="C00000"/>
                </a:solidFill>
              </a:rPr>
              <a:t>(</a:t>
            </a:r>
            <a:r>
              <a:rPr lang="en-US" b="1" dirty="0" err="1">
                <a:solidFill>
                  <a:srgbClr val="C00000"/>
                </a:solidFill>
              </a:rPr>
              <a:t>Các</a:t>
            </a:r>
            <a:r>
              <a:rPr lang="en-US" b="1" dirty="0">
                <a:solidFill>
                  <a:srgbClr val="C00000"/>
                </a:solidFill>
              </a:rPr>
              <a:t> </a:t>
            </a:r>
            <a:r>
              <a:rPr lang="en-US" b="1" dirty="0" err="1">
                <a:solidFill>
                  <a:srgbClr val="C00000"/>
                </a:solidFill>
              </a:rPr>
              <a:t>bạn</a:t>
            </a:r>
            <a:r>
              <a:rPr lang="en-US" b="1" dirty="0">
                <a:solidFill>
                  <a:srgbClr val="C00000"/>
                </a:solidFill>
              </a:rPr>
              <a:t> </a:t>
            </a:r>
            <a:r>
              <a:rPr lang="en-US" b="1" dirty="0" err="1">
                <a:solidFill>
                  <a:srgbClr val="C00000"/>
                </a:solidFill>
              </a:rPr>
              <a:t>hãy</a:t>
            </a:r>
            <a:r>
              <a:rPr lang="en-US" b="1" dirty="0">
                <a:solidFill>
                  <a:srgbClr val="C00000"/>
                </a:solidFill>
              </a:rPr>
              <a:t> </a:t>
            </a:r>
            <a:r>
              <a:rPr lang="en-US" b="1" dirty="0" err="1">
                <a:solidFill>
                  <a:srgbClr val="C00000"/>
                </a:solidFill>
              </a:rPr>
              <a:t>vẽ</a:t>
            </a:r>
            <a:r>
              <a:rPr lang="en-US" b="1" dirty="0">
                <a:solidFill>
                  <a:srgbClr val="C00000"/>
                </a:solidFill>
              </a:rPr>
              <a:t> </a:t>
            </a:r>
            <a:r>
              <a:rPr lang="en-US" b="1" dirty="0" err="1">
                <a:solidFill>
                  <a:srgbClr val="C00000"/>
                </a:solidFill>
              </a:rPr>
              <a:t>lại</a:t>
            </a:r>
            <a:r>
              <a:rPr lang="en-US" b="1" dirty="0">
                <a:solidFill>
                  <a:srgbClr val="C00000"/>
                </a:solidFill>
              </a:rPr>
              <a:t> </a:t>
            </a:r>
            <a:r>
              <a:rPr lang="en-US" b="1" dirty="0" err="1">
                <a:solidFill>
                  <a:srgbClr val="C00000"/>
                </a:solidFill>
              </a:rPr>
              <a:t>cho</a:t>
            </a:r>
            <a:r>
              <a:rPr lang="en-US" b="1" dirty="0">
                <a:solidFill>
                  <a:srgbClr val="C00000"/>
                </a:solidFill>
              </a:rPr>
              <a:t> </a:t>
            </a:r>
            <a:r>
              <a:rPr lang="en-US" b="1" dirty="0" err="1">
                <a:solidFill>
                  <a:srgbClr val="C00000"/>
                </a:solidFill>
              </a:rPr>
              <a:t>dễ</a:t>
            </a:r>
            <a:r>
              <a:rPr lang="en-US" b="1" dirty="0">
                <a:solidFill>
                  <a:srgbClr val="C00000"/>
                </a:solidFill>
              </a:rPr>
              <a:t> </a:t>
            </a:r>
            <a:r>
              <a:rPr lang="en-US" b="1" dirty="0" err="1">
                <a:solidFill>
                  <a:srgbClr val="C00000"/>
                </a:solidFill>
              </a:rPr>
              <a:t>nhìn</a:t>
            </a:r>
            <a:r>
              <a:rPr lang="en-US" b="1" dirty="0">
                <a:solidFill>
                  <a:srgbClr val="C00000"/>
                </a:solidFill>
              </a:rPr>
              <a:t> </a:t>
            </a:r>
            <a:r>
              <a:rPr lang="en-US" b="1" dirty="0" err="1">
                <a:solidFill>
                  <a:srgbClr val="C00000"/>
                </a:solidFill>
              </a:rPr>
              <a:t>và</a:t>
            </a:r>
            <a:r>
              <a:rPr lang="en-US" b="1" dirty="0">
                <a:solidFill>
                  <a:srgbClr val="C00000"/>
                </a:solidFill>
              </a:rPr>
              <a:t> </a:t>
            </a:r>
            <a:r>
              <a:rPr lang="en-US" b="1" dirty="0" err="1">
                <a:solidFill>
                  <a:srgbClr val="C00000"/>
                </a:solidFill>
              </a:rPr>
              <a:t>đúng</a:t>
            </a:r>
            <a:r>
              <a:rPr lang="en-US" b="1" dirty="0">
                <a:solidFill>
                  <a:srgbClr val="C00000"/>
                </a:solidFill>
              </a:rPr>
              <a:t> s</a:t>
            </a:r>
            <a:r>
              <a:rPr lang="vi-VN" b="1" dirty="0">
                <a:solidFill>
                  <a:srgbClr val="C00000"/>
                </a:solidFill>
              </a:rPr>
              <a:t>ơ</a:t>
            </a:r>
            <a:r>
              <a:rPr lang="en-US" b="1" dirty="0">
                <a:solidFill>
                  <a:srgbClr val="C00000"/>
                </a:solidFill>
              </a:rPr>
              <a:t> </a:t>
            </a:r>
            <a:r>
              <a:rPr lang="en-US" b="1" dirty="0" err="1">
                <a:solidFill>
                  <a:srgbClr val="C00000"/>
                </a:solidFill>
              </a:rPr>
              <a:t>đồ</a:t>
            </a:r>
            <a:r>
              <a:rPr lang="en-US" b="1" dirty="0">
                <a:solidFill>
                  <a:srgbClr val="C00000"/>
                </a:solidFill>
              </a:rPr>
              <a:t> </a:t>
            </a:r>
            <a:r>
              <a:rPr lang="en-US" b="1" dirty="0" err="1">
                <a:solidFill>
                  <a:srgbClr val="C00000"/>
                </a:solidFill>
              </a:rPr>
              <a:t>UseCase</a:t>
            </a:r>
            <a:r>
              <a:rPr lang="en-US" b="1" dirty="0">
                <a:solidFill>
                  <a:srgbClr val="C00000"/>
                </a:solidFill>
              </a:rPr>
              <a:t>)</a:t>
            </a:r>
            <a:endParaRPr lang="en-US" dirty="0"/>
          </a:p>
        </p:txBody>
      </p:sp>
    </p:spTree>
    <p:extLst>
      <p:ext uri="{BB962C8B-B14F-4D97-AF65-F5344CB8AC3E}">
        <p14:creationId xmlns:p14="http://schemas.microsoft.com/office/powerpoint/2010/main" val="33806373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0"/>
            <a:ext cx="9220200" cy="914400"/>
          </a:xfrm>
          <a:noFill/>
        </p:spPr>
        <p:txBody>
          <a:bodyPr/>
          <a:lstStyle/>
          <a:p>
            <a:pPr algn="l"/>
            <a:r>
              <a:rPr lang="en-US" sz="2800" b="1" dirty="0">
                <a:solidFill>
                  <a:srgbClr val="C00000"/>
                </a:solidFill>
              </a:rPr>
              <a:t>ĐẶC TẢ </a:t>
            </a:r>
            <a:r>
              <a:rPr lang="en-US" sz="2800" b="1">
                <a:solidFill>
                  <a:srgbClr val="C00000"/>
                </a:solidFill>
              </a:rPr>
              <a:t>USE CASE</a:t>
            </a:r>
            <a:endParaRPr lang="vi-VN" sz="2400" b="1" dirty="0">
              <a:solidFill>
                <a:srgbClr val="C00000"/>
              </a:solidFill>
            </a:endParaRPr>
          </a:p>
        </p:txBody>
      </p:sp>
      <p:sp>
        <p:nvSpPr>
          <p:cNvPr id="3" name="Footer Placeholder 2"/>
          <p:cNvSpPr>
            <a:spLocks noGrp="1"/>
          </p:cNvSpPr>
          <p:nvPr>
            <p:ph type="ftr" sz="quarter" idx="11"/>
          </p:nvPr>
        </p:nvSpPr>
        <p:spPr/>
        <p:txBody>
          <a:bodyPr/>
          <a:lstStyle/>
          <a:p>
            <a:pPr>
              <a:defRPr/>
            </a:pPr>
            <a:r>
              <a:rPr lang="en-US" altLang="en-US"/>
              <a:t>Trần Thị Kim Chi</a:t>
            </a:r>
          </a:p>
        </p:txBody>
      </p: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153</a:t>
            </a:fld>
            <a:endParaRPr lang="en-US" altLang="en-US"/>
          </a:p>
        </p:txBody>
      </p:sp>
      <p:sp>
        <p:nvSpPr>
          <p:cNvPr id="7" name="Rectangle 2"/>
          <p:cNvSpPr txBox="1">
            <a:spLocks noChangeArrowheads="1"/>
          </p:cNvSpPr>
          <p:nvPr/>
        </p:nvSpPr>
        <p:spPr bwMode="auto">
          <a:xfrm>
            <a:off x="1905000" y="835539"/>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D60093"/>
                </a:solidFill>
              </a:rPr>
              <a:t>Đặc tả use case: </a:t>
            </a:r>
            <a:r>
              <a:rPr lang="vi-VN" sz="3200" kern="0">
                <a:solidFill>
                  <a:srgbClr val="D60093"/>
                </a:solidFill>
              </a:rPr>
              <a:t>Register for Courses </a:t>
            </a:r>
            <a:endParaRPr lang="en-US" sz="3200" kern="0">
              <a:solidFill>
                <a:srgbClr val="D60093"/>
              </a:solidFill>
            </a:endParaRPr>
          </a:p>
        </p:txBody>
      </p:sp>
      <p:sp>
        <p:nvSpPr>
          <p:cNvPr id="10" name="Rectangle 3"/>
          <p:cNvSpPr>
            <a:spLocks noGrp="1" noChangeArrowheads="1"/>
          </p:cNvSpPr>
          <p:nvPr>
            <p:ph idx="1"/>
          </p:nvPr>
        </p:nvSpPr>
        <p:spPr>
          <a:xfrm>
            <a:off x="671944" y="1410647"/>
            <a:ext cx="10681855" cy="5005387"/>
          </a:xfrm>
        </p:spPr>
        <p:txBody>
          <a:bodyPr>
            <a:normAutofit fontScale="92500" lnSpcReduction="10000"/>
          </a:bodyPr>
          <a:lstStyle/>
          <a:p>
            <a:pPr eaLnBrk="1" hangingPunct="1">
              <a:lnSpc>
                <a:spcPct val="100000"/>
              </a:lnSpc>
              <a:defRPr/>
            </a:pPr>
            <a:r>
              <a:rPr lang="en-US" dirty="0" err="1">
                <a:latin typeface="Times New Roman "/>
              </a:rPr>
              <a:t>Tóm</a:t>
            </a:r>
            <a:r>
              <a:rPr lang="en-US" dirty="0">
                <a:latin typeface="Times New Roman "/>
              </a:rPr>
              <a:t> </a:t>
            </a:r>
            <a:r>
              <a:rPr lang="en-US" dirty="0" err="1">
                <a:latin typeface="Times New Roman "/>
              </a:rPr>
              <a:t>tắt</a:t>
            </a:r>
            <a:endParaRPr lang="en-US" dirty="0">
              <a:latin typeface="Times New Roman "/>
            </a:endParaRPr>
          </a:p>
          <a:p>
            <a:pPr lvl="1">
              <a:lnSpc>
                <a:spcPct val="100000"/>
              </a:lnSpc>
              <a:defRPr/>
            </a:pPr>
            <a:r>
              <a:rPr lang="vi-VN" dirty="0">
                <a:latin typeface="Times New Roman "/>
              </a:rPr>
              <a:t>Use case này cho phép một sinh viên đăng ký các lớp học được mở trong học kỳ hiện tại. Sinh viên còn có thể cập nhật hoặc xóa các lớp học đã chọn nếu các thay đổi này diễn ra trong thời gian cho phép thay đổi đăng ký vào đầu học kỳ. </a:t>
            </a:r>
            <a:endParaRPr lang="en-US" dirty="0">
              <a:latin typeface="Times New Roman "/>
            </a:endParaRPr>
          </a:p>
          <a:p>
            <a:pPr eaLnBrk="1" hangingPunct="1">
              <a:lnSpc>
                <a:spcPct val="100000"/>
              </a:lnSpc>
              <a:defRPr/>
            </a:pPr>
            <a:r>
              <a:rPr lang="en-US" dirty="0">
                <a:latin typeface="Times New Roman "/>
              </a:rPr>
              <a:t>Actor</a:t>
            </a:r>
          </a:p>
          <a:p>
            <a:pPr marL="762000" lvl="1" indent="-304800">
              <a:lnSpc>
                <a:spcPct val="100000"/>
              </a:lnSpc>
              <a:defRPr/>
            </a:pPr>
            <a:r>
              <a:rPr lang="en-US" dirty="0">
                <a:latin typeface="Times New Roman "/>
              </a:rPr>
              <a:t>Student</a:t>
            </a:r>
          </a:p>
          <a:p>
            <a:pPr eaLnBrk="1" hangingPunct="1">
              <a:lnSpc>
                <a:spcPct val="100000"/>
              </a:lnSpc>
              <a:defRPr/>
            </a:pPr>
            <a:r>
              <a:rPr lang="en-US" dirty="0" err="1">
                <a:latin typeface="Times New Roman "/>
              </a:rPr>
              <a:t>Điều</a:t>
            </a:r>
            <a:r>
              <a:rPr lang="en-US" dirty="0">
                <a:latin typeface="Times New Roman "/>
              </a:rPr>
              <a:t> </a:t>
            </a:r>
            <a:r>
              <a:rPr lang="en-US" dirty="0" err="1">
                <a:latin typeface="Times New Roman "/>
              </a:rPr>
              <a:t>kiện</a:t>
            </a:r>
            <a:r>
              <a:rPr lang="en-US" dirty="0">
                <a:latin typeface="Times New Roman "/>
              </a:rPr>
              <a:t> </a:t>
            </a:r>
            <a:r>
              <a:rPr lang="en-US" dirty="0" err="1">
                <a:latin typeface="Times New Roman "/>
              </a:rPr>
              <a:t>tiên</a:t>
            </a:r>
            <a:r>
              <a:rPr lang="en-US" dirty="0">
                <a:latin typeface="Times New Roman "/>
              </a:rPr>
              <a:t> </a:t>
            </a:r>
            <a:r>
              <a:rPr lang="en-US" dirty="0" err="1">
                <a:latin typeface="Times New Roman "/>
              </a:rPr>
              <a:t>quyết</a:t>
            </a:r>
            <a:endParaRPr lang="en-US" dirty="0">
              <a:latin typeface="Times New Roman "/>
            </a:endParaRPr>
          </a:p>
          <a:p>
            <a:pPr marL="762000" lvl="1" indent="-304800">
              <a:lnSpc>
                <a:spcPct val="100000"/>
              </a:lnSpc>
              <a:defRPr/>
            </a:pPr>
            <a:r>
              <a:rPr lang="en-US" dirty="0">
                <a:latin typeface="Times New Roman "/>
              </a:rPr>
              <a:t>Student </a:t>
            </a:r>
            <a:r>
              <a:rPr lang="en-US" dirty="0" err="1">
                <a:latin typeface="Times New Roman "/>
              </a:rPr>
              <a:t>phải</a:t>
            </a:r>
            <a:r>
              <a:rPr lang="en-US" dirty="0">
                <a:latin typeface="Times New Roman "/>
              </a:rPr>
              <a:t> </a:t>
            </a:r>
            <a:r>
              <a:rPr lang="en-US" dirty="0" err="1">
                <a:latin typeface="Times New Roman "/>
              </a:rPr>
              <a:t>đăng</a:t>
            </a:r>
            <a:r>
              <a:rPr lang="en-US" dirty="0">
                <a:latin typeface="Times New Roman "/>
              </a:rPr>
              <a:t> </a:t>
            </a:r>
            <a:r>
              <a:rPr lang="en-US" dirty="0" err="1">
                <a:latin typeface="Times New Roman "/>
              </a:rPr>
              <a:t>nhập</a:t>
            </a:r>
            <a:r>
              <a:rPr lang="en-US" dirty="0">
                <a:latin typeface="Times New Roman "/>
              </a:rPr>
              <a:t> </a:t>
            </a:r>
            <a:r>
              <a:rPr lang="en-US" dirty="0" err="1">
                <a:latin typeface="Times New Roman "/>
              </a:rPr>
              <a:t>vào</a:t>
            </a:r>
            <a:r>
              <a:rPr lang="en-US" dirty="0">
                <a:latin typeface="Times New Roman "/>
              </a:rPr>
              <a:t> </a:t>
            </a:r>
            <a:r>
              <a:rPr lang="en-US" dirty="0" err="1">
                <a:latin typeface="Times New Roman "/>
              </a:rPr>
              <a:t>hệ</a:t>
            </a:r>
            <a:r>
              <a:rPr lang="en-US" dirty="0">
                <a:latin typeface="Times New Roman "/>
              </a:rPr>
              <a:t> </a:t>
            </a:r>
            <a:r>
              <a:rPr lang="en-US" dirty="0" err="1">
                <a:latin typeface="Times New Roman "/>
              </a:rPr>
              <a:t>thống</a:t>
            </a:r>
            <a:r>
              <a:rPr lang="en-US" dirty="0">
                <a:latin typeface="Times New Roman "/>
              </a:rPr>
              <a:t> </a:t>
            </a:r>
            <a:r>
              <a:rPr lang="en-US" dirty="0" err="1">
                <a:latin typeface="Times New Roman "/>
              </a:rPr>
              <a:t>trước</a:t>
            </a:r>
            <a:r>
              <a:rPr lang="en-US" dirty="0">
                <a:latin typeface="Times New Roman "/>
              </a:rPr>
              <a:t> </a:t>
            </a:r>
            <a:r>
              <a:rPr lang="en-US" dirty="0" err="1">
                <a:latin typeface="Times New Roman "/>
              </a:rPr>
              <a:t>khi</a:t>
            </a:r>
            <a:r>
              <a:rPr lang="en-US" dirty="0">
                <a:latin typeface="Times New Roman "/>
              </a:rPr>
              <a:t> use case </a:t>
            </a:r>
            <a:r>
              <a:rPr lang="en-US" dirty="0" err="1">
                <a:latin typeface="Times New Roman "/>
              </a:rPr>
              <a:t>bắt</a:t>
            </a:r>
            <a:r>
              <a:rPr lang="en-US" dirty="0">
                <a:latin typeface="Times New Roman "/>
              </a:rPr>
              <a:t> </a:t>
            </a:r>
            <a:r>
              <a:rPr lang="en-US" dirty="0" err="1">
                <a:latin typeface="Times New Roman "/>
              </a:rPr>
              <a:t>đầu</a:t>
            </a:r>
            <a:r>
              <a:rPr lang="en-US" dirty="0">
                <a:latin typeface="Times New Roman "/>
              </a:rPr>
              <a:t>.</a:t>
            </a:r>
          </a:p>
          <a:p>
            <a:pPr marL="762000" lvl="1" indent="-304800">
              <a:lnSpc>
                <a:spcPct val="100000"/>
              </a:lnSpc>
              <a:defRPr/>
            </a:pPr>
            <a:r>
              <a:rPr lang="en-US" dirty="0" err="1">
                <a:latin typeface="Times New Roman "/>
              </a:rPr>
              <a:t>Chức</a:t>
            </a:r>
            <a:r>
              <a:rPr lang="en-US" dirty="0">
                <a:latin typeface="Times New Roman "/>
              </a:rPr>
              <a:t> </a:t>
            </a:r>
            <a:r>
              <a:rPr lang="en-US" dirty="0" err="1">
                <a:latin typeface="Times New Roman "/>
              </a:rPr>
              <a:t>năng</a:t>
            </a:r>
            <a:r>
              <a:rPr lang="en-US" dirty="0">
                <a:latin typeface="Times New Roman "/>
              </a:rPr>
              <a:t> </a:t>
            </a:r>
            <a:r>
              <a:rPr lang="en-US" dirty="0" err="1">
                <a:latin typeface="Times New Roman "/>
              </a:rPr>
              <a:t>đăng</a:t>
            </a:r>
            <a:r>
              <a:rPr lang="en-US" dirty="0">
                <a:latin typeface="Times New Roman "/>
              </a:rPr>
              <a:t> </a:t>
            </a:r>
            <a:r>
              <a:rPr lang="en-US" dirty="0" err="1">
                <a:latin typeface="Times New Roman "/>
              </a:rPr>
              <a:t>ký</a:t>
            </a:r>
            <a:r>
              <a:rPr lang="en-US" dirty="0">
                <a:latin typeface="Times New Roman "/>
              </a:rPr>
              <a:t> </a:t>
            </a:r>
            <a:r>
              <a:rPr lang="en-US" dirty="0" err="1">
                <a:latin typeface="Times New Roman "/>
              </a:rPr>
              <a:t>học</a:t>
            </a:r>
            <a:r>
              <a:rPr lang="en-US" dirty="0">
                <a:latin typeface="Times New Roman "/>
              </a:rPr>
              <a:t> </a:t>
            </a:r>
            <a:r>
              <a:rPr lang="en-US" dirty="0" err="1">
                <a:latin typeface="Times New Roman "/>
              </a:rPr>
              <a:t>phần</a:t>
            </a:r>
            <a:r>
              <a:rPr lang="en-US" dirty="0">
                <a:latin typeface="Times New Roman "/>
              </a:rPr>
              <a:t> </a:t>
            </a:r>
            <a:r>
              <a:rPr lang="en-US" dirty="0" err="1">
                <a:latin typeface="Times New Roman "/>
              </a:rPr>
              <a:t>đã</a:t>
            </a:r>
            <a:r>
              <a:rPr lang="en-US" dirty="0">
                <a:latin typeface="Times New Roman "/>
              </a:rPr>
              <a:t> </a:t>
            </a:r>
            <a:r>
              <a:rPr lang="en-US" dirty="0" err="1">
                <a:latin typeface="Times New Roman "/>
              </a:rPr>
              <a:t>được</a:t>
            </a:r>
            <a:r>
              <a:rPr lang="en-US" dirty="0">
                <a:latin typeface="Times New Roman "/>
              </a:rPr>
              <a:t> </a:t>
            </a:r>
            <a:r>
              <a:rPr lang="en-US" dirty="0" err="1">
                <a:latin typeface="Times New Roman "/>
              </a:rPr>
              <a:t>mở</a:t>
            </a:r>
            <a:endParaRPr lang="en-US" dirty="0">
              <a:latin typeface="Times New Roman "/>
            </a:endParaRPr>
          </a:p>
          <a:p>
            <a:pPr eaLnBrk="1" hangingPunct="1">
              <a:lnSpc>
                <a:spcPct val="100000"/>
              </a:lnSpc>
              <a:defRPr/>
            </a:pPr>
            <a:r>
              <a:rPr lang="en-US" dirty="0">
                <a:latin typeface="Times New Roman "/>
              </a:rPr>
              <a:t>Post-Conditions</a:t>
            </a:r>
          </a:p>
          <a:p>
            <a:pPr lvl="1">
              <a:lnSpc>
                <a:spcPct val="100000"/>
              </a:lnSpc>
              <a:defRPr/>
            </a:pPr>
            <a:r>
              <a:rPr lang="vi-VN" dirty="0">
                <a:latin typeface="Times New Roman "/>
              </a:rPr>
              <a:t>Nếu use case thành công, các lớp mà </a:t>
            </a:r>
            <a:r>
              <a:rPr lang="en-US" dirty="0" err="1">
                <a:latin typeface="Times New Roman "/>
              </a:rPr>
              <a:t>sinh</a:t>
            </a:r>
            <a:r>
              <a:rPr lang="en-US" dirty="0">
                <a:latin typeface="Times New Roman "/>
              </a:rPr>
              <a:t> </a:t>
            </a:r>
            <a:r>
              <a:rPr lang="en-US" dirty="0" err="1">
                <a:latin typeface="Times New Roman "/>
              </a:rPr>
              <a:t>viên</a:t>
            </a:r>
            <a:r>
              <a:rPr lang="vi-VN" dirty="0">
                <a:latin typeface="Times New Roman "/>
              </a:rPr>
              <a:t> chọn </a:t>
            </a:r>
            <a:r>
              <a:rPr lang="en-US" dirty="0" err="1">
                <a:latin typeface="Times New Roman "/>
              </a:rPr>
              <a:t>học</a:t>
            </a:r>
            <a:r>
              <a:rPr lang="vi-VN" dirty="0">
                <a:latin typeface="Times New Roman "/>
              </a:rPr>
              <a:t> sẽ được cập nhật</a:t>
            </a:r>
            <a:r>
              <a:rPr lang="en-US" dirty="0">
                <a:latin typeface="Times New Roman "/>
              </a:rPr>
              <a:t> </a:t>
            </a:r>
            <a:r>
              <a:rPr lang="en-US" dirty="0" err="1">
                <a:latin typeface="Times New Roman "/>
              </a:rPr>
              <a:t>vào</a:t>
            </a:r>
            <a:r>
              <a:rPr lang="en-US" dirty="0">
                <a:latin typeface="Times New Roman "/>
              </a:rPr>
              <a:t> </a:t>
            </a:r>
            <a:r>
              <a:rPr lang="en-US" dirty="0" err="1">
                <a:latin typeface="Times New Roman "/>
              </a:rPr>
              <a:t>lịch</a:t>
            </a:r>
            <a:r>
              <a:rPr lang="en-US" dirty="0">
                <a:latin typeface="Times New Roman "/>
              </a:rPr>
              <a:t> </a:t>
            </a:r>
            <a:r>
              <a:rPr lang="en-US" dirty="0" err="1">
                <a:latin typeface="Times New Roman "/>
              </a:rPr>
              <a:t>học</a:t>
            </a:r>
            <a:r>
              <a:rPr lang="en-US" dirty="0">
                <a:latin typeface="Times New Roman "/>
              </a:rPr>
              <a:t> </a:t>
            </a:r>
            <a:r>
              <a:rPr lang="en-US" dirty="0" err="1">
                <a:latin typeface="Times New Roman "/>
              </a:rPr>
              <a:t>của</a:t>
            </a:r>
            <a:r>
              <a:rPr lang="en-US" dirty="0">
                <a:latin typeface="Times New Roman "/>
              </a:rPr>
              <a:t> </a:t>
            </a:r>
            <a:r>
              <a:rPr lang="en-US" dirty="0" err="1">
                <a:latin typeface="Times New Roman "/>
              </a:rPr>
              <a:t>sinh</a:t>
            </a:r>
            <a:r>
              <a:rPr lang="en-US" dirty="0">
                <a:latin typeface="Times New Roman "/>
              </a:rPr>
              <a:t> </a:t>
            </a:r>
            <a:r>
              <a:rPr lang="en-US" dirty="0" err="1">
                <a:latin typeface="Times New Roman "/>
              </a:rPr>
              <a:t>viên</a:t>
            </a:r>
            <a:r>
              <a:rPr lang="vi-VN" dirty="0">
                <a:latin typeface="Times New Roman "/>
              </a:rPr>
              <a:t>. </a:t>
            </a:r>
            <a:r>
              <a:rPr lang="en-US" dirty="0">
                <a:latin typeface="Times New Roman "/>
              </a:rPr>
              <a:t>(</a:t>
            </a:r>
            <a:r>
              <a:rPr lang="vi-VN" dirty="0">
                <a:latin typeface="Times New Roman "/>
              </a:rPr>
              <a:t>Ngược lại, trạng thái của hệ thống v</a:t>
            </a:r>
            <a:r>
              <a:rPr lang="en-US" dirty="0">
                <a:latin typeface="Times New Roman "/>
              </a:rPr>
              <a:t>ẫ</a:t>
            </a:r>
            <a:r>
              <a:rPr lang="vi-VN" dirty="0">
                <a:latin typeface="Times New Roman "/>
              </a:rPr>
              <a:t>n không đổi</a:t>
            </a:r>
            <a:r>
              <a:rPr lang="en-US" dirty="0">
                <a:latin typeface="Times New Roman "/>
              </a:rPr>
              <a:t>)</a:t>
            </a:r>
            <a:r>
              <a:rPr lang="vi-VN" dirty="0">
                <a:latin typeface="Times New Roman "/>
              </a:rPr>
              <a:t>.</a:t>
            </a:r>
            <a:endParaRPr lang="en-US" dirty="0">
              <a:latin typeface="Times New Roman "/>
            </a:endParaRPr>
          </a:p>
        </p:txBody>
      </p:sp>
    </p:spTree>
    <p:extLst>
      <p:ext uri="{BB962C8B-B14F-4D97-AF65-F5344CB8AC3E}">
        <p14:creationId xmlns:p14="http://schemas.microsoft.com/office/powerpoint/2010/main" val="194675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0"/>
            <a:ext cx="9220200" cy="914400"/>
          </a:xfrm>
          <a:noFill/>
        </p:spPr>
        <p:txBody>
          <a:bodyPr/>
          <a:lstStyle/>
          <a:p>
            <a:pPr algn="l"/>
            <a:r>
              <a:rPr lang="en-US" sz="2800" b="1" dirty="0">
                <a:solidFill>
                  <a:srgbClr val="C00000"/>
                </a:solidFill>
              </a:rPr>
              <a:t>ĐẶC TẢ </a:t>
            </a:r>
            <a:r>
              <a:rPr lang="en-US" sz="2800" b="1">
                <a:solidFill>
                  <a:srgbClr val="C00000"/>
                </a:solidFill>
              </a:rPr>
              <a:t>USE CASE</a:t>
            </a:r>
            <a:endParaRPr lang="vi-VN" sz="2400" b="1" dirty="0">
              <a:solidFill>
                <a:srgbClr val="C00000"/>
              </a:solidFill>
            </a:endParaRPr>
          </a:p>
        </p:txBody>
      </p:sp>
      <p:sp>
        <p:nvSpPr>
          <p:cNvPr id="3" name="Footer Placeholder 2"/>
          <p:cNvSpPr>
            <a:spLocks noGrp="1"/>
          </p:cNvSpPr>
          <p:nvPr>
            <p:ph type="ftr" sz="quarter" idx="11"/>
          </p:nvPr>
        </p:nvSpPr>
        <p:spPr/>
        <p:txBody>
          <a:bodyPr/>
          <a:lstStyle/>
          <a:p>
            <a:pPr>
              <a:defRPr/>
            </a:pPr>
            <a:r>
              <a:rPr lang="en-US" altLang="en-US"/>
              <a:t>Trần Thị Kim Chi</a:t>
            </a:r>
          </a:p>
        </p:txBody>
      </p: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154</a:t>
            </a:fld>
            <a:endParaRPr lang="en-US" altLang="en-US"/>
          </a:p>
        </p:txBody>
      </p:sp>
      <p:sp>
        <p:nvSpPr>
          <p:cNvPr id="7" name="Rectangle 2"/>
          <p:cNvSpPr txBox="1">
            <a:spLocks noChangeArrowheads="1"/>
          </p:cNvSpPr>
          <p:nvPr/>
        </p:nvSpPr>
        <p:spPr bwMode="auto">
          <a:xfrm>
            <a:off x="1905000" y="835539"/>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D60093"/>
                </a:solidFill>
              </a:rPr>
              <a:t>Đặc tả use case: </a:t>
            </a:r>
            <a:r>
              <a:rPr lang="vi-VN" sz="3200" kern="0">
                <a:solidFill>
                  <a:srgbClr val="D60093"/>
                </a:solidFill>
              </a:rPr>
              <a:t>Register for Courses </a:t>
            </a:r>
            <a:endParaRPr lang="en-US" sz="3200" kern="0">
              <a:solidFill>
                <a:srgbClr val="D60093"/>
              </a:solidFill>
            </a:endParaRPr>
          </a:p>
        </p:txBody>
      </p:sp>
      <p:sp>
        <p:nvSpPr>
          <p:cNvPr id="8" name="Rectangle 3"/>
          <p:cNvSpPr txBox="1">
            <a:spLocks noChangeArrowheads="1"/>
          </p:cNvSpPr>
          <p:nvPr/>
        </p:nvSpPr>
        <p:spPr bwMode="auto">
          <a:xfrm>
            <a:off x="637309" y="1420277"/>
            <a:ext cx="11083635"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US" sz="2800" i="1" kern="0" dirty="0">
                <a:latin typeface="+mj-lt"/>
              </a:rPr>
              <a:t>Trigger: </a:t>
            </a:r>
            <a:r>
              <a:rPr lang="vi-VN" sz="2800" kern="0" dirty="0"/>
              <a:t>Use Case này bắt đầu khi một sinh viên </a:t>
            </a:r>
            <a:r>
              <a:rPr lang="en-US" sz="2800" kern="0" dirty="0"/>
              <a:t>click</a:t>
            </a:r>
            <a:r>
              <a:rPr lang="vi-VN" sz="2800" kern="0" dirty="0"/>
              <a:t> đăng ký học phần, hoặc thay đổi lịch học  đã đăng ký.</a:t>
            </a:r>
            <a:endParaRPr lang="en-US" sz="2800" kern="0" dirty="0"/>
          </a:p>
          <a:p>
            <a:pPr>
              <a:defRPr/>
            </a:pPr>
            <a:r>
              <a:rPr lang="vi-VN" sz="2800" i="1" kern="0" dirty="0">
                <a:latin typeface="+mj-lt"/>
              </a:rPr>
              <a:t>Dòng sự kiện chính </a:t>
            </a:r>
            <a:endParaRPr lang="en-US" sz="2800" i="1" kern="0" dirty="0">
              <a:latin typeface="+mj-lt"/>
            </a:endParaRPr>
          </a:p>
          <a:p>
            <a:pPr lvl="1">
              <a:buFont typeface="Wingdings" panose="05000000000000000000" pitchFamily="2" charset="2"/>
              <a:buNone/>
              <a:defRPr/>
            </a:pPr>
            <a:r>
              <a:rPr lang="en-US" sz="2400" kern="0" dirty="0">
                <a:latin typeface="+mj-lt"/>
              </a:rPr>
              <a:t>	</a:t>
            </a:r>
            <a:r>
              <a:rPr lang="vi-VN" sz="2400" kern="0" dirty="0">
                <a:latin typeface="+mj-lt"/>
              </a:rPr>
              <a:t>Hệ thống yêu cầu sinh viên chọn chức năng muốn thực hiện</a:t>
            </a:r>
            <a:r>
              <a:rPr lang="en-US" sz="2400" kern="0" dirty="0">
                <a:latin typeface="+mj-lt"/>
              </a:rPr>
              <a:t>:</a:t>
            </a:r>
            <a:r>
              <a:rPr lang="vi-VN" sz="2400" kern="0" dirty="0">
                <a:latin typeface="+mj-lt"/>
              </a:rPr>
              <a:t> Create a Schedule, Update a Schedule, Delete a Schedule.</a:t>
            </a:r>
            <a:endParaRPr lang="en-US" sz="2400" kern="0" dirty="0">
              <a:latin typeface="+mj-lt"/>
            </a:endParaRPr>
          </a:p>
          <a:p>
            <a:pPr marL="914400" lvl="1" indent="-457200">
              <a:buSzPct val="90000"/>
              <a:buFont typeface="+mj-lt"/>
              <a:buAutoNum type="arabicPeriod"/>
              <a:defRPr/>
            </a:pPr>
            <a:r>
              <a:rPr lang="vi-VN" sz="2400" kern="0" dirty="0">
                <a:latin typeface="+mj-lt"/>
              </a:rPr>
              <a:t>Nếu sinh viên chọn “Creat</a:t>
            </a:r>
            <a:r>
              <a:rPr lang="en-US" sz="2400" kern="0" dirty="0">
                <a:latin typeface="+mj-lt"/>
              </a:rPr>
              <a:t>e</a:t>
            </a:r>
            <a:r>
              <a:rPr lang="vi-VN" sz="2400" kern="0" dirty="0">
                <a:latin typeface="+mj-lt"/>
              </a:rPr>
              <a:t> a Schedule”, luồng phụ Creat</a:t>
            </a:r>
            <a:r>
              <a:rPr lang="en-US" sz="2400" kern="0" dirty="0">
                <a:latin typeface="+mj-lt"/>
              </a:rPr>
              <a:t>e</a:t>
            </a:r>
            <a:r>
              <a:rPr lang="vi-VN" sz="2400" kern="0" dirty="0">
                <a:latin typeface="+mj-lt"/>
              </a:rPr>
              <a:t> a Schedule được thực hiện.</a:t>
            </a:r>
            <a:br>
              <a:rPr lang="en-US" sz="2400" kern="0" dirty="0">
                <a:latin typeface="+mj-lt"/>
              </a:rPr>
            </a:br>
            <a:r>
              <a:rPr lang="vi-VN" sz="2400" kern="0" dirty="0">
                <a:latin typeface="+mj-lt"/>
              </a:rPr>
              <a:t>Nếu sinh viên chọn “Update a Schedule”, luồng phụ Update a Schedule được thực hiện.</a:t>
            </a:r>
            <a:br>
              <a:rPr lang="en-US" sz="2400" kern="0" dirty="0">
                <a:latin typeface="+mj-lt"/>
              </a:rPr>
            </a:br>
            <a:r>
              <a:rPr lang="vi-VN" sz="2400" kern="0" dirty="0">
                <a:latin typeface="+mj-lt"/>
              </a:rPr>
              <a:t>Nếu sinh viên chọn “Delete a Schedule”, luồng phụ Delete a Schedule được thực hiện.</a:t>
            </a:r>
            <a:endParaRPr lang="en-US" sz="2400" kern="0" dirty="0">
              <a:latin typeface="+mj-lt"/>
            </a:endParaRPr>
          </a:p>
        </p:txBody>
      </p:sp>
    </p:spTree>
    <p:extLst>
      <p:ext uri="{BB962C8B-B14F-4D97-AF65-F5344CB8AC3E}">
        <p14:creationId xmlns:p14="http://schemas.microsoft.com/office/powerpoint/2010/main" val="229943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0"/>
            <a:ext cx="9220200" cy="914400"/>
          </a:xfrm>
          <a:noFill/>
        </p:spPr>
        <p:txBody>
          <a:bodyPr/>
          <a:lstStyle/>
          <a:p>
            <a:pPr algn="l"/>
            <a:r>
              <a:rPr lang="en-US" sz="2800" b="1" dirty="0">
                <a:solidFill>
                  <a:srgbClr val="C00000"/>
                </a:solidFill>
              </a:rPr>
              <a:t>ĐẶC TẢ </a:t>
            </a:r>
            <a:r>
              <a:rPr lang="en-US" sz="2800" b="1">
                <a:solidFill>
                  <a:srgbClr val="C00000"/>
                </a:solidFill>
              </a:rPr>
              <a:t>USE CASE</a:t>
            </a:r>
            <a:endParaRPr lang="vi-VN" sz="2400" b="1" dirty="0">
              <a:solidFill>
                <a:srgbClr val="C00000"/>
              </a:solidFill>
            </a:endParaRPr>
          </a:p>
        </p:txBody>
      </p:sp>
      <p:sp>
        <p:nvSpPr>
          <p:cNvPr id="3" name="Footer Placeholder 2"/>
          <p:cNvSpPr>
            <a:spLocks noGrp="1"/>
          </p:cNvSpPr>
          <p:nvPr>
            <p:ph type="ftr" sz="quarter" idx="11"/>
          </p:nvPr>
        </p:nvSpPr>
        <p:spPr/>
        <p:txBody>
          <a:bodyPr/>
          <a:lstStyle/>
          <a:p>
            <a:pPr>
              <a:defRPr/>
            </a:pPr>
            <a:r>
              <a:rPr lang="en-US" altLang="en-US"/>
              <a:t>Trần Thị Kim Chi</a:t>
            </a:r>
          </a:p>
        </p:txBody>
      </p: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155</a:t>
            </a:fld>
            <a:endParaRPr lang="en-US" altLang="en-US"/>
          </a:p>
        </p:txBody>
      </p:sp>
      <p:sp>
        <p:nvSpPr>
          <p:cNvPr id="7" name="Rectangle 2"/>
          <p:cNvSpPr txBox="1">
            <a:spLocks noChangeArrowheads="1"/>
          </p:cNvSpPr>
          <p:nvPr/>
        </p:nvSpPr>
        <p:spPr bwMode="auto">
          <a:xfrm>
            <a:off x="1981200" y="53891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dirty="0" err="1">
                <a:solidFill>
                  <a:srgbClr val="D60093"/>
                </a:solidFill>
              </a:rPr>
              <a:t>Đặc</a:t>
            </a:r>
            <a:r>
              <a:rPr lang="en-US" sz="3200" kern="0" dirty="0">
                <a:solidFill>
                  <a:srgbClr val="D60093"/>
                </a:solidFill>
              </a:rPr>
              <a:t> </a:t>
            </a:r>
            <a:r>
              <a:rPr lang="en-US" sz="3200" kern="0" dirty="0" err="1">
                <a:solidFill>
                  <a:srgbClr val="D60093"/>
                </a:solidFill>
              </a:rPr>
              <a:t>tả</a:t>
            </a:r>
            <a:r>
              <a:rPr lang="en-US" sz="3200" kern="0" dirty="0">
                <a:solidFill>
                  <a:srgbClr val="D60093"/>
                </a:solidFill>
              </a:rPr>
              <a:t> use case: </a:t>
            </a:r>
            <a:r>
              <a:rPr lang="vi-VN" sz="3200" kern="0" dirty="0">
                <a:solidFill>
                  <a:srgbClr val="D60093"/>
                </a:solidFill>
              </a:rPr>
              <a:t>Register for Courses </a:t>
            </a:r>
            <a:endParaRPr lang="en-US" sz="3200" kern="0" dirty="0">
              <a:solidFill>
                <a:srgbClr val="D60093"/>
              </a:solidFill>
            </a:endParaRPr>
          </a:p>
        </p:txBody>
      </p:sp>
      <p:sp>
        <p:nvSpPr>
          <p:cNvPr id="9" name="Rectangle 4"/>
          <p:cNvSpPr>
            <a:spLocks noGrp="1" noChangeArrowheads="1"/>
          </p:cNvSpPr>
          <p:nvPr>
            <p:ph idx="1"/>
          </p:nvPr>
        </p:nvSpPr>
        <p:spPr>
          <a:xfrm>
            <a:off x="249382" y="1346108"/>
            <a:ext cx="11104418" cy="5386387"/>
          </a:xfrm>
        </p:spPr>
        <p:txBody>
          <a:bodyPr>
            <a:normAutofit/>
          </a:bodyPr>
          <a:lstStyle/>
          <a:p>
            <a:pPr>
              <a:defRPr/>
            </a:pPr>
            <a:r>
              <a:rPr lang="en-US" i="1" dirty="0" err="1">
                <a:latin typeface="Times New Roman "/>
              </a:rPr>
              <a:t>Các</a:t>
            </a:r>
            <a:r>
              <a:rPr lang="en-US" i="1" dirty="0">
                <a:latin typeface="Times New Roman "/>
              </a:rPr>
              <a:t> d</a:t>
            </a:r>
            <a:r>
              <a:rPr lang="vi-VN" i="1" dirty="0">
                <a:latin typeface="Times New Roman "/>
              </a:rPr>
              <a:t>òng sự kiện </a:t>
            </a:r>
            <a:r>
              <a:rPr lang="en-US" i="1" dirty="0" err="1">
                <a:latin typeface="Times New Roman "/>
              </a:rPr>
              <a:t>phụ</a:t>
            </a:r>
            <a:r>
              <a:rPr lang="vi-VN" i="1" dirty="0">
                <a:latin typeface="Times New Roman "/>
              </a:rPr>
              <a:t> </a:t>
            </a:r>
            <a:endParaRPr lang="en-US" i="1" dirty="0">
              <a:latin typeface="Times New Roman "/>
            </a:endParaRPr>
          </a:p>
          <a:p>
            <a:pPr lvl="1">
              <a:defRPr/>
            </a:pPr>
            <a:r>
              <a:rPr lang="vi-VN" dirty="0">
                <a:latin typeface="Times New Roman "/>
              </a:rPr>
              <a:t>Create a Schedule</a:t>
            </a:r>
            <a:endParaRPr lang="en-US" dirty="0">
              <a:latin typeface="Times New Roman "/>
            </a:endParaRPr>
          </a:p>
          <a:p>
            <a:pPr marL="1257300" lvl="2" indent="-342900">
              <a:buSzPct val="75000"/>
              <a:buFont typeface="+mj-lt"/>
              <a:buAutoNum type="arabicPeriod"/>
              <a:defRPr/>
            </a:pPr>
            <a:r>
              <a:rPr lang="vi-VN" sz="1800" dirty="0">
                <a:latin typeface="Times New Roman "/>
              </a:rPr>
              <a:t>Hệ thống lấy danh sách học phần có mở trong học kỳ từ hệ thống Course Catalog System và thể hiện dưới dạng danh sách cho sinh viên chọn.</a:t>
            </a:r>
            <a:endParaRPr lang="en-US" sz="1800" dirty="0">
              <a:latin typeface="Times New Roman "/>
            </a:endParaRPr>
          </a:p>
          <a:p>
            <a:pPr marL="1257300" lvl="2" indent="-342900">
              <a:buSzPct val="75000"/>
              <a:buFont typeface="+mj-lt"/>
              <a:buAutoNum type="arabicPeriod"/>
              <a:defRPr/>
            </a:pPr>
            <a:r>
              <a:rPr lang="vi-VN" sz="1800" dirty="0">
                <a:latin typeface="Times New Roman "/>
              </a:rPr>
              <a:t>Sinh viên chọn 4 học phần bắt buộc và hai học phần tự chọn từ danh sách trên.</a:t>
            </a:r>
            <a:endParaRPr lang="en-US" sz="1800" dirty="0">
              <a:latin typeface="Times New Roman "/>
            </a:endParaRPr>
          </a:p>
          <a:p>
            <a:pPr marL="1257300" lvl="2" indent="-342900">
              <a:buSzPct val="75000"/>
              <a:buFont typeface="+mj-lt"/>
              <a:buAutoNum type="arabicPeriod"/>
              <a:defRPr/>
            </a:pPr>
            <a:r>
              <a:rPr lang="vi-VN" sz="1800" dirty="0">
                <a:latin typeface="Times New Roman "/>
              </a:rPr>
              <a:t>Sau khi sinh viên chọn, hệ thống tạo một </a:t>
            </a:r>
            <a:r>
              <a:rPr lang="en-US" sz="1800" dirty="0" err="1">
                <a:latin typeface="Times New Roman "/>
              </a:rPr>
              <a:t>lịch</a:t>
            </a:r>
            <a:r>
              <a:rPr lang="en-US" sz="1800" dirty="0">
                <a:latin typeface="Times New Roman "/>
              </a:rPr>
              <a:t> </a:t>
            </a:r>
            <a:r>
              <a:rPr lang="en-US" sz="1800" dirty="0" err="1">
                <a:latin typeface="Times New Roman "/>
              </a:rPr>
              <a:t>học</a:t>
            </a:r>
            <a:r>
              <a:rPr lang="vi-VN" sz="1800" dirty="0">
                <a:latin typeface="Times New Roman "/>
              </a:rPr>
              <a:t> chứa những học phần sinh viên đã đăng ký.</a:t>
            </a:r>
            <a:endParaRPr lang="en-US" sz="1800" dirty="0">
              <a:latin typeface="Times New Roman "/>
            </a:endParaRPr>
          </a:p>
          <a:p>
            <a:pPr marL="1257300" lvl="2" indent="-342900">
              <a:buSzPct val="75000"/>
              <a:buFont typeface="+mj-lt"/>
              <a:buAutoNum type="arabicPeriod"/>
              <a:defRPr/>
            </a:pPr>
            <a:r>
              <a:rPr lang="vi-VN" sz="1800" dirty="0">
                <a:latin typeface="Times New Roman "/>
              </a:rPr>
              <a:t>Sinh viên kiểm tra và xác nhận lịch học, Submit Schedule được thực thi.</a:t>
            </a:r>
            <a:endParaRPr lang="en-US" sz="1800" dirty="0">
              <a:latin typeface="Times New Roman "/>
            </a:endParaRPr>
          </a:p>
          <a:p>
            <a:pPr lvl="1">
              <a:defRPr/>
            </a:pPr>
            <a:r>
              <a:rPr lang="vi-VN" dirty="0">
                <a:latin typeface="Times New Roman "/>
              </a:rPr>
              <a:t>Update a Schedule</a:t>
            </a:r>
            <a:endParaRPr lang="en-US" dirty="0">
              <a:latin typeface="Times New Roman "/>
            </a:endParaRPr>
          </a:p>
          <a:p>
            <a:pPr marL="1257300" lvl="2" indent="-342900">
              <a:buSzPct val="75000"/>
              <a:buFont typeface="+mj-lt"/>
              <a:buAutoNum type="arabicPeriod"/>
              <a:defRPr/>
            </a:pPr>
            <a:r>
              <a:rPr lang="vi-VN" sz="1800" dirty="0">
                <a:latin typeface="Times New Roman "/>
              </a:rPr>
              <a:t>Hệ thống lấy và hiển thị </a:t>
            </a:r>
            <a:r>
              <a:rPr lang="en-US" sz="1800" dirty="0" err="1">
                <a:latin typeface="Times New Roman "/>
              </a:rPr>
              <a:t>lịch</a:t>
            </a:r>
            <a:r>
              <a:rPr lang="en-US" sz="1800" dirty="0">
                <a:latin typeface="Times New Roman "/>
              </a:rPr>
              <a:t> </a:t>
            </a:r>
            <a:r>
              <a:rPr lang="en-US" sz="1800" dirty="0" err="1">
                <a:latin typeface="Times New Roman "/>
              </a:rPr>
              <a:t>học</a:t>
            </a:r>
            <a:r>
              <a:rPr lang="vi-VN" sz="1800" dirty="0">
                <a:latin typeface="Times New Roman "/>
              </a:rPr>
              <a:t> mà sinh viên đã đăng ký (trong học kỳ hiện tại)</a:t>
            </a:r>
            <a:endParaRPr lang="en-US" sz="1800" dirty="0">
              <a:latin typeface="Times New Roman "/>
            </a:endParaRPr>
          </a:p>
          <a:p>
            <a:pPr marL="1257300" lvl="2" indent="-342900">
              <a:buSzPct val="75000"/>
              <a:buFont typeface="+mj-lt"/>
              <a:buAutoNum type="arabicPeriod"/>
              <a:defRPr/>
            </a:pPr>
            <a:r>
              <a:rPr lang="vi-VN" sz="1800" dirty="0">
                <a:latin typeface="Times New Roman "/>
              </a:rPr>
              <a:t>Hệ thống lấy danh sách học phần có mở trong học kỳ từ hệ thống Course Catalog System và thể hiện dưới dạng danh sách cho sinh viên chọn.</a:t>
            </a:r>
            <a:endParaRPr lang="en-US" sz="1800" dirty="0">
              <a:latin typeface="Times New Roman "/>
            </a:endParaRPr>
          </a:p>
          <a:p>
            <a:pPr marL="1257300" lvl="2" indent="-342900">
              <a:buSzPct val="75000"/>
              <a:buFont typeface="+mj-lt"/>
              <a:buAutoNum type="arabicPeriod"/>
              <a:defRPr/>
            </a:pPr>
            <a:r>
              <a:rPr lang="vi-VN" sz="1800" dirty="0">
                <a:latin typeface="Times New Roman "/>
              </a:rPr>
              <a:t>Sinh viên có thể cập nhật lại bằng cách xóa và tạo mới. Sinh viên có thể chọn thêm những học phần mới hoặc loại bỏ những học phần đã đăng ký. </a:t>
            </a:r>
            <a:endParaRPr lang="en-US" sz="1800" dirty="0">
              <a:latin typeface="Times New Roman "/>
            </a:endParaRPr>
          </a:p>
          <a:p>
            <a:pPr marL="1257300" lvl="2" indent="-342900">
              <a:buSzPct val="75000"/>
              <a:buFont typeface="+mj-lt"/>
              <a:buAutoNum type="arabicPeriod"/>
              <a:defRPr/>
            </a:pPr>
            <a:r>
              <a:rPr lang="vi-VN" sz="1800" dirty="0">
                <a:latin typeface="Times New Roman "/>
              </a:rPr>
              <a:t>Sau khi sinh viên lựa chọn xong, hệ thống cập nhật lại lịch học cho sinh viên.</a:t>
            </a:r>
            <a:endParaRPr lang="en-US" sz="1800" dirty="0">
              <a:latin typeface="Times New Roman "/>
            </a:endParaRPr>
          </a:p>
          <a:p>
            <a:pPr marL="1257300" lvl="2" indent="-342900">
              <a:buSzPct val="75000"/>
              <a:buFont typeface="+mj-lt"/>
              <a:buAutoNum type="arabicPeriod"/>
              <a:defRPr/>
            </a:pPr>
            <a:r>
              <a:rPr lang="vi-VN" sz="1800" dirty="0">
                <a:latin typeface="Times New Roman "/>
              </a:rPr>
              <a:t>Luồng sự kiệ</a:t>
            </a:r>
            <a:r>
              <a:rPr lang="en-US" sz="1800" dirty="0">
                <a:latin typeface="Times New Roman "/>
              </a:rPr>
              <a:t>n </a:t>
            </a:r>
            <a:r>
              <a:rPr lang="vi-VN" sz="1800" dirty="0">
                <a:latin typeface="Times New Roman "/>
              </a:rPr>
              <a:t>Submit Schedule được thực hiện.</a:t>
            </a:r>
            <a:endParaRPr lang="en-US" sz="1800" dirty="0">
              <a:latin typeface="Times New Roman "/>
            </a:endParaRPr>
          </a:p>
        </p:txBody>
      </p:sp>
    </p:spTree>
    <p:extLst>
      <p:ext uri="{BB962C8B-B14F-4D97-AF65-F5344CB8AC3E}">
        <p14:creationId xmlns:p14="http://schemas.microsoft.com/office/powerpoint/2010/main" val="112348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0"/>
            <a:ext cx="9220200" cy="914400"/>
          </a:xfrm>
          <a:noFill/>
        </p:spPr>
        <p:txBody>
          <a:bodyPr/>
          <a:lstStyle/>
          <a:p>
            <a:pPr algn="l"/>
            <a:r>
              <a:rPr lang="en-US" sz="2800" b="1" dirty="0">
                <a:solidFill>
                  <a:srgbClr val="C00000"/>
                </a:solidFill>
              </a:rPr>
              <a:t>ĐẶC TẢ </a:t>
            </a:r>
            <a:r>
              <a:rPr lang="en-US" sz="2800" b="1">
                <a:solidFill>
                  <a:srgbClr val="C00000"/>
                </a:solidFill>
              </a:rPr>
              <a:t>USE CASE</a:t>
            </a:r>
            <a:endParaRPr lang="vi-VN" sz="2400" b="1" dirty="0">
              <a:solidFill>
                <a:srgbClr val="C00000"/>
              </a:solidFill>
            </a:endParaRPr>
          </a:p>
        </p:txBody>
      </p:sp>
      <p:sp>
        <p:nvSpPr>
          <p:cNvPr id="3" name="Footer Placeholder 2"/>
          <p:cNvSpPr>
            <a:spLocks noGrp="1"/>
          </p:cNvSpPr>
          <p:nvPr>
            <p:ph type="ftr" sz="quarter" idx="11"/>
          </p:nvPr>
        </p:nvSpPr>
        <p:spPr/>
        <p:txBody>
          <a:bodyPr/>
          <a:lstStyle/>
          <a:p>
            <a:pPr>
              <a:defRPr/>
            </a:pPr>
            <a:r>
              <a:rPr lang="en-US" altLang="en-US"/>
              <a:t>Trần Thị Kim Chi</a:t>
            </a:r>
          </a:p>
        </p:txBody>
      </p: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156</a:t>
            </a:fld>
            <a:endParaRPr lang="en-US" altLang="en-US"/>
          </a:p>
        </p:txBody>
      </p:sp>
      <p:sp>
        <p:nvSpPr>
          <p:cNvPr id="7" name="Rectangle 2"/>
          <p:cNvSpPr txBox="1">
            <a:spLocks noChangeArrowheads="1"/>
          </p:cNvSpPr>
          <p:nvPr/>
        </p:nvSpPr>
        <p:spPr bwMode="auto">
          <a:xfrm>
            <a:off x="1905000" y="835539"/>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D60093"/>
                </a:solidFill>
              </a:rPr>
              <a:t>Đặc tả use case: </a:t>
            </a:r>
            <a:r>
              <a:rPr lang="vi-VN" sz="3200" kern="0">
                <a:solidFill>
                  <a:srgbClr val="D60093"/>
                </a:solidFill>
              </a:rPr>
              <a:t>Register for Courses </a:t>
            </a:r>
            <a:endParaRPr lang="en-US" sz="3200" kern="0">
              <a:solidFill>
                <a:srgbClr val="D60093"/>
              </a:solidFill>
            </a:endParaRPr>
          </a:p>
        </p:txBody>
      </p:sp>
      <p:sp>
        <p:nvSpPr>
          <p:cNvPr id="8" name="Rectangle 4"/>
          <p:cNvSpPr>
            <a:spLocks noGrp="1" noChangeArrowheads="1"/>
          </p:cNvSpPr>
          <p:nvPr>
            <p:ph idx="1"/>
          </p:nvPr>
        </p:nvSpPr>
        <p:spPr>
          <a:xfrm>
            <a:off x="387926" y="1597540"/>
            <a:ext cx="11457709" cy="4758810"/>
          </a:xfrm>
        </p:spPr>
        <p:txBody>
          <a:bodyPr>
            <a:normAutofit/>
          </a:bodyPr>
          <a:lstStyle/>
          <a:p>
            <a:r>
              <a:rPr lang="en-US" i="1" dirty="0" err="1"/>
              <a:t>Các</a:t>
            </a:r>
            <a:r>
              <a:rPr lang="en-US" i="1" dirty="0"/>
              <a:t> d</a:t>
            </a:r>
            <a:r>
              <a:rPr lang="vi-VN" i="1" dirty="0"/>
              <a:t>òng sự kiện </a:t>
            </a:r>
            <a:r>
              <a:rPr lang="en-US" i="1" dirty="0" err="1"/>
              <a:t>phụ</a:t>
            </a:r>
            <a:r>
              <a:rPr lang="vi-VN" i="1" dirty="0"/>
              <a:t> </a:t>
            </a:r>
            <a:endParaRPr lang="en-US" i="1" dirty="0"/>
          </a:p>
          <a:p>
            <a:pPr lvl="1"/>
            <a:r>
              <a:rPr lang="vi-VN" dirty="0"/>
              <a:t>Delete a Schedule</a:t>
            </a:r>
            <a:endParaRPr lang="en-US" dirty="0"/>
          </a:p>
          <a:p>
            <a:pPr marL="1257300" lvl="2" indent="-342900">
              <a:buSzPct val="75000"/>
              <a:buFont typeface="Trebuchet MS" panose="020B0603020202020204" pitchFamily="34" charset="0"/>
              <a:buAutoNum type="arabicPeriod"/>
            </a:pPr>
            <a:r>
              <a:rPr lang="vi-VN" sz="1800" dirty="0"/>
              <a:t>Hệ thống lấy và hiển thị lịch học mà sinh viên đã đăng ký (trong học kỳ hiện tại).</a:t>
            </a:r>
            <a:endParaRPr lang="en-US" sz="1800" dirty="0"/>
          </a:p>
          <a:p>
            <a:pPr marL="1257300" lvl="2" indent="-342900">
              <a:buSzPct val="75000"/>
              <a:buFont typeface="Trebuchet MS" panose="020B0603020202020204" pitchFamily="34" charset="0"/>
              <a:buAutoNum type="arabicPeriod"/>
            </a:pPr>
            <a:r>
              <a:rPr lang="en-US" sz="1800" dirty="0" err="1"/>
              <a:t>Sinh</a:t>
            </a:r>
            <a:r>
              <a:rPr lang="en-US" sz="1800" dirty="0"/>
              <a:t> </a:t>
            </a:r>
            <a:r>
              <a:rPr lang="en-US" sz="1800" dirty="0" err="1"/>
              <a:t>viên</a:t>
            </a:r>
            <a:r>
              <a:rPr lang="en-US" sz="1800" dirty="0"/>
              <a:t> </a:t>
            </a:r>
            <a:r>
              <a:rPr lang="en-US" sz="1800" dirty="0" err="1"/>
              <a:t>chọn</a:t>
            </a:r>
            <a:r>
              <a:rPr lang="en-US" sz="1800" dirty="0"/>
              <a:t> </a:t>
            </a:r>
            <a:r>
              <a:rPr lang="en-US" sz="1800" dirty="0" err="1"/>
              <a:t>học</a:t>
            </a:r>
            <a:r>
              <a:rPr lang="en-US" sz="1800" dirty="0"/>
              <a:t> </a:t>
            </a:r>
            <a:r>
              <a:rPr lang="en-US" sz="1800" dirty="0" err="1"/>
              <a:t>phần</a:t>
            </a:r>
            <a:r>
              <a:rPr lang="en-US" sz="1800" dirty="0"/>
              <a:t> </a:t>
            </a:r>
            <a:r>
              <a:rPr lang="en-US" sz="1800" dirty="0" err="1"/>
              <a:t>cần</a:t>
            </a:r>
            <a:r>
              <a:rPr lang="en-US" sz="1800" dirty="0"/>
              <a:t> </a:t>
            </a:r>
            <a:r>
              <a:rPr lang="en-US" sz="1800" dirty="0" err="1"/>
              <a:t>xóa</a:t>
            </a:r>
            <a:r>
              <a:rPr lang="en-US" sz="1800" dirty="0"/>
              <a:t>.</a:t>
            </a:r>
          </a:p>
          <a:p>
            <a:pPr marL="1257300" lvl="2" indent="-342900">
              <a:buSzPct val="75000"/>
              <a:buFont typeface="Trebuchet MS" panose="020B0603020202020204" pitchFamily="34" charset="0"/>
              <a:buAutoNum type="arabicPeriod"/>
            </a:pPr>
            <a:r>
              <a:rPr lang="vi-VN" sz="1800" dirty="0"/>
              <a:t>Hệ thống  yêu  cầu sinh viên xác nhận việc xóa.</a:t>
            </a:r>
            <a:endParaRPr lang="en-US" sz="1800" dirty="0"/>
          </a:p>
          <a:p>
            <a:pPr marL="1257300" lvl="2" indent="-342900">
              <a:buSzPct val="75000"/>
              <a:buFont typeface="Trebuchet MS" panose="020B0603020202020204" pitchFamily="34" charset="0"/>
              <a:buAutoNum type="arabicPeriod"/>
            </a:pPr>
            <a:r>
              <a:rPr lang="vi-VN" sz="1800" dirty="0"/>
              <a:t>Sinh viên xác nhận việc xóa.</a:t>
            </a:r>
            <a:endParaRPr lang="en-US" sz="1800" dirty="0"/>
          </a:p>
          <a:p>
            <a:pPr marL="1257300" lvl="2" indent="-342900">
              <a:buSzPct val="75000"/>
              <a:buFont typeface="Trebuchet MS" panose="020B0603020202020204" pitchFamily="34" charset="0"/>
              <a:buAutoNum type="arabicPeriod"/>
            </a:pPr>
            <a:r>
              <a:rPr lang="vi-VN" sz="1800" dirty="0"/>
              <a:t>Hệ thống xóa lịch học của sinh viên.</a:t>
            </a:r>
            <a:endParaRPr lang="en-US" sz="1800" dirty="0"/>
          </a:p>
          <a:p>
            <a:pPr lvl="1"/>
            <a:r>
              <a:rPr lang="vi-VN" dirty="0"/>
              <a:t>Submit Schedule</a:t>
            </a:r>
            <a:endParaRPr lang="en-US" dirty="0"/>
          </a:p>
          <a:p>
            <a:pPr marL="1257300" lvl="2" indent="-342900">
              <a:buSzPct val="75000"/>
              <a:buFont typeface="Trebuchet MS" panose="020B0603020202020204" pitchFamily="34" charset="0"/>
              <a:buAutoNum type="arabicPeriod"/>
            </a:pPr>
            <a:r>
              <a:rPr lang="vi-VN" sz="1800" dirty="0"/>
              <a:t>Đối với mỗi học phần trong lịch học, chưa được đánh dấu là “enrolled in”, </a:t>
            </a:r>
            <a:endParaRPr lang="en-US" sz="1800" dirty="0"/>
          </a:p>
          <a:p>
            <a:pPr marL="1257300" lvl="2" indent="-342900">
              <a:buSzPct val="75000"/>
              <a:buFont typeface="Trebuchet MS" panose="020B0603020202020204" pitchFamily="34" charset="0"/>
              <a:buAutoNum type="arabicPeriod"/>
            </a:pPr>
            <a:r>
              <a:rPr lang="en-US" sz="1800" dirty="0"/>
              <a:t>H</a:t>
            </a:r>
            <a:r>
              <a:rPr lang="vi-VN" sz="1800" dirty="0"/>
              <a:t>ệ thống sẽ kiểm tra sinh viên đã đủ những </a:t>
            </a:r>
            <a:r>
              <a:rPr lang="vi-VN" sz="1800" u="sng" dirty="0"/>
              <a:t>điều kiện tiên quyết</a:t>
            </a:r>
            <a:r>
              <a:rPr lang="vi-VN" sz="1800" dirty="0"/>
              <a:t> chưa, học phần đó có mở và không có mâu thuẫn trong lịch học (như là trùng giờ...).</a:t>
            </a:r>
            <a:r>
              <a:rPr lang="en-US" sz="1800" dirty="0"/>
              <a:t> </a:t>
            </a:r>
          </a:p>
          <a:p>
            <a:pPr marL="1257300" lvl="2" indent="-342900">
              <a:buSzPct val="75000"/>
              <a:buFont typeface="Trebuchet MS" panose="020B0603020202020204" pitchFamily="34" charset="0"/>
              <a:buAutoNum type="arabicPeriod"/>
            </a:pPr>
            <a:r>
              <a:rPr lang="vi-VN" sz="1800" dirty="0"/>
              <a:t>Hệ thống sẽ thêm sinh viên vào học phần đã chọn. Học phần được đánh dấu là “enrolled in” trong lịch học. Lịch học được lưu vào hệ thống.</a:t>
            </a:r>
            <a:endParaRPr lang="en-US" sz="1800" dirty="0"/>
          </a:p>
        </p:txBody>
      </p:sp>
    </p:spTree>
    <p:extLst>
      <p:ext uri="{BB962C8B-B14F-4D97-AF65-F5344CB8AC3E}">
        <p14:creationId xmlns:p14="http://schemas.microsoft.com/office/powerpoint/2010/main" val="118596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0"/>
            <a:ext cx="9220200" cy="914400"/>
          </a:xfrm>
          <a:noFill/>
        </p:spPr>
        <p:txBody>
          <a:bodyPr/>
          <a:lstStyle/>
          <a:p>
            <a:pPr algn="l"/>
            <a:r>
              <a:rPr lang="en-US" sz="2800" b="1" dirty="0">
                <a:solidFill>
                  <a:srgbClr val="C00000"/>
                </a:solidFill>
              </a:rPr>
              <a:t>ĐẶC TẢ </a:t>
            </a:r>
            <a:r>
              <a:rPr lang="en-US" sz="2800" b="1">
                <a:solidFill>
                  <a:srgbClr val="C00000"/>
                </a:solidFill>
              </a:rPr>
              <a:t>USE CASE</a:t>
            </a:r>
            <a:endParaRPr lang="vi-VN" sz="2400" b="1" dirty="0">
              <a:solidFill>
                <a:srgbClr val="C00000"/>
              </a:solidFill>
            </a:endParaRPr>
          </a:p>
        </p:txBody>
      </p:sp>
      <p:sp>
        <p:nvSpPr>
          <p:cNvPr id="3" name="Footer Placeholder 2"/>
          <p:cNvSpPr>
            <a:spLocks noGrp="1"/>
          </p:cNvSpPr>
          <p:nvPr>
            <p:ph type="ftr" sz="quarter" idx="11"/>
          </p:nvPr>
        </p:nvSpPr>
        <p:spPr/>
        <p:txBody>
          <a:bodyPr/>
          <a:lstStyle/>
          <a:p>
            <a:pPr>
              <a:defRPr/>
            </a:pPr>
            <a:r>
              <a:rPr lang="en-US" altLang="en-US"/>
              <a:t>Trần Thị Kim Chi</a:t>
            </a:r>
          </a:p>
        </p:txBody>
      </p: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157</a:t>
            </a:fld>
            <a:endParaRPr lang="en-US" altLang="en-US"/>
          </a:p>
        </p:txBody>
      </p:sp>
      <p:sp>
        <p:nvSpPr>
          <p:cNvPr id="7" name="Rectangle 2"/>
          <p:cNvSpPr txBox="1">
            <a:spLocks noChangeArrowheads="1"/>
          </p:cNvSpPr>
          <p:nvPr/>
        </p:nvSpPr>
        <p:spPr bwMode="auto">
          <a:xfrm>
            <a:off x="1905000" y="835539"/>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D60093"/>
                </a:solidFill>
              </a:rPr>
              <a:t>Đặc tả use case: </a:t>
            </a:r>
            <a:r>
              <a:rPr lang="vi-VN" sz="3200" kern="0">
                <a:solidFill>
                  <a:srgbClr val="D60093"/>
                </a:solidFill>
              </a:rPr>
              <a:t>Register for Courses </a:t>
            </a:r>
            <a:endParaRPr lang="en-US" sz="3200" kern="0">
              <a:solidFill>
                <a:srgbClr val="D60093"/>
              </a:solidFill>
            </a:endParaRPr>
          </a:p>
        </p:txBody>
      </p:sp>
      <p:sp>
        <p:nvSpPr>
          <p:cNvPr id="9" name="Content Placeholder 2"/>
          <p:cNvSpPr>
            <a:spLocks noGrp="1"/>
          </p:cNvSpPr>
          <p:nvPr>
            <p:ph idx="1"/>
          </p:nvPr>
        </p:nvSpPr>
        <p:spPr>
          <a:xfrm>
            <a:off x="380999" y="1523937"/>
            <a:ext cx="11229109" cy="5005387"/>
          </a:xfrm>
        </p:spPr>
        <p:txBody>
          <a:bodyPr>
            <a:normAutofit/>
          </a:bodyPr>
          <a:lstStyle/>
          <a:p>
            <a:pPr>
              <a:lnSpc>
                <a:spcPct val="100000"/>
              </a:lnSpc>
              <a:defRPr/>
            </a:pPr>
            <a:r>
              <a:rPr lang="en-US" dirty="0">
                <a:latin typeface="Times New Roman "/>
              </a:rPr>
              <a:t>Alternative Flows</a:t>
            </a:r>
          </a:p>
          <a:p>
            <a:pPr lvl="1">
              <a:lnSpc>
                <a:spcPct val="100000"/>
              </a:lnSpc>
              <a:defRPr/>
            </a:pPr>
            <a:r>
              <a:rPr lang="vi-VN" dirty="0">
                <a:latin typeface="Times New Roman "/>
              </a:rPr>
              <a:t>Save a Schedule</a:t>
            </a:r>
            <a:endParaRPr lang="en-US" dirty="0">
              <a:latin typeface="Times New Roman "/>
            </a:endParaRPr>
          </a:p>
          <a:p>
            <a:pPr lvl="2">
              <a:lnSpc>
                <a:spcPct val="100000"/>
              </a:lnSpc>
              <a:defRPr/>
            </a:pPr>
            <a:r>
              <a:rPr lang="vi-VN" dirty="0">
                <a:latin typeface="Times New Roman "/>
              </a:rPr>
              <a:t>Tại mọi thời điểm sinh viên có thể chọn lưu lịch học trước khi submit. </a:t>
            </a:r>
            <a:endParaRPr lang="en-US" dirty="0">
              <a:latin typeface="Times New Roman "/>
            </a:endParaRPr>
          </a:p>
          <a:p>
            <a:pPr lvl="1">
              <a:lnSpc>
                <a:spcPct val="100000"/>
              </a:lnSpc>
              <a:defRPr/>
            </a:pPr>
            <a:r>
              <a:rPr lang="vi-VN" dirty="0">
                <a:latin typeface="Times New Roman "/>
              </a:rPr>
              <a:t>Unfulfilled Prerequisites, Course Full, or Schedule Conflicts</a:t>
            </a:r>
            <a:endParaRPr lang="en-US" dirty="0">
              <a:latin typeface="Times New Roman "/>
            </a:endParaRPr>
          </a:p>
          <a:p>
            <a:pPr lvl="2">
              <a:lnSpc>
                <a:spcPct val="100000"/>
              </a:lnSpc>
              <a:defRPr/>
            </a:pPr>
            <a:r>
              <a:rPr lang="vi-VN" dirty="0">
                <a:latin typeface="Times New Roman "/>
              </a:rPr>
              <a:t>Nếu luồng sự kiện phụ  Submit Schedule, nếu sinh viên chưa chọn đủ các học phần theo qui định, hoặc  học phần đã đầy, hoặc trong lịch học bị xung đột giữa các học phần (trùng giờ...), thông báo lỗi sẽ được gửi đến sv.Sinh viên phải chọn học phần khác và use case tiếp tục hoặc sinh viên hủy việc đăng ký và use case khởi tạo lại từ đầu. </a:t>
            </a:r>
            <a:endParaRPr lang="en-US" dirty="0">
              <a:latin typeface="Times New Roman "/>
            </a:endParaRPr>
          </a:p>
          <a:p>
            <a:pPr lvl="1">
              <a:lnSpc>
                <a:spcPct val="100000"/>
              </a:lnSpc>
              <a:defRPr/>
            </a:pPr>
            <a:r>
              <a:rPr lang="vi-VN" dirty="0">
                <a:latin typeface="Times New Roman "/>
              </a:rPr>
              <a:t>No Schedule Found</a:t>
            </a:r>
            <a:endParaRPr lang="en-US" dirty="0">
              <a:latin typeface="Times New Roman "/>
            </a:endParaRPr>
          </a:p>
          <a:p>
            <a:pPr lvl="2">
              <a:lnSpc>
                <a:spcPct val="100000"/>
              </a:lnSpc>
              <a:defRPr/>
            </a:pPr>
            <a:r>
              <a:rPr lang="vi-VN" dirty="0">
                <a:latin typeface="Times New Roman "/>
              </a:rPr>
              <a:t>Khi trong hai luồng sự kiện Update a Schedule  Delete a Schedule, hệ  thống không nhận được lịch học của sinh viên, thông báo lỗi sẽ hiễn thị trên màn hình. </a:t>
            </a:r>
            <a:endParaRPr lang="en-US" dirty="0">
              <a:latin typeface="Times New Roman "/>
            </a:endParaRPr>
          </a:p>
        </p:txBody>
      </p:sp>
    </p:spTree>
    <p:extLst>
      <p:ext uri="{BB962C8B-B14F-4D97-AF65-F5344CB8AC3E}">
        <p14:creationId xmlns:p14="http://schemas.microsoft.com/office/powerpoint/2010/main" val="7710353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0"/>
            <a:ext cx="9220200" cy="914400"/>
          </a:xfrm>
          <a:noFill/>
        </p:spPr>
        <p:txBody>
          <a:bodyPr/>
          <a:lstStyle/>
          <a:p>
            <a:pPr algn="l"/>
            <a:r>
              <a:rPr lang="en-US" sz="2800" b="1" dirty="0">
                <a:solidFill>
                  <a:srgbClr val="C00000"/>
                </a:solidFill>
              </a:rPr>
              <a:t>ĐẶC TẢ </a:t>
            </a:r>
            <a:r>
              <a:rPr lang="en-US" sz="2800" b="1">
                <a:solidFill>
                  <a:srgbClr val="C00000"/>
                </a:solidFill>
              </a:rPr>
              <a:t>USE CASE</a:t>
            </a:r>
            <a:endParaRPr lang="vi-VN" sz="2400" b="1" dirty="0">
              <a:solidFill>
                <a:srgbClr val="C00000"/>
              </a:solidFill>
            </a:endParaRPr>
          </a:p>
        </p:txBody>
      </p:sp>
      <p:sp>
        <p:nvSpPr>
          <p:cNvPr id="3" name="Footer Placeholder 2"/>
          <p:cNvSpPr>
            <a:spLocks noGrp="1"/>
          </p:cNvSpPr>
          <p:nvPr>
            <p:ph type="ftr" sz="quarter" idx="11"/>
          </p:nvPr>
        </p:nvSpPr>
        <p:spPr/>
        <p:txBody>
          <a:bodyPr/>
          <a:lstStyle/>
          <a:p>
            <a:pPr>
              <a:defRPr/>
            </a:pPr>
            <a:r>
              <a:rPr lang="en-US" altLang="en-US"/>
              <a:t>Trần Thị Kim Chi</a:t>
            </a:r>
          </a:p>
        </p:txBody>
      </p: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158</a:t>
            </a:fld>
            <a:endParaRPr lang="en-US" altLang="en-US"/>
          </a:p>
        </p:txBody>
      </p:sp>
      <p:sp>
        <p:nvSpPr>
          <p:cNvPr id="7" name="Rectangle 2"/>
          <p:cNvSpPr txBox="1">
            <a:spLocks noChangeArrowheads="1"/>
          </p:cNvSpPr>
          <p:nvPr/>
        </p:nvSpPr>
        <p:spPr bwMode="auto">
          <a:xfrm>
            <a:off x="1905000" y="835539"/>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kern="0">
                <a:solidFill>
                  <a:srgbClr val="D60093"/>
                </a:solidFill>
              </a:rPr>
              <a:t>Đặc tả use case: </a:t>
            </a:r>
            <a:r>
              <a:rPr lang="vi-VN" sz="3200" kern="0">
                <a:solidFill>
                  <a:srgbClr val="D60093"/>
                </a:solidFill>
              </a:rPr>
              <a:t>Register for Courses </a:t>
            </a:r>
            <a:endParaRPr lang="en-US" sz="3200" kern="0">
              <a:solidFill>
                <a:srgbClr val="D60093"/>
              </a:solidFill>
            </a:endParaRPr>
          </a:p>
        </p:txBody>
      </p:sp>
      <p:sp>
        <p:nvSpPr>
          <p:cNvPr id="8" name="Content Placeholder 2"/>
          <p:cNvSpPr>
            <a:spLocks noGrp="1"/>
          </p:cNvSpPr>
          <p:nvPr>
            <p:ph idx="1"/>
          </p:nvPr>
        </p:nvSpPr>
        <p:spPr>
          <a:xfrm>
            <a:off x="318654" y="1597539"/>
            <a:ext cx="11402291" cy="5005387"/>
          </a:xfrm>
        </p:spPr>
        <p:txBody>
          <a:bodyPr/>
          <a:lstStyle/>
          <a:p>
            <a:r>
              <a:rPr lang="en-US" dirty="0">
                <a:latin typeface="Times New Roman "/>
              </a:rPr>
              <a:t>Alternative Flows</a:t>
            </a:r>
          </a:p>
          <a:p>
            <a:pPr lvl="1"/>
            <a:r>
              <a:rPr lang="vi-VN" dirty="0">
                <a:latin typeface="Times New Roman "/>
              </a:rPr>
              <a:t>Course Catalog System Unavailable</a:t>
            </a:r>
            <a:endParaRPr lang="en-US" dirty="0">
              <a:latin typeface="Times New Roman "/>
            </a:endParaRPr>
          </a:p>
          <a:p>
            <a:pPr lvl="2"/>
            <a:r>
              <a:rPr lang="vi-VN" dirty="0">
                <a:latin typeface="Times New Roman "/>
              </a:rPr>
              <a:t>Nếu không kết nối được với hệ thống Course Catalog, hệ thống sẽ hiển thị thông báo cho sinh viên.</a:t>
            </a:r>
            <a:endParaRPr lang="en-US" dirty="0">
              <a:latin typeface="Times New Roman "/>
            </a:endParaRPr>
          </a:p>
          <a:p>
            <a:pPr lvl="1"/>
            <a:r>
              <a:rPr lang="vi-VN" dirty="0">
                <a:latin typeface="Times New Roman "/>
              </a:rPr>
              <a:t>Course Registration Closed</a:t>
            </a:r>
            <a:endParaRPr lang="en-US" dirty="0">
              <a:latin typeface="Times New Roman "/>
            </a:endParaRPr>
          </a:p>
          <a:p>
            <a:pPr lvl="2"/>
            <a:r>
              <a:rPr lang="vi-VN" dirty="0">
                <a:latin typeface="Times New Roman "/>
              </a:rPr>
              <a:t>Khi thời gian đăng ký cho học kỳ hiện tại đã kết thúc, sinh viên vào đăng ký sẽ nhận được thông báo và hệ thống không cho phép sinh viên tiếp tục.</a:t>
            </a:r>
            <a:endParaRPr lang="en-US" dirty="0">
              <a:latin typeface="Times New Roman "/>
            </a:endParaRPr>
          </a:p>
          <a:p>
            <a:pPr lvl="1"/>
            <a:r>
              <a:rPr lang="vi-VN" dirty="0">
                <a:latin typeface="Times New Roman "/>
              </a:rPr>
              <a:t>Delete Cancelled</a:t>
            </a:r>
            <a:endParaRPr lang="en-US" dirty="0">
              <a:latin typeface="Times New Roman "/>
            </a:endParaRPr>
          </a:p>
          <a:p>
            <a:pPr lvl="2"/>
            <a:r>
              <a:rPr lang="vi-VN" dirty="0">
                <a:latin typeface="Times New Roman "/>
              </a:rPr>
              <a:t>Nếu trong dòng sự kiện phụ Delete A Schedule,  sinh viên quyết định không xóa lịch học, lệnh xóa bị huỷ bỏ và  Dòng sự kiện chính được re-started lại từ đầu.</a:t>
            </a:r>
            <a:endParaRPr lang="en-US" dirty="0">
              <a:latin typeface="Times New Roman "/>
            </a:endParaRPr>
          </a:p>
        </p:txBody>
      </p:sp>
    </p:spTree>
    <p:extLst>
      <p:ext uri="{BB962C8B-B14F-4D97-AF65-F5344CB8AC3E}">
        <p14:creationId xmlns:p14="http://schemas.microsoft.com/office/powerpoint/2010/main" val="18461702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1903867" y="28246"/>
            <a:ext cx="8413054" cy="1143000"/>
          </a:xfrm>
        </p:spPr>
        <p:txBody>
          <a:bodyPr/>
          <a:lstStyle/>
          <a:p>
            <a:pPr algn="l"/>
            <a:r>
              <a:rPr lang="en-GB" sz="4000">
                <a:solidFill>
                  <a:srgbClr val="C00000"/>
                </a:solidFill>
              </a:rPr>
              <a:t>Bài tập 2: The local video rental store</a:t>
            </a:r>
            <a:endParaRPr lang="en-GB" sz="4000" dirty="0">
              <a:solidFill>
                <a:srgbClr val="C00000"/>
              </a:solidFill>
            </a:endParaRPr>
          </a:p>
        </p:txBody>
      </p:sp>
      <p:sp>
        <p:nvSpPr>
          <p:cNvPr id="755715" name="Rectangle 3"/>
          <p:cNvSpPr>
            <a:spLocks noGrp="1" noChangeArrowheads="1"/>
          </p:cNvSpPr>
          <p:nvPr>
            <p:ph type="body" idx="1"/>
          </p:nvPr>
        </p:nvSpPr>
        <p:spPr>
          <a:xfrm>
            <a:off x="401782" y="1676259"/>
            <a:ext cx="9915139" cy="4130097"/>
          </a:xfrm>
        </p:spPr>
        <p:txBody>
          <a:bodyPr/>
          <a:lstStyle/>
          <a:p>
            <a:pPr marL="611856" indent="-611856" algn="just"/>
            <a:r>
              <a:rPr lang="en-CA" dirty="0">
                <a:latin typeface="Times New Roman "/>
              </a:rPr>
              <a:t>The owner of the local video rental store wants to radically change how his video rental business works. Currently, he has the </a:t>
            </a:r>
            <a:r>
              <a:rPr lang="en-CA" b="1" dirty="0">
                <a:solidFill>
                  <a:srgbClr val="C00000"/>
                </a:solidFill>
                <a:latin typeface="Times New Roman "/>
              </a:rPr>
              <a:t>traditional video rental store where </a:t>
            </a:r>
            <a:r>
              <a:rPr lang="en-CA" b="1" u="sng" dirty="0">
                <a:solidFill>
                  <a:srgbClr val="C00000"/>
                </a:solidFill>
                <a:latin typeface="Times New Roman "/>
              </a:rPr>
              <a:t>customers</a:t>
            </a:r>
            <a:r>
              <a:rPr lang="en-CA" b="1" dirty="0">
                <a:solidFill>
                  <a:srgbClr val="C00000"/>
                </a:solidFill>
                <a:latin typeface="Times New Roman "/>
              </a:rPr>
              <a:t> become members</a:t>
            </a:r>
            <a:r>
              <a:rPr lang="en-CA" dirty="0">
                <a:latin typeface="Times New Roman "/>
              </a:rPr>
              <a:t>, come into the video rental store</a:t>
            </a:r>
            <a:r>
              <a:rPr lang="en-CA" b="1" dirty="0">
                <a:solidFill>
                  <a:srgbClr val="C00000"/>
                </a:solidFill>
                <a:latin typeface="Times New Roman "/>
              </a:rPr>
              <a:t> to rent a video, and return the video.</a:t>
            </a:r>
            <a:r>
              <a:rPr lang="en-CA" dirty="0">
                <a:latin typeface="Times New Roman "/>
              </a:rPr>
              <a:t> With his new business plan, he hopes to increase his profit margin by increasing video sales and reducing staff.</a:t>
            </a:r>
          </a:p>
        </p:txBody>
      </p:sp>
      <p:sp>
        <p:nvSpPr>
          <p:cNvPr id="755716" name="AutoShape 4"/>
          <p:cNvSpPr>
            <a:spLocks noChangeArrowheads="1"/>
          </p:cNvSpPr>
          <p:nvPr/>
        </p:nvSpPr>
        <p:spPr bwMode="auto">
          <a:xfrm>
            <a:off x="0" y="2817134"/>
            <a:ext cx="975162" cy="611866"/>
          </a:xfrm>
          <a:prstGeom prst="rightArrow">
            <a:avLst>
              <a:gd name="adj1" fmla="val 50000"/>
              <a:gd name="adj2" fmla="val 39844"/>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7" b="1" dirty="0">
                <a:solidFill>
                  <a:schemeClr val="bg1"/>
                </a:solidFill>
              </a:rPr>
              <a:t>Actor?</a:t>
            </a:r>
          </a:p>
        </p:txBody>
      </p:sp>
      <p:cxnSp>
        <p:nvCxnSpPr>
          <p:cNvPr id="3" name="Straight Connector 2"/>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 name="Footer Placeholder 1"/>
          <p:cNvSpPr>
            <a:spLocks noGrp="1"/>
          </p:cNvSpPr>
          <p:nvPr>
            <p:ph type="ftr" sz="quarter" idx="11"/>
          </p:nvPr>
        </p:nvSpPr>
        <p:spPr/>
        <p:txBody>
          <a:bodyPr/>
          <a:lstStyle/>
          <a:p>
            <a:pPr>
              <a:defRPr/>
            </a:pPr>
            <a:r>
              <a:rPr lang="en-US" altLang="en-US"/>
              <a:t>Trần Thị Kim Chi</a:t>
            </a:r>
          </a:p>
        </p:txBody>
      </p: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159</a:t>
            </a:fld>
            <a:endParaRPr lang="en-US" altLang="en-US"/>
          </a:p>
        </p:txBody>
      </p:sp>
    </p:spTree>
    <p:extLst>
      <p:ext uri="{BB962C8B-B14F-4D97-AF65-F5344CB8AC3E}">
        <p14:creationId xmlns:p14="http://schemas.microsoft.com/office/powerpoint/2010/main" val="2920990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5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dirty="0" err="1">
                <a:solidFill>
                  <a:srgbClr val="0033CC"/>
                </a:solidFill>
              </a:rPr>
              <a:t>Phương</a:t>
            </a:r>
            <a:r>
              <a:rPr lang="en-US" altLang="en-US" sz="3600" dirty="0">
                <a:solidFill>
                  <a:srgbClr val="0033CC"/>
                </a:solidFill>
              </a:rPr>
              <a:t> </a:t>
            </a:r>
            <a:r>
              <a:rPr lang="en-US" altLang="en-US" sz="3600" dirty="0" err="1">
                <a:solidFill>
                  <a:srgbClr val="0033CC"/>
                </a:solidFill>
              </a:rPr>
              <a:t>pháp</a:t>
            </a:r>
            <a:r>
              <a:rPr lang="en-US" altLang="en-US" sz="3600" dirty="0">
                <a:solidFill>
                  <a:srgbClr val="0033CC"/>
                </a:solidFill>
              </a:rPr>
              <a:t> </a:t>
            </a:r>
            <a:r>
              <a:rPr lang="en-US" altLang="en-US" sz="3600" dirty="0" err="1">
                <a:solidFill>
                  <a:srgbClr val="0033CC"/>
                </a:solidFill>
              </a:rPr>
              <a:t>xác</a:t>
            </a:r>
            <a:r>
              <a:rPr lang="en-US" altLang="en-US" sz="3600" dirty="0">
                <a:solidFill>
                  <a:srgbClr val="0033CC"/>
                </a:solidFill>
              </a:rPr>
              <a:t> </a:t>
            </a:r>
            <a:r>
              <a:rPr lang="en-US" altLang="en-US" sz="3600" dirty="0" err="1">
                <a:solidFill>
                  <a:srgbClr val="0033CC"/>
                </a:solidFill>
              </a:rPr>
              <a:t>định</a:t>
            </a:r>
            <a:r>
              <a:rPr lang="en-US" altLang="en-US" sz="3600" dirty="0">
                <a:solidFill>
                  <a:srgbClr val="0033CC"/>
                </a:solidFill>
              </a:rPr>
              <a:t> </a:t>
            </a:r>
            <a:r>
              <a:rPr lang="en-US" altLang="en-US" sz="3600" dirty="0" err="1">
                <a:solidFill>
                  <a:srgbClr val="0033CC"/>
                </a:solidFill>
              </a:rPr>
              <a:t>yêu</a:t>
            </a:r>
            <a:r>
              <a:rPr lang="en-US" altLang="en-US" sz="3600" dirty="0">
                <a:solidFill>
                  <a:srgbClr val="0033CC"/>
                </a:solidFill>
              </a:rPr>
              <a:t> </a:t>
            </a:r>
            <a:r>
              <a:rPr lang="en-US" altLang="en-US" sz="3600" dirty="0" err="1">
                <a:solidFill>
                  <a:srgbClr val="0033CC"/>
                </a:solidFill>
              </a:rPr>
              <a:t>cầu</a:t>
            </a:r>
            <a:endParaRPr lang="en-US" altLang="en-US" sz="3600" b="1" dirty="0">
              <a:solidFill>
                <a:srgbClr val="002060"/>
              </a:solidFill>
            </a:endParaRPr>
          </a:p>
        </p:txBody>
      </p:sp>
      <p:sp>
        <p:nvSpPr>
          <p:cNvPr id="30" name="Rectangle 3"/>
          <p:cNvSpPr txBox="1">
            <a:spLocks noChangeArrowheads="1"/>
          </p:cNvSpPr>
          <p:nvPr/>
        </p:nvSpPr>
        <p:spPr>
          <a:xfrm>
            <a:off x="279533" y="1174609"/>
            <a:ext cx="11050106" cy="17526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en-US" sz="4000" dirty="0" err="1"/>
              <a:t>Khảo</a:t>
            </a:r>
            <a:r>
              <a:rPr lang="en-US" altLang="en-US" sz="4000" dirty="0"/>
              <a:t> </a:t>
            </a:r>
            <a:r>
              <a:rPr lang="en-US" altLang="en-US" sz="4000" dirty="0" err="1"/>
              <a:t>sát</a:t>
            </a:r>
            <a:r>
              <a:rPr lang="en-US" altLang="en-US" sz="4000" dirty="0"/>
              <a:t> </a:t>
            </a:r>
            <a:r>
              <a:rPr lang="en-US" altLang="en-US" sz="4000" dirty="0" err="1"/>
              <a:t>dùng</a:t>
            </a:r>
            <a:r>
              <a:rPr lang="en-US" altLang="en-US" sz="4000" dirty="0"/>
              <a:t> </a:t>
            </a:r>
            <a:r>
              <a:rPr lang="en-US" altLang="en-US" sz="4000" dirty="0" err="1"/>
              <a:t>bảng</a:t>
            </a:r>
            <a:r>
              <a:rPr lang="en-US" altLang="en-US" sz="4000" dirty="0"/>
              <a:t> </a:t>
            </a:r>
            <a:r>
              <a:rPr lang="en-US" altLang="en-US" sz="4000" dirty="0" err="1"/>
              <a:t>câu</a:t>
            </a:r>
            <a:r>
              <a:rPr lang="en-US" altLang="en-US" sz="4000" dirty="0"/>
              <a:t> </a:t>
            </a:r>
            <a:r>
              <a:rPr lang="en-US" altLang="en-US" sz="4000" dirty="0" err="1"/>
              <a:t>hỏi</a:t>
            </a:r>
            <a:r>
              <a:rPr lang="en-US" altLang="en-US" sz="4000" dirty="0"/>
              <a:t> (</a:t>
            </a:r>
            <a:r>
              <a:rPr lang="en-US" altLang="en-US" sz="4000" dirty="0" err="1"/>
              <a:t>questionaire</a:t>
            </a:r>
            <a:r>
              <a:rPr lang="en-US" altLang="en-US" sz="4000" dirty="0"/>
              <a:t>)</a:t>
            </a:r>
          </a:p>
          <a:p>
            <a:pPr algn="l"/>
            <a:r>
              <a:rPr lang="en-US" altLang="en-US" sz="3600" dirty="0" err="1"/>
              <a:t>Loại</a:t>
            </a:r>
            <a:r>
              <a:rPr lang="en-US" altLang="en-US" sz="3600" dirty="0"/>
              <a:t> </a:t>
            </a:r>
            <a:r>
              <a:rPr lang="en-US" altLang="en-US" sz="3600" dirty="0" err="1"/>
              <a:t>câu</a:t>
            </a:r>
            <a:r>
              <a:rPr lang="en-US" altLang="en-US" sz="3600" dirty="0"/>
              <a:t> </a:t>
            </a:r>
            <a:r>
              <a:rPr lang="en-US" altLang="en-US" sz="3600" dirty="0" err="1"/>
              <a:t>hỏi</a:t>
            </a:r>
            <a:r>
              <a:rPr lang="en-US" altLang="en-US" sz="3600" dirty="0"/>
              <a:t>:</a:t>
            </a:r>
          </a:p>
          <a:p>
            <a:pPr lvl="1" algn="l"/>
            <a:r>
              <a:rPr lang="en-US" altLang="en-US" sz="3200" b="1" dirty="0" err="1"/>
              <a:t>Câu</a:t>
            </a:r>
            <a:r>
              <a:rPr lang="en-US" altLang="en-US" sz="3200" b="1" dirty="0"/>
              <a:t> </a:t>
            </a:r>
            <a:r>
              <a:rPr lang="en-US" altLang="en-US" sz="3200" b="1" dirty="0" err="1"/>
              <a:t>hỏi</a:t>
            </a:r>
            <a:r>
              <a:rPr lang="en-US" altLang="en-US" sz="3200" b="1" dirty="0"/>
              <a:t> </a:t>
            </a:r>
            <a:r>
              <a:rPr lang="en-US" altLang="en-US" sz="3200" b="1" dirty="0" err="1"/>
              <a:t>mở</a:t>
            </a:r>
            <a:r>
              <a:rPr lang="en-US" altLang="en-US" sz="3200" b="1" dirty="0"/>
              <a:t>:</a:t>
            </a:r>
            <a:r>
              <a:rPr lang="en-US" altLang="en-US" sz="3200" dirty="0"/>
              <a:t> </a:t>
            </a:r>
            <a:r>
              <a:rPr lang="en-US" altLang="en-US" sz="3200" dirty="0" err="1"/>
              <a:t>là</a:t>
            </a:r>
            <a:r>
              <a:rPr lang="en-US" altLang="en-US" sz="3200" dirty="0"/>
              <a:t> </a:t>
            </a:r>
            <a:r>
              <a:rPr lang="en-US" altLang="en-US" sz="3200" dirty="0" err="1"/>
              <a:t>câu</a:t>
            </a:r>
            <a:r>
              <a:rPr lang="en-US" altLang="en-US" sz="3200" dirty="0"/>
              <a:t> </a:t>
            </a:r>
            <a:r>
              <a:rPr lang="en-US" altLang="en-US" sz="3200" dirty="0" err="1"/>
              <a:t>hỏi</a:t>
            </a:r>
            <a:r>
              <a:rPr lang="en-US" altLang="en-US" sz="3200" dirty="0"/>
              <a:t> </a:t>
            </a:r>
            <a:r>
              <a:rPr lang="en-US" altLang="en-US" sz="3200" dirty="0" err="1"/>
              <a:t>có</a:t>
            </a:r>
            <a:r>
              <a:rPr lang="en-US" altLang="en-US" sz="3200" dirty="0"/>
              <a:t> </a:t>
            </a:r>
            <a:r>
              <a:rPr lang="en-US" altLang="en-US" sz="3200" dirty="0" err="1"/>
              <a:t>phạm</a:t>
            </a:r>
            <a:r>
              <a:rPr lang="en-US" altLang="en-US" sz="3200" dirty="0"/>
              <a:t> vi </a:t>
            </a:r>
            <a:r>
              <a:rPr lang="en-US" altLang="en-US" sz="3200" dirty="0" err="1"/>
              <a:t>trả</a:t>
            </a:r>
            <a:r>
              <a:rPr lang="en-US" altLang="en-US" sz="3200" dirty="0"/>
              <a:t> </a:t>
            </a:r>
            <a:r>
              <a:rPr lang="en-US" altLang="en-US" sz="3200" dirty="0" err="1"/>
              <a:t>lời</a:t>
            </a:r>
            <a:r>
              <a:rPr lang="en-US" altLang="en-US" sz="3200" dirty="0"/>
              <a:t> </a:t>
            </a:r>
            <a:r>
              <a:rPr lang="en-US" altLang="en-US" sz="3200" dirty="0" err="1"/>
              <a:t>tự</a:t>
            </a:r>
            <a:r>
              <a:rPr lang="en-US" altLang="en-US" sz="3200" dirty="0"/>
              <a:t> do, </a:t>
            </a:r>
            <a:r>
              <a:rPr lang="en-US" altLang="en-US" sz="3200" dirty="0" err="1"/>
              <a:t>kết</a:t>
            </a:r>
            <a:r>
              <a:rPr lang="en-US" altLang="en-US" sz="3200" dirty="0"/>
              <a:t> </a:t>
            </a:r>
            <a:r>
              <a:rPr lang="en-US" altLang="en-US" sz="3200" dirty="0" err="1"/>
              <a:t>quả</a:t>
            </a:r>
            <a:r>
              <a:rPr lang="en-US" altLang="en-US" sz="3200" dirty="0"/>
              <a:t> </a:t>
            </a:r>
            <a:r>
              <a:rPr lang="en-US" altLang="en-US" sz="3200" dirty="0" err="1"/>
              <a:t>không</a:t>
            </a:r>
            <a:r>
              <a:rPr lang="en-US" altLang="en-US" sz="3200" dirty="0"/>
              <a:t> </a:t>
            </a:r>
            <a:r>
              <a:rPr lang="en-US" altLang="en-US" sz="3200" dirty="0" err="1"/>
              <a:t>tuân</a:t>
            </a:r>
            <a:r>
              <a:rPr lang="en-US" altLang="en-US" sz="3200" dirty="0"/>
              <a:t> </a:t>
            </a:r>
            <a:r>
              <a:rPr lang="en-US" altLang="en-US" sz="3200" dirty="0" err="1"/>
              <a:t>theo</a:t>
            </a:r>
            <a:r>
              <a:rPr lang="en-US" altLang="en-US" sz="3200" dirty="0"/>
              <a:t> </a:t>
            </a:r>
            <a:r>
              <a:rPr lang="en-US" altLang="en-US" sz="3200" dirty="0" err="1"/>
              <a:t>một</a:t>
            </a:r>
            <a:r>
              <a:rPr lang="en-US" altLang="en-US" sz="3200" dirty="0"/>
              <a:t> </a:t>
            </a:r>
            <a:r>
              <a:rPr lang="en-US" altLang="en-US" sz="3200" dirty="0" err="1"/>
              <a:t>vài</a:t>
            </a:r>
            <a:r>
              <a:rPr lang="en-US" altLang="en-US" sz="3200" dirty="0"/>
              <a:t> </a:t>
            </a:r>
            <a:r>
              <a:rPr lang="en-US" altLang="en-US" sz="3200" dirty="0" err="1"/>
              <a:t>tình</a:t>
            </a:r>
            <a:r>
              <a:rPr lang="en-US" altLang="en-US" sz="3200" dirty="0"/>
              <a:t> </a:t>
            </a:r>
            <a:r>
              <a:rPr lang="en-US" altLang="en-US" sz="3200" dirty="0" err="1"/>
              <a:t>huống</a:t>
            </a:r>
            <a:r>
              <a:rPr lang="en-US" altLang="en-US" sz="3200" dirty="0"/>
              <a:t> </a:t>
            </a:r>
            <a:r>
              <a:rPr lang="en-US" altLang="en-US" sz="3200" dirty="0" err="1"/>
              <a:t>cố</a:t>
            </a:r>
            <a:r>
              <a:rPr lang="en-US" altLang="en-US" sz="3200" dirty="0"/>
              <a:t> </a:t>
            </a:r>
            <a:r>
              <a:rPr lang="en-US" altLang="en-US" sz="3200" dirty="0" err="1"/>
              <a:t>định</a:t>
            </a:r>
            <a:endParaRPr lang="en-US" altLang="en-US" sz="3200" dirty="0"/>
          </a:p>
          <a:p>
            <a:pPr lvl="1" algn="l"/>
            <a:r>
              <a:rPr lang="en-US" altLang="en-US" sz="3200" b="1" dirty="0" err="1"/>
              <a:t>Câu</a:t>
            </a:r>
            <a:r>
              <a:rPr lang="en-US" altLang="en-US" sz="3200" b="1" dirty="0"/>
              <a:t> </a:t>
            </a:r>
            <a:r>
              <a:rPr lang="en-US" altLang="en-US" sz="3200" b="1" dirty="0" err="1"/>
              <a:t>hỏi</a:t>
            </a:r>
            <a:r>
              <a:rPr lang="en-US" altLang="en-US" sz="3200" b="1" dirty="0"/>
              <a:t> </a:t>
            </a:r>
            <a:r>
              <a:rPr lang="en-US" altLang="en-US" sz="3200" b="1" dirty="0" err="1"/>
              <a:t>đóng</a:t>
            </a:r>
            <a:r>
              <a:rPr lang="en-US" altLang="en-US" sz="3200" b="1" dirty="0"/>
              <a:t>: </a:t>
            </a:r>
            <a:r>
              <a:rPr lang="en-US" altLang="en-US" sz="3200" dirty="0" err="1"/>
              <a:t>là</a:t>
            </a:r>
            <a:r>
              <a:rPr lang="en-US" altLang="en-US" sz="3200" dirty="0"/>
              <a:t> </a:t>
            </a:r>
            <a:r>
              <a:rPr lang="en-US" altLang="en-US" sz="3200" dirty="0" err="1"/>
              <a:t>câu</a:t>
            </a:r>
            <a:r>
              <a:rPr lang="en-US" altLang="en-US" sz="3200" dirty="0"/>
              <a:t> </a:t>
            </a:r>
            <a:r>
              <a:rPr lang="en-US" altLang="en-US" sz="3200" dirty="0" err="1"/>
              <a:t>hỏi</a:t>
            </a:r>
            <a:r>
              <a:rPr lang="en-US" altLang="en-US" sz="3200" dirty="0"/>
              <a:t> </a:t>
            </a:r>
            <a:r>
              <a:rPr lang="en-US" altLang="en-US" sz="3200" dirty="0" err="1"/>
              <a:t>mà</a:t>
            </a:r>
            <a:r>
              <a:rPr lang="en-US" altLang="en-US" sz="3200" dirty="0"/>
              <a:t> </a:t>
            </a:r>
            <a:r>
              <a:rPr lang="en-US" altLang="en-US" sz="3200" dirty="0" err="1"/>
              <a:t>sự</a:t>
            </a:r>
            <a:r>
              <a:rPr lang="en-US" altLang="en-US" sz="3200" dirty="0"/>
              <a:t> </a:t>
            </a:r>
            <a:r>
              <a:rPr lang="en-US" altLang="en-US" sz="3200" dirty="0" err="1"/>
              <a:t>trả</a:t>
            </a:r>
            <a:r>
              <a:rPr lang="en-US" altLang="en-US" sz="3200" dirty="0"/>
              <a:t> </a:t>
            </a:r>
            <a:r>
              <a:rPr lang="en-US" altLang="en-US" sz="3200" dirty="0" err="1"/>
              <a:t>lời</a:t>
            </a:r>
            <a:r>
              <a:rPr lang="en-US" altLang="en-US" sz="3200" dirty="0"/>
              <a:t> </a:t>
            </a:r>
            <a:r>
              <a:rPr lang="en-US" altLang="en-US" sz="3200" dirty="0" err="1"/>
              <a:t>là</a:t>
            </a:r>
            <a:r>
              <a:rPr lang="en-US" altLang="en-US" sz="3200" dirty="0"/>
              <a:t> </a:t>
            </a:r>
            <a:r>
              <a:rPr lang="en-US" altLang="en-US" sz="3200" dirty="0" err="1"/>
              <a:t>việc</a:t>
            </a:r>
            <a:r>
              <a:rPr lang="en-US" altLang="en-US" sz="3200" dirty="0"/>
              <a:t> </a:t>
            </a:r>
            <a:r>
              <a:rPr lang="en-US" altLang="en-US" sz="3200" dirty="0" err="1"/>
              <a:t>chọn</a:t>
            </a:r>
            <a:r>
              <a:rPr lang="en-US" altLang="en-US" sz="3200" dirty="0"/>
              <a:t> </a:t>
            </a:r>
            <a:r>
              <a:rPr lang="en-US" altLang="en-US" sz="3200" dirty="0" err="1"/>
              <a:t>lựa</a:t>
            </a:r>
            <a:r>
              <a:rPr lang="en-US" altLang="en-US" sz="3200" dirty="0"/>
              <a:t> </a:t>
            </a:r>
            <a:r>
              <a:rPr lang="en-US" altLang="en-US" sz="3200" dirty="0" err="1"/>
              <a:t>một</a:t>
            </a:r>
            <a:r>
              <a:rPr lang="en-US" altLang="en-US" sz="3200" dirty="0"/>
              <a:t> </a:t>
            </a:r>
            <a:r>
              <a:rPr lang="en-US" altLang="en-US" sz="3200" dirty="0" err="1"/>
              <a:t>hoặc</a:t>
            </a:r>
            <a:r>
              <a:rPr lang="en-US" altLang="en-US" sz="3200" dirty="0"/>
              <a:t> </a:t>
            </a:r>
            <a:r>
              <a:rPr lang="en-US" altLang="en-US" sz="3200" dirty="0" err="1"/>
              <a:t>nhiều</a:t>
            </a:r>
            <a:r>
              <a:rPr lang="en-US" altLang="en-US" sz="3200" dirty="0"/>
              <a:t> </a:t>
            </a:r>
            <a:r>
              <a:rPr lang="en-US" altLang="en-US" sz="3200" dirty="0" err="1"/>
              <a:t>trong</a:t>
            </a:r>
            <a:r>
              <a:rPr lang="en-US" altLang="en-US" sz="3200" dirty="0"/>
              <a:t> </a:t>
            </a:r>
            <a:r>
              <a:rPr lang="en-US" altLang="en-US" sz="3200" dirty="0" err="1"/>
              <a:t>những</a:t>
            </a:r>
            <a:r>
              <a:rPr lang="en-US" altLang="en-US" sz="3200" dirty="0"/>
              <a:t> </a:t>
            </a:r>
            <a:r>
              <a:rPr lang="en-US" altLang="en-US" sz="3200" dirty="0" err="1"/>
              <a:t>tình</a:t>
            </a:r>
            <a:r>
              <a:rPr lang="en-US" altLang="en-US" sz="3200" dirty="0"/>
              <a:t> </a:t>
            </a:r>
            <a:r>
              <a:rPr lang="en-US" altLang="en-US" sz="3200" dirty="0" err="1"/>
              <a:t>huống</a:t>
            </a:r>
            <a:r>
              <a:rPr lang="en-US" altLang="en-US" sz="3200" dirty="0"/>
              <a:t> </a:t>
            </a:r>
            <a:r>
              <a:rPr lang="en-US" altLang="en-US" sz="3200" dirty="0" err="1"/>
              <a:t>xác</a:t>
            </a:r>
            <a:r>
              <a:rPr lang="en-US" altLang="en-US" sz="3200" dirty="0"/>
              <a:t> </a:t>
            </a:r>
            <a:r>
              <a:rPr lang="en-US" altLang="en-US" sz="3200" dirty="0" err="1"/>
              <a:t>định</a:t>
            </a:r>
            <a:r>
              <a:rPr lang="en-US" altLang="en-US" sz="3200" dirty="0"/>
              <a:t> </a:t>
            </a:r>
            <a:r>
              <a:rPr lang="en-US" altLang="en-US" sz="3200" dirty="0" err="1"/>
              <a:t>trước</a:t>
            </a:r>
            <a:r>
              <a:rPr lang="en-US" altLang="en-US" sz="3200" dirty="0"/>
              <a:t> </a:t>
            </a:r>
          </a:p>
          <a:p>
            <a:pPr algn="l"/>
            <a:r>
              <a:rPr lang="en-US" altLang="en-US" sz="2800" b="1" dirty="0" err="1"/>
              <a:t>Thực</a:t>
            </a:r>
            <a:r>
              <a:rPr lang="en-US" altLang="en-US" sz="2800" b="1" dirty="0"/>
              <a:t> </a:t>
            </a:r>
            <a:r>
              <a:rPr lang="en-US" altLang="en-US" sz="2800" b="1" dirty="0" err="1"/>
              <a:t>hiện</a:t>
            </a:r>
            <a:r>
              <a:rPr lang="en-US" altLang="en-US" sz="2800" b="1" dirty="0"/>
              <a:t>:</a:t>
            </a:r>
          </a:p>
          <a:p>
            <a:pPr algn="l"/>
            <a:r>
              <a:rPr lang="en-US" altLang="en-US" sz="2800" dirty="0" err="1"/>
              <a:t>Phân</a:t>
            </a:r>
            <a:r>
              <a:rPr lang="en-US" altLang="en-US" sz="2800" dirty="0"/>
              <a:t> </a:t>
            </a:r>
            <a:r>
              <a:rPr lang="en-US" altLang="en-US" sz="2800" dirty="0" err="1"/>
              <a:t>loại</a:t>
            </a:r>
            <a:r>
              <a:rPr lang="en-US" altLang="en-US" sz="2800" dirty="0"/>
              <a:t> </a:t>
            </a:r>
            <a:r>
              <a:rPr lang="en-US" altLang="en-US" sz="2800" dirty="0" err="1"/>
              <a:t>câu</a:t>
            </a:r>
            <a:r>
              <a:rPr lang="en-US" altLang="en-US" sz="2800" dirty="0"/>
              <a:t> </a:t>
            </a:r>
            <a:r>
              <a:rPr lang="en-US" altLang="en-US" sz="2800" dirty="0" err="1"/>
              <a:t>hỏi</a:t>
            </a:r>
            <a:r>
              <a:rPr lang="en-US" altLang="en-US" sz="2800" dirty="0"/>
              <a:t> </a:t>
            </a:r>
            <a:r>
              <a:rPr lang="en-US" altLang="en-US" sz="2800" dirty="0" err="1"/>
              <a:t>thành</a:t>
            </a:r>
            <a:r>
              <a:rPr lang="en-US" altLang="en-US" sz="2800" dirty="0"/>
              <a:t> </a:t>
            </a:r>
            <a:r>
              <a:rPr lang="en-US" altLang="en-US" sz="2800" dirty="0" err="1"/>
              <a:t>nhóm</a:t>
            </a:r>
            <a:endParaRPr lang="en-US" altLang="en-US" sz="2800" dirty="0"/>
          </a:p>
          <a:p>
            <a:pPr algn="l"/>
            <a:r>
              <a:rPr lang="en-US" altLang="en-US" sz="2800" dirty="0" err="1"/>
              <a:t>Phân</a:t>
            </a:r>
            <a:r>
              <a:rPr lang="en-US" altLang="en-US" sz="2800" dirty="0"/>
              <a:t> </a:t>
            </a:r>
            <a:r>
              <a:rPr lang="en-US" altLang="en-US" sz="2800" dirty="0" err="1"/>
              <a:t>loại</a:t>
            </a:r>
            <a:r>
              <a:rPr lang="en-US" altLang="en-US" sz="2800" dirty="0"/>
              <a:t> </a:t>
            </a:r>
            <a:r>
              <a:rPr lang="en-US" altLang="en-US" sz="2800" dirty="0" err="1"/>
              <a:t>đối</a:t>
            </a:r>
            <a:r>
              <a:rPr lang="en-US" altLang="en-US" sz="2800" dirty="0"/>
              <a:t> </a:t>
            </a:r>
            <a:r>
              <a:rPr lang="en-US" altLang="en-US" sz="2800" dirty="0" err="1"/>
              <a:t>tượng</a:t>
            </a:r>
            <a:r>
              <a:rPr lang="en-US" altLang="en-US" sz="2800" dirty="0"/>
              <a:t> </a:t>
            </a:r>
            <a:r>
              <a:rPr lang="en-US" altLang="en-US" sz="2800" dirty="0" err="1"/>
              <a:t>thành</a:t>
            </a:r>
            <a:r>
              <a:rPr lang="en-US" altLang="en-US" sz="2800" dirty="0"/>
              <a:t> </a:t>
            </a:r>
            <a:r>
              <a:rPr lang="en-US" altLang="en-US" sz="2800" dirty="0" err="1"/>
              <a:t>nhóm</a:t>
            </a:r>
            <a:endParaRPr lang="en-US" altLang="en-US" sz="3200" dirty="0"/>
          </a:p>
        </p:txBody>
      </p:sp>
    </p:spTree>
    <p:extLst>
      <p:ext uri="{BB962C8B-B14F-4D97-AF65-F5344CB8AC3E}">
        <p14:creationId xmlns:p14="http://schemas.microsoft.com/office/powerpoint/2010/main" val="12054389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a:xfrm>
            <a:off x="1989349" y="17585"/>
            <a:ext cx="7772400" cy="1143000"/>
          </a:xfrm>
        </p:spPr>
        <p:txBody>
          <a:bodyPr/>
          <a:lstStyle/>
          <a:p>
            <a:pPr algn="l"/>
            <a:r>
              <a:rPr lang="en-GB">
                <a:solidFill>
                  <a:srgbClr val="C00000"/>
                </a:solidFill>
              </a:rPr>
              <a:t>Use Case Diagram</a:t>
            </a:r>
          </a:p>
        </p:txBody>
      </p:sp>
      <p:sp>
        <p:nvSpPr>
          <p:cNvPr id="686083" name="Rectangle 3"/>
          <p:cNvSpPr>
            <a:spLocks noGrp="1" noChangeArrowheads="1"/>
          </p:cNvSpPr>
          <p:nvPr>
            <p:ph type="body" idx="1"/>
          </p:nvPr>
        </p:nvSpPr>
        <p:spPr>
          <a:xfrm>
            <a:off x="571500" y="1676259"/>
            <a:ext cx="11044238" cy="4130097"/>
          </a:xfrm>
        </p:spPr>
        <p:txBody>
          <a:bodyPr>
            <a:normAutofit fontScale="92500" lnSpcReduction="10000"/>
          </a:bodyPr>
          <a:lstStyle/>
          <a:p>
            <a:pPr marL="611856" indent="-611856">
              <a:lnSpc>
                <a:spcPct val="110000"/>
              </a:lnSpc>
            </a:pPr>
            <a:r>
              <a:rPr lang="en-CA" sz="2810" dirty="0">
                <a:latin typeface="Times New Roman "/>
              </a:rPr>
              <a:t>In his new business plan, he wants to have the customers do everything online but the picking up and returning the videos. He wants a VRS website that allows the customers to become members or </a:t>
            </a:r>
            <a:r>
              <a:rPr lang="en-CA" sz="2810" b="1" dirty="0">
                <a:solidFill>
                  <a:srgbClr val="C00000"/>
                </a:solidFill>
                <a:latin typeface="Times New Roman "/>
              </a:rPr>
              <a:t>search the video inventory</a:t>
            </a:r>
            <a:r>
              <a:rPr lang="en-CA" sz="2810" dirty="0">
                <a:latin typeface="Times New Roman "/>
              </a:rPr>
              <a:t> (by video name, actor name, director name, type of video (new release (</a:t>
            </a:r>
            <a:r>
              <a:rPr lang="en-CA" sz="2810" dirty="0" err="1">
                <a:latin typeface="Times New Roman "/>
              </a:rPr>
              <a:t>mới</a:t>
            </a:r>
            <a:r>
              <a:rPr lang="en-CA" sz="2810" dirty="0">
                <a:latin typeface="Times New Roman "/>
              </a:rPr>
              <a:t> </a:t>
            </a:r>
            <a:r>
              <a:rPr lang="en-CA" sz="2810" dirty="0" err="1">
                <a:latin typeface="Times New Roman "/>
              </a:rPr>
              <a:t>phát</a:t>
            </a:r>
            <a:r>
              <a:rPr lang="en-CA" sz="2810" dirty="0">
                <a:latin typeface="Times New Roman "/>
              </a:rPr>
              <a:t> </a:t>
            </a:r>
            <a:r>
              <a:rPr lang="en-CA" sz="2810" dirty="0" err="1">
                <a:latin typeface="Times New Roman "/>
              </a:rPr>
              <a:t>hành</a:t>
            </a:r>
            <a:r>
              <a:rPr lang="en-CA" sz="2810" dirty="0">
                <a:latin typeface="Times New Roman "/>
              </a:rPr>
              <a:t>), mystery(</a:t>
            </a:r>
            <a:r>
              <a:rPr lang="en-CA" sz="2810" dirty="0" err="1">
                <a:latin typeface="Times New Roman "/>
              </a:rPr>
              <a:t>bí</a:t>
            </a:r>
            <a:r>
              <a:rPr lang="en-CA" sz="2810" dirty="0">
                <a:latin typeface="Times New Roman "/>
              </a:rPr>
              <a:t> ẩn), drama(truyền hình), comedy(phim hài), children, etc.), or video rating). The VRS website also allows members </a:t>
            </a:r>
            <a:r>
              <a:rPr lang="en-CA" sz="2810" b="1" dirty="0">
                <a:solidFill>
                  <a:srgbClr val="C00000"/>
                </a:solidFill>
                <a:latin typeface="Times New Roman "/>
              </a:rPr>
              <a:t>to log on as a member</a:t>
            </a:r>
            <a:r>
              <a:rPr lang="en-CA" sz="2810" dirty="0">
                <a:latin typeface="Times New Roman "/>
              </a:rPr>
              <a:t>, search the video inventory (as before), </a:t>
            </a:r>
            <a:r>
              <a:rPr lang="en-CA" sz="2810" b="1" dirty="0">
                <a:solidFill>
                  <a:srgbClr val="C00000"/>
                </a:solidFill>
                <a:latin typeface="Times New Roman "/>
              </a:rPr>
              <a:t>select videos to rent</a:t>
            </a:r>
            <a:r>
              <a:rPr lang="en-CA" sz="2810" dirty="0">
                <a:latin typeface="Times New Roman "/>
              </a:rPr>
              <a:t> (videos must be located at the store location where the member wants </a:t>
            </a:r>
            <a:r>
              <a:rPr lang="en-CA" sz="2810" b="1" dirty="0">
                <a:solidFill>
                  <a:srgbClr val="C00000"/>
                </a:solidFill>
                <a:latin typeface="Times New Roman "/>
              </a:rPr>
              <a:t>to pick up the videos</a:t>
            </a:r>
            <a:r>
              <a:rPr lang="en-CA" sz="2810" dirty="0">
                <a:latin typeface="Times New Roman "/>
              </a:rPr>
              <a:t>), </a:t>
            </a:r>
            <a:r>
              <a:rPr lang="en-CA" sz="2810" b="1" dirty="0">
                <a:solidFill>
                  <a:srgbClr val="C00000"/>
                </a:solidFill>
                <a:latin typeface="Times New Roman "/>
              </a:rPr>
              <a:t>modify membership information, and check out the videos</a:t>
            </a:r>
            <a:r>
              <a:rPr lang="en-CA" sz="2810" dirty="0">
                <a:latin typeface="Times New Roman "/>
              </a:rPr>
              <a:t>. </a:t>
            </a:r>
          </a:p>
        </p:txBody>
      </p:sp>
      <p:cxnSp>
        <p:nvCxnSpPr>
          <p:cNvPr id="8" name="Straight Connector 7"/>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160</a:t>
            </a:fld>
            <a:endParaRPr lang="en-US" altLang="en-US"/>
          </a:p>
        </p:txBody>
      </p:sp>
    </p:spTree>
    <p:extLst>
      <p:ext uri="{BB962C8B-B14F-4D97-AF65-F5344CB8AC3E}">
        <p14:creationId xmlns:p14="http://schemas.microsoft.com/office/powerpoint/2010/main" val="29038162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nvPr>
        </p:nvSpPr>
        <p:spPr>
          <a:xfrm>
            <a:off x="2178729" y="115787"/>
            <a:ext cx="7772400" cy="1143000"/>
          </a:xfrm>
        </p:spPr>
        <p:txBody>
          <a:bodyPr/>
          <a:lstStyle/>
          <a:p>
            <a:pPr algn="l"/>
            <a:r>
              <a:rPr lang="en-GB">
                <a:solidFill>
                  <a:srgbClr val="C00000"/>
                </a:solidFill>
              </a:rPr>
              <a:t>Use Case Diagram</a:t>
            </a:r>
          </a:p>
        </p:txBody>
      </p:sp>
      <p:sp>
        <p:nvSpPr>
          <p:cNvPr id="688131" name="Rectangle 3"/>
          <p:cNvSpPr>
            <a:spLocks noGrp="1" noChangeArrowheads="1"/>
          </p:cNvSpPr>
          <p:nvPr>
            <p:ph type="body" idx="1"/>
          </p:nvPr>
        </p:nvSpPr>
        <p:spPr>
          <a:xfrm>
            <a:off x="304800" y="1676259"/>
            <a:ext cx="11887200" cy="4130097"/>
          </a:xfrm>
        </p:spPr>
        <p:txBody>
          <a:bodyPr>
            <a:normAutofit fontScale="92500"/>
          </a:bodyPr>
          <a:lstStyle/>
          <a:p>
            <a:pPr marL="611856" indent="-611856" algn="just">
              <a:lnSpc>
                <a:spcPct val="110000"/>
              </a:lnSpc>
            </a:pPr>
            <a:r>
              <a:rPr lang="en-CA" sz="2810" dirty="0">
                <a:latin typeface="Times New Roman "/>
              </a:rPr>
              <a:t>The member can also </a:t>
            </a:r>
            <a:r>
              <a:rPr lang="en-CA" sz="2810" b="1" dirty="0">
                <a:solidFill>
                  <a:srgbClr val="C00000"/>
                </a:solidFill>
                <a:latin typeface="Times New Roman "/>
              </a:rPr>
              <a:t>pay late fees online</a:t>
            </a:r>
            <a:r>
              <a:rPr lang="en-CA" sz="2810" dirty="0">
                <a:latin typeface="Times New Roman "/>
              </a:rPr>
              <a:t> since videos cannot be rented by a member with outstanding late fees. The paying of late fees and the rental of videos is to be charged to a credit card number provided by the customer in the membership application process. Provided with each rental is a video rental form which lists, for each video rented, the video ID, video name, and the due date and the rental charges charged to the member’s credit card.  </a:t>
            </a:r>
            <a:r>
              <a:rPr lang="en-CA" sz="2810" b="1" dirty="0">
                <a:solidFill>
                  <a:srgbClr val="C00000"/>
                </a:solidFill>
                <a:latin typeface="Times New Roman "/>
              </a:rPr>
              <a:t>Rented videos can be returned to any of the owner’s video stores</a:t>
            </a:r>
            <a:r>
              <a:rPr lang="en-CA" sz="2810" dirty="0">
                <a:latin typeface="Times New Roman "/>
              </a:rPr>
              <a:t>. </a:t>
            </a:r>
            <a:r>
              <a:rPr lang="en-CA" sz="2810" b="1" dirty="0">
                <a:solidFill>
                  <a:srgbClr val="C00000"/>
                </a:solidFill>
                <a:latin typeface="Times New Roman "/>
              </a:rPr>
              <a:t>Rented videos that are not picked up within 24 hours are returned to the available inventory</a:t>
            </a:r>
            <a:r>
              <a:rPr lang="en-CA" sz="2810" dirty="0">
                <a:latin typeface="Times New Roman "/>
              </a:rPr>
              <a:t>; however, </a:t>
            </a:r>
            <a:r>
              <a:rPr lang="en-CA" sz="2810" b="1" dirty="0">
                <a:solidFill>
                  <a:srgbClr val="C00000"/>
                </a:solidFill>
                <a:latin typeface="Times New Roman "/>
              </a:rPr>
              <a:t>the rental charged is not removed from the member’s credit card.</a:t>
            </a:r>
            <a:r>
              <a:rPr lang="en-CA" sz="2810" dirty="0">
                <a:latin typeface="Times New Roman "/>
              </a:rPr>
              <a:t> </a:t>
            </a:r>
          </a:p>
        </p:txBody>
      </p:sp>
      <p:cxnSp>
        <p:nvCxnSpPr>
          <p:cNvPr id="7" name="Straight Connector 6"/>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161</a:t>
            </a:fld>
            <a:endParaRPr lang="en-US" altLang="en-US"/>
          </a:p>
        </p:txBody>
      </p:sp>
    </p:spTree>
    <p:extLst>
      <p:ext uri="{BB962C8B-B14F-4D97-AF65-F5344CB8AC3E}">
        <p14:creationId xmlns:p14="http://schemas.microsoft.com/office/powerpoint/2010/main" val="9566609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a:xfrm>
            <a:off x="2178729" y="151904"/>
            <a:ext cx="7772400" cy="1143000"/>
          </a:xfrm>
        </p:spPr>
        <p:txBody>
          <a:bodyPr/>
          <a:lstStyle/>
          <a:p>
            <a:pPr algn="l"/>
            <a:r>
              <a:rPr lang="en-GB">
                <a:solidFill>
                  <a:srgbClr val="C00000"/>
                </a:solidFill>
              </a:rPr>
              <a:t>Use Case Diagram</a:t>
            </a:r>
          </a:p>
        </p:txBody>
      </p:sp>
      <p:sp>
        <p:nvSpPr>
          <p:cNvPr id="690179" name="Rectangle 3"/>
          <p:cNvSpPr>
            <a:spLocks noGrp="1" noChangeArrowheads="1"/>
          </p:cNvSpPr>
          <p:nvPr>
            <p:ph type="body" idx="1"/>
          </p:nvPr>
        </p:nvSpPr>
        <p:spPr>
          <a:xfrm>
            <a:off x="0" y="1676259"/>
            <a:ext cx="11513127" cy="4130097"/>
          </a:xfrm>
        </p:spPr>
        <p:txBody>
          <a:bodyPr>
            <a:normAutofit lnSpcReduction="10000"/>
          </a:bodyPr>
          <a:lstStyle/>
          <a:p>
            <a:pPr marL="611856" indent="-611856" algn="just">
              <a:lnSpc>
                <a:spcPct val="110000"/>
              </a:lnSpc>
            </a:pPr>
            <a:r>
              <a:rPr lang="en-CA" sz="2509" dirty="0">
                <a:latin typeface="Times New Roman "/>
              </a:rPr>
              <a:t>On the day before a rented video is due to be returned, the VRS will email members with due notices which reminds them that the video is due. </a:t>
            </a:r>
            <a:r>
              <a:rPr lang="en-CA" sz="2509" b="1" dirty="0">
                <a:solidFill>
                  <a:srgbClr val="C00000"/>
                </a:solidFill>
                <a:latin typeface="Times New Roman "/>
              </a:rPr>
              <a:t>This due email will be sent to the member every 3 days after the video’s due date</a:t>
            </a:r>
            <a:r>
              <a:rPr lang="en-CA" sz="2509" dirty="0">
                <a:latin typeface="Times New Roman "/>
              </a:rPr>
              <a:t>. After 60 days of being past its due date, a $30 charge for each overdue video is processed on the member’s credit card, and </a:t>
            </a:r>
            <a:r>
              <a:rPr lang="en-CA" sz="2509" b="1" dirty="0">
                <a:solidFill>
                  <a:srgbClr val="C00000"/>
                </a:solidFill>
                <a:latin typeface="Times New Roman "/>
              </a:rPr>
              <a:t>an email is sent to the member to notify them of this charge.</a:t>
            </a:r>
            <a:r>
              <a:rPr lang="en-CA" sz="2509" dirty="0">
                <a:latin typeface="Times New Roman "/>
              </a:rPr>
              <a:t> The length of rental is 5 days.</a:t>
            </a:r>
          </a:p>
          <a:p>
            <a:pPr marL="611856" indent="-611856" algn="just">
              <a:lnSpc>
                <a:spcPct val="110000"/>
              </a:lnSpc>
            </a:pPr>
            <a:r>
              <a:rPr lang="en-CA" sz="2509" b="1" dirty="0">
                <a:solidFill>
                  <a:srgbClr val="C00000"/>
                </a:solidFill>
                <a:latin typeface="Times New Roman "/>
              </a:rPr>
              <a:t>The pick-up and return of rented videos is only done through a drive-through facility at the video store.</a:t>
            </a:r>
            <a:r>
              <a:rPr lang="en-CA" sz="2509" dirty="0">
                <a:latin typeface="Times New Roman "/>
              </a:rPr>
              <a:t> The ability for the customer to come into the video rental store to search for and rent videos is no longer available with this new business plan. </a:t>
            </a:r>
            <a:endParaRPr lang="en-US" sz="2509" dirty="0">
              <a:latin typeface="Times New Roman "/>
            </a:endParaRPr>
          </a:p>
        </p:txBody>
      </p:sp>
      <p:cxnSp>
        <p:nvCxnSpPr>
          <p:cNvPr id="6" name="Straight Connector 5"/>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162</a:t>
            </a:fld>
            <a:endParaRPr lang="en-US" altLang="en-US"/>
          </a:p>
        </p:txBody>
      </p:sp>
    </p:spTree>
    <p:extLst>
      <p:ext uri="{BB962C8B-B14F-4D97-AF65-F5344CB8AC3E}">
        <p14:creationId xmlns:p14="http://schemas.microsoft.com/office/powerpoint/2010/main" val="4136054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2037151" y="57532"/>
            <a:ext cx="7772400" cy="1143000"/>
          </a:xfrm>
        </p:spPr>
        <p:txBody>
          <a:bodyPr/>
          <a:lstStyle/>
          <a:p>
            <a:pPr algn="l"/>
            <a:r>
              <a:rPr lang="en-GB">
                <a:solidFill>
                  <a:srgbClr val="C00000"/>
                </a:solidFill>
              </a:rPr>
              <a:t>Use Case Diagram</a:t>
            </a:r>
          </a:p>
        </p:txBody>
      </p:sp>
      <p:sp>
        <p:nvSpPr>
          <p:cNvPr id="694275" name="Rectangle 3"/>
          <p:cNvSpPr>
            <a:spLocks noGrp="1" noChangeArrowheads="1"/>
          </p:cNvSpPr>
          <p:nvPr>
            <p:ph type="body" idx="1"/>
          </p:nvPr>
        </p:nvSpPr>
        <p:spPr>
          <a:xfrm>
            <a:off x="430844" y="1210985"/>
            <a:ext cx="10922956" cy="4130097"/>
          </a:xfrm>
        </p:spPr>
        <p:txBody>
          <a:bodyPr>
            <a:noAutofit/>
          </a:bodyPr>
          <a:lstStyle/>
          <a:p>
            <a:pPr marL="611856" indent="-611856" algn="just">
              <a:lnSpc>
                <a:spcPct val="130000"/>
              </a:lnSpc>
            </a:pPr>
            <a:r>
              <a:rPr lang="en-US" sz="2200" dirty="0">
                <a:latin typeface="Times New Roman "/>
              </a:rPr>
              <a:t>The owner of the video store also wants to automate his inventory processing. </a:t>
            </a:r>
            <a:r>
              <a:rPr lang="en-US" sz="2200" b="1" dirty="0">
                <a:solidFill>
                  <a:srgbClr val="C00000"/>
                </a:solidFill>
                <a:latin typeface="Times New Roman "/>
              </a:rPr>
              <a:t>He can now get newly ordered videos with a video ID (via a bar code) on the video packaging</a:t>
            </a:r>
            <a:r>
              <a:rPr lang="en-US" sz="2200" dirty="0">
                <a:latin typeface="Times New Roman "/>
              </a:rPr>
              <a:t>. When new videos arrive at a store, </a:t>
            </a:r>
            <a:r>
              <a:rPr lang="en-US" sz="2200" b="1" dirty="0">
                <a:solidFill>
                  <a:srgbClr val="C00000"/>
                </a:solidFill>
                <a:latin typeface="Times New Roman "/>
              </a:rPr>
              <a:t>the owner wants to simply scan the video ID which then retrieves the video information from the video</a:t>
            </a:r>
            <a:r>
              <a:rPr lang="en-US" sz="2200" dirty="0">
                <a:latin typeface="Times New Roman "/>
              </a:rPr>
              <a:t> distributor via the Internet (the video distributors provide this feature on their websites). All </a:t>
            </a:r>
            <a:r>
              <a:rPr lang="en-US" sz="2200" b="1" dirty="0">
                <a:solidFill>
                  <a:srgbClr val="C00000"/>
                </a:solidFill>
                <a:latin typeface="Times New Roman "/>
              </a:rPr>
              <a:t>the video information (i.e., its name, rating (e.g., G, PG, R), director, length in minutes, actors) are automatically stored in the store’s video inventory</a:t>
            </a:r>
            <a:r>
              <a:rPr lang="en-US" sz="2200" dirty="0">
                <a:latin typeface="Times New Roman "/>
              </a:rPr>
              <a:t>. The owner then </a:t>
            </a:r>
            <a:r>
              <a:rPr lang="en-US" sz="2200" b="1" dirty="0">
                <a:solidFill>
                  <a:srgbClr val="C00000"/>
                </a:solidFill>
                <a:latin typeface="Times New Roman "/>
              </a:rPr>
              <a:t>indicates the store location</a:t>
            </a:r>
            <a:r>
              <a:rPr lang="en-US" sz="2200" dirty="0">
                <a:latin typeface="Times New Roman "/>
              </a:rPr>
              <a:t> where the video will be placed. When he wants to remove a video from the store because it is never rented or it is damaged (or for whatever reason), he simply chooses the remove option and scans the video ID to be removed. </a:t>
            </a:r>
            <a:endParaRPr lang="en-CA" sz="2200" dirty="0">
              <a:latin typeface="Times New Roman "/>
            </a:endParaRPr>
          </a:p>
        </p:txBody>
      </p:sp>
      <p:cxnSp>
        <p:nvCxnSpPr>
          <p:cNvPr id="8" name="Straight Connector 7"/>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163</a:t>
            </a:fld>
            <a:endParaRPr lang="en-US" altLang="en-US"/>
          </a:p>
        </p:txBody>
      </p:sp>
    </p:spTree>
    <p:extLst>
      <p:ext uri="{BB962C8B-B14F-4D97-AF65-F5344CB8AC3E}">
        <p14:creationId xmlns:p14="http://schemas.microsoft.com/office/powerpoint/2010/main" val="37842780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a:xfrm>
            <a:off x="2180492" y="0"/>
            <a:ext cx="7772400" cy="1143000"/>
          </a:xfrm>
        </p:spPr>
        <p:txBody>
          <a:bodyPr/>
          <a:lstStyle/>
          <a:p>
            <a:pPr algn="l"/>
            <a:r>
              <a:rPr lang="en-GB">
                <a:solidFill>
                  <a:srgbClr val="C00000"/>
                </a:solidFill>
              </a:rPr>
              <a:t>Use Case Diagram</a:t>
            </a:r>
          </a:p>
        </p:txBody>
      </p:sp>
      <p:sp>
        <p:nvSpPr>
          <p:cNvPr id="696323" name="Rectangle 3"/>
          <p:cNvSpPr>
            <a:spLocks noGrp="1" noChangeArrowheads="1"/>
          </p:cNvSpPr>
          <p:nvPr>
            <p:ph type="body" idx="1"/>
          </p:nvPr>
        </p:nvSpPr>
        <p:spPr>
          <a:xfrm>
            <a:off x="609600" y="1178169"/>
            <a:ext cx="11069782" cy="4114800"/>
          </a:xfrm>
        </p:spPr>
        <p:txBody>
          <a:bodyPr/>
          <a:lstStyle/>
          <a:p>
            <a:pPr marL="611856" indent="-611856" algn="just">
              <a:lnSpc>
                <a:spcPct val="120000"/>
              </a:lnSpc>
            </a:pPr>
            <a:r>
              <a:rPr lang="en-CA" sz="2409" dirty="0">
                <a:latin typeface="Times New Roman "/>
              </a:rPr>
              <a:t>Note on rental fees: the amount of the rental fee is determined by its type. New releases are at a rental fee of $3.00. All the remaining types except children’s are at a rental fee of $2.00. Children’s videos are at a rental fee of $1.00. Once a video is no longer considered a new release, the owner changes its type from new release to the appropriate type (western, mystery, drama, comedy, etc.).</a:t>
            </a:r>
            <a:endParaRPr lang="en-GB" sz="2409" dirty="0">
              <a:latin typeface="Times New Roman "/>
            </a:endParaRPr>
          </a:p>
        </p:txBody>
      </p:sp>
      <p:cxnSp>
        <p:nvCxnSpPr>
          <p:cNvPr id="4" name="Straight Connector 3"/>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 name="Footer Placeholder 1"/>
          <p:cNvSpPr>
            <a:spLocks noGrp="1"/>
          </p:cNvSpPr>
          <p:nvPr>
            <p:ph type="ftr" sz="quarter" idx="11"/>
          </p:nvPr>
        </p:nvSpPr>
        <p:spPr/>
        <p:txBody>
          <a:bodyPr/>
          <a:lstStyle/>
          <a:p>
            <a:pPr>
              <a:defRPr/>
            </a:pPr>
            <a:r>
              <a:rPr lang="en-US" altLang="en-US"/>
              <a:t>Trần Thị Kim Chi</a:t>
            </a:r>
          </a:p>
        </p:txBody>
      </p: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164</a:t>
            </a:fld>
            <a:endParaRPr lang="en-US" altLang="en-US"/>
          </a:p>
        </p:txBody>
      </p:sp>
      <p:sp>
        <p:nvSpPr>
          <p:cNvPr id="7" name="Rectangle 3"/>
          <p:cNvSpPr txBox="1">
            <a:spLocks noChangeArrowheads="1"/>
          </p:cNvSpPr>
          <p:nvPr/>
        </p:nvSpPr>
        <p:spPr bwMode="auto">
          <a:xfrm>
            <a:off x="2667000" y="48006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chemeClr val="tx1"/>
              </a:buClr>
              <a:buNone/>
            </a:pPr>
            <a:r>
              <a:rPr lang="en-GB" sz="3212" kern="0">
                <a:solidFill>
                  <a:srgbClr val="002060"/>
                </a:solidFill>
              </a:rPr>
              <a:t>Build use case diagram for a video rental system</a:t>
            </a:r>
          </a:p>
        </p:txBody>
      </p:sp>
    </p:spTree>
    <p:extLst>
      <p:ext uri="{BB962C8B-B14F-4D97-AF65-F5344CB8AC3E}">
        <p14:creationId xmlns:p14="http://schemas.microsoft.com/office/powerpoint/2010/main" val="633511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a:xfrm>
            <a:off x="2209800" y="139927"/>
            <a:ext cx="7772400" cy="1143000"/>
          </a:xfrm>
        </p:spPr>
        <p:txBody>
          <a:bodyPr/>
          <a:lstStyle/>
          <a:p>
            <a:pPr algn="l"/>
            <a:r>
              <a:rPr lang="en-GB">
                <a:solidFill>
                  <a:srgbClr val="C00000"/>
                </a:solidFill>
              </a:rPr>
              <a:t>Use Case Diagram</a:t>
            </a:r>
          </a:p>
        </p:txBody>
      </p:sp>
      <p:sp>
        <p:nvSpPr>
          <p:cNvPr id="743427" name="Rectangle 3"/>
          <p:cNvSpPr>
            <a:spLocks noChangeArrowheads="1"/>
          </p:cNvSpPr>
          <p:nvPr/>
        </p:nvSpPr>
        <p:spPr bwMode="auto">
          <a:xfrm>
            <a:off x="2792880" y="-2600721"/>
            <a:ext cx="1507144" cy="92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CA" sz="1204" b="1">
                <a:cs typeface="Times New Roman" panose="02020603050405020304" pitchFamily="18" charset="0"/>
              </a:rPr>
              <a:t>Video Rental System</a:t>
            </a:r>
            <a:endParaRPr lang="en-US" sz="1104"/>
          </a:p>
          <a:p>
            <a:r>
              <a:rPr lang="en-CA" sz="1204" b="1">
                <a:cs typeface="Times New Roman" panose="02020603050405020304" pitchFamily="18" charset="0"/>
              </a:rPr>
              <a:t>USE CASE DIAGRAM</a:t>
            </a:r>
            <a:endParaRPr lang="en-US" sz="1104"/>
          </a:p>
          <a:p>
            <a:r>
              <a:rPr lang="en-CA" sz="1204">
                <a:cs typeface="Times New Roman" panose="02020603050405020304" pitchFamily="18" charset="0"/>
              </a:rPr>
              <a:t>(without extensions)</a:t>
            </a:r>
            <a:endParaRPr lang="en-US" sz="1104"/>
          </a:p>
          <a:p>
            <a:endParaRPr lang="en-US" sz="1807"/>
          </a:p>
        </p:txBody>
      </p:sp>
      <p:sp>
        <p:nvSpPr>
          <p:cNvPr id="743428" name="Rectangle 4"/>
          <p:cNvSpPr>
            <a:spLocks noChangeArrowheads="1"/>
          </p:cNvSpPr>
          <p:nvPr/>
        </p:nvSpPr>
        <p:spPr bwMode="auto">
          <a:xfrm>
            <a:off x="7252380" y="9222695"/>
            <a:ext cx="220750" cy="27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CA" sz="1204">
                <a:cs typeface="Times New Roman" panose="02020603050405020304" pitchFamily="18" charset="0"/>
              </a:rPr>
              <a:t> </a:t>
            </a:r>
            <a:endParaRPr lang="en-CA" sz="1807"/>
          </a:p>
        </p:txBody>
      </p:sp>
      <p:grpSp>
        <p:nvGrpSpPr>
          <p:cNvPr id="743438" name="Group 14"/>
          <p:cNvGrpSpPr>
            <a:grpSpLocks/>
          </p:cNvGrpSpPr>
          <p:nvPr/>
        </p:nvGrpSpPr>
        <p:grpSpPr bwMode="auto">
          <a:xfrm>
            <a:off x="2345133" y="2594058"/>
            <a:ext cx="893898" cy="890712"/>
            <a:chOff x="396" y="1192"/>
            <a:chExt cx="561" cy="559"/>
          </a:xfrm>
        </p:grpSpPr>
        <p:grpSp>
          <p:nvGrpSpPr>
            <p:cNvPr id="743439" name="Group 15"/>
            <p:cNvGrpSpPr>
              <a:grpSpLocks/>
            </p:cNvGrpSpPr>
            <p:nvPr/>
          </p:nvGrpSpPr>
          <p:grpSpPr bwMode="auto">
            <a:xfrm>
              <a:off x="516" y="1192"/>
              <a:ext cx="240" cy="340"/>
              <a:chOff x="960" y="1536"/>
              <a:chExt cx="336" cy="576"/>
            </a:xfrm>
          </p:grpSpPr>
          <p:pic>
            <p:nvPicPr>
              <p:cNvPr id="74344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41" name="Arc 17"/>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sp>
          <p:nvSpPr>
            <p:cNvPr id="743442" name="Rectangle 18"/>
            <p:cNvSpPr>
              <a:spLocks noChangeArrowheads="1"/>
            </p:cNvSpPr>
            <p:nvPr/>
          </p:nvSpPr>
          <p:spPr bwMode="auto">
            <a:xfrm>
              <a:off x="396" y="1557"/>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Customer</a:t>
              </a:r>
              <a:endParaRPr lang="en-US" sz="1405">
                <a:solidFill>
                  <a:srgbClr val="000000"/>
                </a:solidFill>
              </a:endParaRPr>
            </a:p>
          </p:txBody>
        </p:sp>
      </p:grpSp>
      <p:sp>
        <p:nvSpPr>
          <p:cNvPr id="743443" name="Line 19"/>
          <p:cNvSpPr>
            <a:spLocks noChangeShapeType="1"/>
          </p:cNvSpPr>
          <p:nvPr/>
        </p:nvSpPr>
        <p:spPr bwMode="auto">
          <a:xfrm flipV="1">
            <a:off x="2807221" y="1975818"/>
            <a:ext cx="2370981"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4" name="Line 20"/>
          <p:cNvSpPr>
            <a:spLocks noChangeShapeType="1"/>
          </p:cNvSpPr>
          <p:nvPr/>
        </p:nvSpPr>
        <p:spPr bwMode="auto">
          <a:xfrm>
            <a:off x="2807220" y="2205269"/>
            <a:ext cx="2447465" cy="30593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5" name="Line 21"/>
          <p:cNvSpPr>
            <a:spLocks noChangeShapeType="1"/>
          </p:cNvSpPr>
          <p:nvPr/>
        </p:nvSpPr>
        <p:spPr bwMode="auto">
          <a:xfrm flipV="1">
            <a:off x="2807220" y="312306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6" name="Line 22"/>
          <p:cNvSpPr>
            <a:spLocks noChangeShapeType="1"/>
          </p:cNvSpPr>
          <p:nvPr/>
        </p:nvSpPr>
        <p:spPr bwMode="auto">
          <a:xfrm>
            <a:off x="2807220" y="335251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grpSp>
        <p:nvGrpSpPr>
          <p:cNvPr id="743459" name="Group 35"/>
          <p:cNvGrpSpPr>
            <a:grpSpLocks/>
          </p:cNvGrpSpPr>
          <p:nvPr/>
        </p:nvGrpSpPr>
        <p:grpSpPr bwMode="auto">
          <a:xfrm>
            <a:off x="2306892" y="3894274"/>
            <a:ext cx="819009" cy="920986"/>
            <a:chOff x="372" y="2008"/>
            <a:chExt cx="514" cy="578"/>
          </a:xfrm>
        </p:grpSpPr>
        <p:sp>
          <p:nvSpPr>
            <p:cNvPr id="743460" name="Rectangle 36"/>
            <p:cNvSpPr>
              <a:spLocks noChangeArrowheads="1"/>
            </p:cNvSpPr>
            <p:nvPr/>
          </p:nvSpPr>
          <p:spPr bwMode="auto">
            <a:xfrm>
              <a:off x="372" y="2392"/>
              <a:ext cx="51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Member</a:t>
              </a:r>
              <a:endParaRPr lang="en-US" sz="1405">
                <a:solidFill>
                  <a:srgbClr val="000000"/>
                </a:solidFill>
              </a:endParaRPr>
            </a:p>
          </p:txBody>
        </p:sp>
        <p:grpSp>
          <p:nvGrpSpPr>
            <p:cNvPr id="743461" name="Group 37"/>
            <p:cNvGrpSpPr>
              <a:grpSpLocks/>
            </p:cNvGrpSpPr>
            <p:nvPr/>
          </p:nvGrpSpPr>
          <p:grpSpPr bwMode="auto">
            <a:xfrm>
              <a:off x="516" y="2008"/>
              <a:ext cx="240" cy="340"/>
              <a:chOff x="960" y="1536"/>
              <a:chExt cx="336" cy="576"/>
            </a:xfrm>
          </p:grpSpPr>
          <p:pic>
            <p:nvPicPr>
              <p:cNvPr id="74346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63" name="Arc 3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64" name="Group 40"/>
          <p:cNvGrpSpPr>
            <a:grpSpLocks/>
          </p:cNvGrpSpPr>
          <p:nvPr/>
        </p:nvGrpSpPr>
        <p:grpSpPr bwMode="auto">
          <a:xfrm>
            <a:off x="2306892" y="5417565"/>
            <a:ext cx="976755" cy="927360"/>
            <a:chOff x="372" y="2964"/>
            <a:chExt cx="613" cy="582"/>
          </a:xfrm>
        </p:grpSpPr>
        <p:sp>
          <p:nvSpPr>
            <p:cNvPr id="743465" name="Rectangle 41"/>
            <p:cNvSpPr>
              <a:spLocks noChangeArrowheads="1"/>
            </p:cNvSpPr>
            <p:nvPr/>
          </p:nvSpPr>
          <p:spPr bwMode="auto">
            <a:xfrm>
              <a:off x="372" y="3352"/>
              <a:ext cx="6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Distributor</a:t>
              </a:r>
              <a:endParaRPr lang="en-US" sz="1405">
                <a:solidFill>
                  <a:srgbClr val="000000"/>
                </a:solidFill>
              </a:endParaRPr>
            </a:p>
          </p:txBody>
        </p:sp>
        <p:grpSp>
          <p:nvGrpSpPr>
            <p:cNvPr id="743466" name="Group 42"/>
            <p:cNvGrpSpPr>
              <a:grpSpLocks/>
            </p:cNvGrpSpPr>
            <p:nvPr/>
          </p:nvGrpSpPr>
          <p:grpSpPr bwMode="auto">
            <a:xfrm>
              <a:off x="564" y="2964"/>
              <a:ext cx="240" cy="340"/>
              <a:chOff x="960" y="1536"/>
              <a:chExt cx="336" cy="576"/>
            </a:xfrm>
          </p:grpSpPr>
          <p:pic>
            <p:nvPicPr>
              <p:cNvPr id="743467"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68" name="Arc 4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69" name="Group 45"/>
          <p:cNvGrpSpPr>
            <a:grpSpLocks/>
          </p:cNvGrpSpPr>
          <p:nvPr/>
        </p:nvGrpSpPr>
        <p:grpSpPr bwMode="auto">
          <a:xfrm>
            <a:off x="9120283" y="4016109"/>
            <a:ext cx="610273" cy="920986"/>
            <a:chOff x="4751" y="2780"/>
            <a:chExt cx="383" cy="578"/>
          </a:xfrm>
        </p:grpSpPr>
        <p:sp>
          <p:nvSpPr>
            <p:cNvPr id="743470" name="Rectangle 46"/>
            <p:cNvSpPr>
              <a:spLocks noChangeArrowheads="1"/>
            </p:cNvSpPr>
            <p:nvPr/>
          </p:nvSpPr>
          <p:spPr bwMode="auto">
            <a:xfrm>
              <a:off x="4751" y="3164"/>
              <a:ext cx="38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Timer</a:t>
              </a:r>
              <a:endParaRPr lang="en-US" sz="1405">
                <a:solidFill>
                  <a:srgbClr val="000000"/>
                </a:solidFill>
              </a:endParaRPr>
            </a:p>
          </p:txBody>
        </p:sp>
        <p:grpSp>
          <p:nvGrpSpPr>
            <p:cNvPr id="743471" name="Group 47"/>
            <p:cNvGrpSpPr>
              <a:grpSpLocks/>
            </p:cNvGrpSpPr>
            <p:nvPr/>
          </p:nvGrpSpPr>
          <p:grpSpPr bwMode="auto">
            <a:xfrm>
              <a:off x="4799" y="2780"/>
              <a:ext cx="240" cy="340"/>
              <a:chOff x="960" y="1536"/>
              <a:chExt cx="336" cy="576"/>
            </a:xfrm>
          </p:grpSpPr>
          <p:pic>
            <p:nvPicPr>
              <p:cNvPr id="743472"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73" name="Arc 4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74" name="Group 50"/>
          <p:cNvGrpSpPr>
            <a:grpSpLocks/>
          </p:cNvGrpSpPr>
          <p:nvPr/>
        </p:nvGrpSpPr>
        <p:grpSpPr bwMode="auto">
          <a:xfrm>
            <a:off x="9120282" y="5080501"/>
            <a:ext cx="678789" cy="850876"/>
            <a:chOff x="4751" y="3448"/>
            <a:chExt cx="426" cy="534"/>
          </a:xfrm>
        </p:grpSpPr>
        <p:sp>
          <p:nvSpPr>
            <p:cNvPr id="743475" name="Rectangle 51"/>
            <p:cNvSpPr>
              <a:spLocks noChangeArrowheads="1"/>
            </p:cNvSpPr>
            <p:nvPr/>
          </p:nvSpPr>
          <p:spPr bwMode="auto">
            <a:xfrm>
              <a:off x="4751" y="3788"/>
              <a:ext cx="42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Owner</a:t>
              </a:r>
              <a:endParaRPr lang="en-US" sz="1405">
                <a:solidFill>
                  <a:srgbClr val="000000"/>
                </a:solidFill>
              </a:endParaRPr>
            </a:p>
          </p:txBody>
        </p:sp>
        <p:grpSp>
          <p:nvGrpSpPr>
            <p:cNvPr id="743476" name="Group 52"/>
            <p:cNvGrpSpPr>
              <a:grpSpLocks/>
            </p:cNvGrpSpPr>
            <p:nvPr/>
          </p:nvGrpSpPr>
          <p:grpSpPr bwMode="auto">
            <a:xfrm>
              <a:off x="4799" y="3448"/>
              <a:ext cx="240" cy="340"/>
              <a:chOff x="960" y="1536"/>
              <a:chExt cx="336" cy="576"/>
            </a:xfrm>
          </p:grpSpPr>
          <p:pic>
            <p:nvPicPr>
              <p:cNvPr id="743477"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78" name="Arc 5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79" name="Group 55"/>
          <p:cNvGrpSpPr>
            <a:grpSpLocks/>
          </p:cNvGrpSpPr>
          <p:nvPr/>
        </p:nvGrpSpPr>
        <p:grpSpPr bwMode="auto">
          <a:xfrm>
            <a:off x="9074061" y="3015453"/>
            <a:ext cx="556098" cy="850876"/>
            <a:chOff x="4722" y="2152"/>
            <a:chExt cx="349" cy="534"/>
          </a:xfrm>
        </p:grpSpPr>
        <p:sp>
          <p:nvSpPr>
            <p:cNvPr id="743480" name="Rectangle 56"/>
            <p:cNvSpPr>
              <a:spLocks noChangeArrowheads="1"/>
            </p:cNvSpPr>
            <p:nvPr/>
          </p:nvSpPr>
          <p:spPr bwMode="auto">
            <a:xfrm>
              <a:off x="4722" y="2492"/>
              <a:ext cx="34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Clerk</a:t>
              </a:r>
              <a:endParaRPr lang="en-US" sz="1405">
                <a:solidFill>
                  <a:srgbClr val="000000"/>
                </a:solidFill>
              </a:endParaRPr>
            </a:p>
          </p:txBody>
        </p:sp>
        <p:grpSp>
          <p:nvGrpSpPr>
            <p:cNvPr id="743481" name="Group 57"/>
            <p:cNvGrpSpPr>
              <a:grpSpLocks/>
            </p:cNvGrpSpPr>
            <p:nvPr/>
          </p:nvGrpSpPr>
          <p:grpSpPr bwMode="auto">
            <a:xfrm>
              <a:off x="4799" y="2152"/>
              <a:ext cx="240" cy="340"/>
              <a:chOff x="960" y="1536"/>
              <a:chExt cx="336" cy="576"/>
            </a:xfrm>
          </p:grpSpPr>
          <p:pic>
            <p:nvPicPr>
              <p:cNvPr id="743482"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83" name="Arc 5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sp>
        <p:nvSpPr>
          <p:cNvPr id="743493" name="Line 69"/>
          <p:cNvSpPr>
            <a:spLocks noChangeShapeType="1"/>
          </p:cNvSpPr>
          <p:nvPr/>
        </p:nvSpPr>
        <p:spPr bwMode="auto">
          <a:xfrm flipH="1">
            <a:off x="6784350" y="5876464"/>
            <a:ext cx="2218015" cy="45890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63" name="Line 46"/>
          <p:cNvSpPr>
            <a:spLocks noChangeShapeType="1"/>
          </p:cNvSpPr>
          <p:nvPr/>
        </p:nvSpPr>
        <p:spPr bwMode="auto">
          <a:xfrm>
            <a:off x="2686446" y="3658451"/>
            <a:ext cx="2644722" cy="5353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cxnSp>
        <p:nvCxnSpPr>
          <p:cNvPr id="64" name="Straight Connector 63"/>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5" name="Slide Number Placeholder 4"/>
          <p:cNvSpPr>
            <a:spLocks noGrp="1"/>
          </p:cNvSpPr>
          <p:nvPr>
            <p:ph type="sldNum" sz="quarter" idx="12"/>
          </p:nvPr>
        </p:nvSpPr>
        <p:spPr/>
        <p:txBody>
          <a:bodyPr/>
          <a:lstStyle/>
          <a:p>
            <a:pPr>
              <a:defRPr/>
            </a:pPr>
            <a:fld id="{D5CCD2EA-0E2F-4021-8273-D95CF16B383E}" type="slidenum">
              <a:rPr lang="en-US" altLang="en-US" smtClean="0"/>
              <a:pPr>
                <a:defRPr/>
              </a:pPr>
              <a:t>165</a:t>
            </a:fld>
            <a:endParaRPr lang="en-US" altLang="en-US"/>
          </a:p>
        </p:txBody>
      </p:sp>
      <p:sp>
        <p:nvSpPr>
          <p:cNvPr id="2" name="TextBox 1"/>
          <p:cNvSpPr txBox="1"/>
          <p:nvPr/>
        </p:nvSpPr>
        <p:spPr>
          <a:xfrm>
            <a:off x="4370951" y="1358027"/>
            <a:ext cx="1742785" cy="369332"/>
          </a:xfrm>
          <a:prstGeom prst="rect">
            <a:avLst/>
          </a:prstGeom>
          <a:noFill/>
        </p:spPr>
        <p:txBody>
          <a:bodyPr wrap="none" rtlCol="0">
            <a:spAutoFit/>
          </a:bodyPr>
          <a:lstStyle/>
          <a:p>
            <a:r>
              <a:rPr lang="en-US" b="1">
                <a:solidFill>
                  <a:srgbClr val="D60093"/>
                </a:solidFill>
              </a:rPr>
              <a:t>Nhận diện Actor</a:t>
            </a:r>
          </a:p>
        </p:txBody>
      </p:sp>
    </p:spTree>
    <p:extLst>
      <p:ext uri="{BB962C8B-B14F-4D97-AF65-F5344CB8AC3E}">
        <p14:creationId xmlns:p14="http://schemas.microsoft.com/office/powerpoint/2010/main" val="73986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3438"/>
                                        </p:tgtEl>
                                        <p:attrNameLst>
                                          <p:attrName>style.visibility</p:attrName>
                                        </p:attrNameLst>
                                      </p:cBhvr>
                                      <p:to>
                                        <p:strVal val="visible"/>
                                      </p:to>
                                    </p:set>
                                    <p:animEffect transition="in" filter="fade">
                                      <p:cBhvr>
                                        <p:cTn id="7" dur="500"/>
                                        <p:tgtEl>
                                          <p:spTgt spid="7434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3445"/>
                                        </p:tgtEl>
                                        <p:attrNameLst>
                                          <p:attrName>style.visibility</p:attrName>
                                        </p:attrNameLst>
                                      </p:cBhvr>
                                      <p:to>
                                        <p:strVal val="visible"/>
                                      </p:to>
                                    </p:set>
                                    <p:animEffect transition="in" filter="fade">
                                      <p:cBhvr>
                                        <p:cTn id="10" dur="500"/>
                                        <p:tgtEl>
                                          <p:spTgt spid="7434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3446"/>
                                        </p:tgtEl>
                                        <p:attrNameLst>
                                          <p:attrName>style.visibility</p:attrName>
                                        </p:attrNameLst>
                                      </p:cBhvr>
                                      <p:to>
                                        <p:strVal val="visible"/>
                                      </p:to>
                                    </p:set>
                                    <p:animEffect transition="in" filter="fade">
                                      <p:cBhvr>
                                        <p:cTn id="13" dur="500"/>
                                        <p:tgtEl>
                                          <p:spTgt spid="743446"/>
                                        </p:tgtEl>
                                      </p:cBhvr>
                                    </p:animEffect>
                                  </p:childTnLst>
                                </p:cTn>
                              </p:par>
                              <p:par>
                                <p:cTn id="14" presetID="10" presetClass="entr" presetSubtype="0" fill="hold" nodeType="withEffect">
                                  <p:stCondLst>
                                    <p:cond delay="0"/>
                                  </p:stCondLst>
                                  <p:childTnLst>
                                    <p:set>
                                      <p:cBhvr>
                                        <p:cTn id="15" dur="1" fill="hold">
                                          <p:stCondLst>
                                            <p:cond delay="0"/>
                                          </p:stCondLst>
                                        </p:cTn>
                                        <p:tgtEl>
                                          <p:spTgt spid="743459"/>
                                        </p:tgtEl>
                                        <p:attrNameLst>
                                          <p:attrName>style.visibility</p:attrName>
                                        </p:attrNameLst>
                                      </p:cBhvr>
                                      <p:to>
                                        <p:strVal val="visible"/>
                                      </p:to>
                                    </p:set>
                                    <p:animEffect transition="in" filter="fade">
                                      <p:cBhvr>
                                        <p:cTn id="16" dur="500"/>
                                        <p:tgtEl>
                                          <p:spTgt spid="743459"/>
                                        </p:tgtEl>
                                      </p:cBhvr>
                                    </p:animEffect>
                                  </p:childTnLst>
                                </p:cTn>
                              </p:par>
                              <p:par>
                                <p:cTn id="17" presetID="10" presetClass="entr" presetSubtype="0" fill="hold" nodeType="withEffect">
                                  <p:stCondLst>
                                    <p:cond delay="0"/>
                                  </p:stCondLst>
                                  <p:childTnLst>
                                    <p:set>
                                      <p:cBhvr>
                                        <p:cTn id="18" dur="1" fill="hold">
                                          <p:stCondLst>
                                            <p:cond delay="0"/>
                                          </p:stCondLst>
                                        </p:cTn>
                                        <p:tgtEl>
                                          <p:spTgt spid="743464"/>
                                        </p:tgtEl>
                                        <p:attrNameLst>
                                          <p:attrName>style.visibility</p:attrName>
                                        </p:attrNameLst>
                                      </p:cBhvr>
                                      <p:to>
                                        <p:strVal val="visible"/>
                                      </p:to>
                                    </p:set>
                                    <p:animEffect transition="in" filter="fade">
                                      <p:cBhvr>
                                        <p:cTn id="19" dur="500"/>
                                        <p:tgtEl>
                                          <p:spTgt spid="743464"/>
                                        </p:tgtEl>
                                      </p:cBhvr>
                                    </p:animEffect>
                                  </p:childTnLst>
                                </p:cTn>
                              </p:par>
                              <p:par>
                                <p:cTn id="20" presetID="10" presetClass="entr" presetSubtype="0" fill="hold" nodeType="withEffect">
                                  <p:stCondLst>
                                    <p:cond delay="0"/>
                                  </p:stCondLst>
                                  <p:childTnLst>
                                    <p:set>
                                      <p:cBhvr>
                                        <p:cTn id="21" dur="1" fill="hold">
                                          <p:stCondLst>
                                            <p:cond delay="0"/>
                                          </p:stCondLst>
                                        </p:cTn>
                                        <p:tgtEl>
                                          <p:spTgt spid="743469"/>
                                        </p:tgtEl>
                                        <p:attrNameLst>
                                          <p:attrName>style.visibility</p:attrName>
                                        </p:attrNameLst>
                                      </p:cBhvr>
                                      <p:to>
                                        <p:strVal val="visible"/>
                                      </p:to>
                                    </p:set>
                                    <p:animEffect transition="in" filter="fade">
                                      <p:cBhvr>
                                        <p:cTn id="22" dur="500"/>
                                        <p:tgtEl>
                                          <p:spTgt spid="743469"/>
                                        </p:tgtEl>
                                      </p:cBhvr>
                                    </p:animEffect>
                                  </p:childTnLst>
                                </p:cTn>
                              </p:par>
                              <p:par>
                                <p:cTn id="23" presetID="10" presetClass="entr" presetSubtype="0" fill="hold" nodeType="withEffect">
                                  <p:stCondLst>
                                    <p:cond delay="0"/>
                                  </p:stCondLst>
                                  <p:childTnLst>
                                    <p:set>
                                      <p:cBhvr>
                                        <p:cTn id="24" dur="1" fill="hold">
                                          <p:stCondLst>
                                            <p:cond delay="0"/>
                                          </p:stCondLst>
                                        </p:cTn>
                                        <p:tgtEl>
                                          <p:spTgt spid="743474"/>
                                        </p:tgtEl>
                                        <p:attrNameLst>
                                          <p:attrName>style.visibility</p:attrName>
                                        </p:attrNameLst>
                                      </p:cBhvr>
                                      <p:to>
                                        <p:strVal val="visible"/>
                                      </p:to>
                                    </p:set>
                                    <p:animEffect transition="in" filter="fade">
                                      <p:cBhvr>
                                        <p:cTn id="25" dur="500"/>
                                        <p:tgtEl>
                                          <p:spTgt spid="743474"/>
                                        </p:tgtEl>
                                      </p:cBhvr>
                                    </p:animEffect>
                                  </p:childTnLst>
                                </p:cTn>
                              </p:par>
                              <p:par>
                                <p:cTn id="26" presetID="10" presetClass="entr" presetSubtype="0" fill="hold" nodeType="withEffect">
                                  <p:stCondLst>
                                    <p:cond delay="0"/>
                                  </p:stCondLst>
                                  <p:childTnLst>
                                    <p:set>
                                      <p:cBhvr>
                                        <p:cTn id="27" dur="1" fill="hold">
                                          <p:stCondLst>
                                            <p:cond delay="0"/>
                                          </p:stCondLst>
                                        </p:cTn>
                                        <p:tgtEl>
                                          <p:spTgt spid="743479"/>
                                        </p:tgtEl>
                                        <p:attrNameLst>
                                          <p:attrName>style.visibility</p:attrName>
                                        </p:attrNameLst>
                                      </p:cBhvr>
                                      <p:to>
                                        <p:strVal val="visible"/>
                                      </p:to>
                                    </p:set>
                                    <p:animEffect transition="in" filter="fade">
                                      <p:cBhvr>
                                        <p:cTn id="28" dur="500"/>
                                        <p:tgtEl>
                                          <p:spTgt spid="74347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43493"/>
                                        </p:tgtEl>
                                        <p:attrNameLst>
                                          <p:attrName>style.visibility</p:attrName>
                                        </p:attrNameLst>
                                      </p:cBhvr>
                                      <p:to>
                                        <p:strVal val="visible"/>
                                      </p:to>
                                    </p:set>
                                    <p:animEffect transition="in" filter="fade">
                                      <p:cBhvr>
                                        <p:cTn id="31" dur="500"/>
                                        <p:tgtEl>
                                          <p:spTgt spid="74349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45" grpId="0" animBg="1"/>
      <p:bldP spid="743446" grpId="0" animBg="1"/>
      <p:bldP spid="743493" grpId="0" animBg="1"/>
      <p:bldP spid="63"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a:xfrm>
            <a:off x="2348320" y="164918"/>
            <a:ext cx="7772400" cy="1143000"/>
          </a:xfrm>
        </p:spPr>
        <p:txBody>
          <a:bodyPr/>
          <a:lstStyle/>
          <a:p>
            <a:pPr algn="l"/>
            <a:r>
              <a:rPr lang="en-GB">
                <a:solidFill>
                  <a:srgbClr val="C00000"/>
                </a:solidFill>
              </a:rPr>
              <a:t>Use Case Diagram</a:t>
            </a:r>
          </a:p>
        </p:txBody>
      </p:sp>
      <p:sp>
        <p:nvSpPr>
          <p:cNvPr id="704649" name="Rectangle 137"/>
          <p:cNvSpPr>
            <a:spLocks noChangeArrowheads="1"/>
          </p:cNvSpPr>
          <p:nvPr/>
        </p:nvSpPr>
        <p:spPr bwMode="auto">
          <a:xfrm>
            <a:off x="2792880" y="-2600721"/>
            <a:ext cx="1507144" cy="92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CA" sz="1204" b="1">
                <a:cs typeface="Times New Roman" panose="02020603050405020304" pitchFamily="18" charset="0"/>
              </a:rPr>
              <a:t>Video Rental System</a:t>
            </a:r>
            <a:endParaRPr lang="en-US" sz="1104"/>
          </a:p>
          <a:p>
            <a:r>
              <a:rPr lang="en-CA" sz="1204" b="1">
                <a:cs typeface="Times New Roman" panose="02020603050405020304" pitchFamily="18" charset="0"/>
              </a:rPr>
              <a:t>USE CASE DIAGRAM</a:t>
            </a:r>
            <a:endParaRPr lang="en-US" sz="1104"/>
          </a:p>
          <a:p>
            <a:r>
              <a:rPr lang="en-CA" sz="1204">
                <a:cs typeface="Times New Roman" panose="02020603050405020304" pitchFamily="18" charset="0"/>
              </a:rPr>
              <a:t>(without extensions)</a:t>
            </a:r>
            <a:endParaRPr lang="en-US" sz="1104"/>
          </a:p>
          <a:p>
            <a:endParaRPr lang="en-US" sz="1807"/>
          </a:p>
        </p:txBody>
      </p:sp>
      <p:sp>
        <p:nvSpPr>
          <p:cNvPr id="704703" name="Rectangle 191"/>
          <p:cNvSpPr>
            <a:spLocks noChangeArrowheads="1"/>
          </p:cNvSpPr>
          <p:nvPr/>
        </p:nvSpPr>
        <p:spPr bwMode="auto">
          <a:xfrm>
            <a:off x="7252380" y="9222695"/>
            <a:ext cx="220750" cy="27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CA" sz="1204">
                <a:cs typeface="Times New Roman" panose="02020603050405020304" pitchFamily="18" charset="0"/>
              </a:rPr>
              <a:t> </a:t>
            </a:r>
            <a:endParaRPr lang="en-CA" sz="1807"/>
          </a:p>
        </p:txBody>
      </p:sp>
      <p:sp>
        <p:nvSpPr>
          <p:cNvPr id="704704" name="Oval 192"/>
          <p:cNvSpPr>
            <a:spLocks noChangeArrowheads="1"/>
          </p:cNvSpPr>
          <p:nvPr/>
        </p:nvSpPr>
        <p:spPr bwMode="auto">
          <a:xfrm>
            <a:off x="5254685" y="1763897"/>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Register as </a:t>
            </a:r>
          </a:p>
          <a:p>
            <a:pPr algn="ctr"/>
            <a:r>
              <a:rPr lang="en-US" sz="1405">
                <a:solidFill>
                  <a:srgbClr val="000000"/>
                </a:solidFill>
                <a:latin typeface="Arial" panose="020B0604020202020204" pitchFamily="34" charset="0"/>
              </a:rPr>
              <a:t>Member</a:t>
            </a:r>
            <a:endParaRPr lang="en-US" sz="3613"/>
          </a:p>
        </p:txBody>
      </p:sp>
      <p:sp>
        <p:nvSpPr>
          <p:cNvPr id="704705" name="Oval 193"/>
          <p:cNvSpPr>
            <a:spLocks noChangeArrowheads="1"/>
          </p:cNvSpPr>
          <p:nvPr/>
        </p:nvSpPr>
        <p:spPr bwMode="auto">
          <a:xfrm>
            <a:off x="5254685" y="2299280"/>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Search Videos</a:t>
            </a:r>
            <a:endParaRPr lang="en-US" sz="3613"/>
          </a:p>
        </p:txBody>
      </p:sp>
      <p:grpSp>
        <p:nvGrpSpPr>
          <p:cNvPr id="704841" name="Group 329"/>
          <p:cNvGrpSpPr>
            <a:grpSpLocks/>
          </p:cNvGrpSpPr>
          <p:nvPr/>
        </p:nvGrpSpPr>
        <p:grpSpPr bwMode="auto">
          <a:xfrm>
            <a:off x="2157112" y="1899335"/>
            <a:ext cx="893898" cy="890712"/>
            <a:chOff x="396" y="1192"/>
            <a:chExt cx="561" cy="559"/>
          </a:xfrm>
        </p:grpSpPr>
        <p:grpSp>
          <p:nvGrpSpPr>
            <p:cNvPr id="704788" name="Group 276"/>
            <p:cNvGrpSpPr>
              <a:grpSpLocks/>
            </p:cNvGrpSpPr>
            <p:nvPr/>
          </p:nvGrpSpPr>
          <p:grpSpPr bwMode="auto">
            <a:xfrm>
              <a:off x="516" y="1192"/>
              <a:ext cx="240" cy="340"/>
              <a:chOff x="960" y="1536"/>
              <a:chExt cx="336" cy="576"/>
            </a:xfrm>
          </p:grpSpPr>
          <p:pic>
            <p:nvPicPr>
              <p:cNvPr id="704789" name="Picture 2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04790" name="Arc 278"/>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sp>
          <p:nvSpPr>
            <p:cNvPr id="704791" name="Rectangle 279"/>
            <p:cNvSpPr>
              <a:spLocks noChangeArrowheads="1"/>
            </p:cNvSpPr>
            <p:nvPr/>
          </p:nvSpPr>
          <p:spPr bwMode="auto">
            <a:xfrm>
              <a:off x="396" y="1557"/>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Customer</a:t>
              </a:r>
              <a:endParaRPr lang="en-US" sz="1405">
                <a:solidFill>
                  <a:srgbClr val="000000"/>
                </a:solidFill>
              </a:endParaRPr>
            </a:p>
          </p:txBody>
        </p:sp>
      </p:grpSp>
      <p:sp>
        <p:nvSpPr>
          <p:cNvPr id="704797" name="Line 285"/>
          <p:cNvSpPr>
            <a:spLocks noChangeShapeType="1"/>
          </p:cNvSpPr>
          <p:nvPr/>
        </p:nvSpPr>
        <p:spPr bwMode="auto">
          <a:xfrm flipV="1">
            <a:off x="2807221" y="1975818"/>
            <a:ext cx="2370981"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04798" name="Line 286"/>
          <p:cNvSpPr>
            <a:spLocks noChangeShapeType="1"/>
          </p:cNvSpPr>
          <p:nvPr/>
        </p:nvSpPr>
        <p:spPr bwMode="auto">
          <a:xfrm>
            <a:off x="2807220" y="2205269"/>
            <a:ext cx="2447465" cy="30593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04830" name="Rectangle 318"/>
          <p:cNvSpPr>
            <a:spLocks noChangeArrowheads="1"/>
          </p:cNvSpPr>
          <p:nvPr/>
        </p:nvSpPr>
        <p:spPr bwMode="auto">
          <a:xfrm>
            <a:off x="3113153" y="1516918"/>
            <a:ext cx="5812729" cy="5341082"/>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sz="1807"/>
          </a:p>
        </p:txBody>
      </p:sp>
      <p:cxnSp>
        <p:nvCxnSpPr>
          <p:cNvPr id="15" name="Straight Connector 14"/>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 name="Straight Connector 2"/>
          <p:cNvCxnSpPr>
            <a:endCxn id="704704" idx="2"/>
          </p:cNvCxnSpPr>
          <p:nvPr/>
        </p:nvCxnSpPr>
        <p:spPr bwMode="auto">
          <a:xfrm flipV="1">
            <a:off x="3113152" y="2022825"/>
            <a:ext cx="2141532" cy="2589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p:cNvCxnSpPr>
            <a:endCxn id="704705" idx="2"/>
          </p:cNvCxnSpPr>
          <p:nvPr/>
        </p:nvCxnSpPr>
        <p:spPr bwMode="auto">
          <a:xfrm>
            <a:off x="3113152" y="2299279"/>
            <a:ext cx="2141532" cy="25892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pPr>
              <a:defRPr/>
            </a:pPr>
            <a:r>
              <a:rPr lang="en-US" altLang="en-US"/>
              <a:t>Trần Thị Kim Chi</a:t>
            </a:r>
          </a:p>
        </p:txBody>
      </p: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166</a:t>
            </a:fld>
            <a:endParaRPr lang="en-US" altLang="en-US"/>
          </a:p>
        </p:txBody>
      </p:sp>
    </p:spTree>
    <p:extLst>
      <p:ext uri="{BB962C8B-B14F-4D97-AF65-F5344CB8AC3E}">
        <p14:creationId xmlns:p14="http://schemas.microsoft.com/office/powerpoint/2010/main" val="2709065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47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48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47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47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4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704" grpId="0" animBg="1"/>
      <p:bldP spid="704705" grpId="0" animBg="1"/>
      <p:bldP spid="704797" grpId="0" animBg="1"/>
      <p:bldP spid="704798" grpId="0" animBg="1"/>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a:xfrm>
            <a:off x="2186420" y="138209"/>
            <a:ext cx="7772400" cy="1143000"/>
          </a:xfrm>
        </p:spPr>
        <p:txBody>
          <a:bodyPr/>
          <a:lstStyle/>
          <a:p>
            <a:pPr algn="l"/>
            <a:r>
              <a:rPr lang="en-GB">
                <a:solidFill>
                  <a:srgbClr val="C00000"/>
                </a:solidFill>
              </a:rPr>
              <a:t>Use Case Diagram</a:t>
            </a:r>
          </a:p>
        </p:txBody>
      </p:sp>
      <p:sp>
        <p:nvSpPr>
          <p:cNvPr id="739331" name="Rectangle 3"/>
          <p:cNvSpPr>
            <a:spLocks noChangeArrowheads="1"/>
          </p:cNvSpPr>
          <p:nvPr/>
        </p:nvSpPr>
        <p:spPr bwMode="auto">
          <a:xfrm>
            <a:off x="2792880" y="-2600721"/>
            <a:ext cx="1507144" cy="92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CA" sz="1204" b="1">
                <a:cs typeface="Times New Roman" panose="02020603050405020304" pitchFamily="18" charset="0"/>
              </a:rPr>
              <a:t>Video Rental System</a:t>
            </a:r>
            <a:endParaRPr lang="en-US" sz="1104"/>
          </a:p>
          <a:p>
            <a:r>
              <a:rPr lang="en-CA" sz="1204" b="1">
                <a:cs typeface="Times New Roman" panose="02020603050405020304" pitchFamily="18" charset="0"/>
              </a:rPr>
              <a:t>USE CASE DIAGRAM</a:t>
            </a:r>
            <a:endParaRPr lang="en-US" sz="1104"/>
          </a:p>
          <a:p>
            <a:r>
              <a:rPr lang="en-CA" sz="1204">
                <a:cs typeface="Times New Roman" panose="02020603050405020304" pitchFamily="18" charset="0"/>
              </a:rPr>
              <a:t>(without extensions)</a:t>
            </a:r>
            <a:endParaRPr lang="en-US" sz="1104"/>
          </a:p>
          <a:p>
            <a:endParaRPr lang="en-US" sz="1807"/>
          </a:p>
        </p:txBody>
      </p:sp>
      <p:sp>
        <p:nvSpPr>
          <p:cNvPr id="739332" name="Rectangle 4"/>
          <p:cNvSpPr>
            <a:spLocks noChangeArrowheads="1"/>
          </p:cNvSpPr>
          <p:nvPr/>
        </p:nvSpPr>
        <p:spPr bwMode="auto">
          <a:xfrm>
            <a:off x="7252380" y="9222695"/>
            <a:ext cx="220750" cy="27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CA" sz="1204">
                <a:cs typeface="Times New Roman" panose="02020603050405020304" pitchFamily="18" charset="0"/>
              </a:rPr>
              <a:t> </a:t>
            </a:r>
            <a:endParaRPr lang="en-CA" sz="1807"/>
          </a:p>
        </p:txBody>
      </p:sp>
      <p:sp>
        <p:nvSpPr>
          <p:cNvPr id="739333" name="Oval 5"/>
          <p:cNvSpPr>
            <a:spLocks noChangeArrowheads="1"/>
          </p:cNvSpPr>
          <p:nvPr/>
        </p:nvSpPr>
        <p:spPr bwMode="auto">
          <a:xfrm>
            <a:off x="5254685" y="1763897"/>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Register as </a:t>
            </a:r>
          </a:p>
          <a:p>
            <a:pPr algn="ctr"/>
            <a:r>
              <a:rPr lang="en-US" sz="1405">
                <a:solidFill>
                  <a:srgbClr val="000000"/>
                </a:solidFill>
                <a:latin typeface="Arial" panose="020B0604020202020204" pitchFamily="34" charset="0"/>
              </a:rPr>
              <a:t>Member</a:t>
            </a:r>
            <a:endParaRPr lang="en-US" sz="3613"/>
          </a:p>
        </p:txBody>
      </p:sp>
      <p:sp>
        <p:nvSpPr>
          <p:cNvPr id="739334" name="Oval 6"/>
          <p:cNvSpPr>
            <a:spLocks noChangeArrowheads="1"/>
          </p:cNvSpPr>
          <p:nvPr/>
        </p:nvSpPr>
        <p:spPr bwMode="auto">
          <a:xfrm>
            <a:off x="5254685" y="2299280"/>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Search Videos</a:t>
            </a:r>
            <a:endParaRPr lang="en-US" sz="3613"/>
          </a:p>
        </p:txBody>
      </p:sp>
      <p:sp>
        <p:nvSpPr>
          <p:cNvPr id="739335" name="Oval 7"/>
          <p:cNvSpPr>
            <a:spLocks noChangeArrowheads="1"/>
          </p:cNvSpPr>
          <p:nvPr/>
        </p:nvSpPr>
        <p:spPr bwMode="auto">
          <a:xfrm>
            <a:off x="5331169" y="2817134"/>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Rent </a:t>
            </a:r>
          </a:p>
          <a:p>
            <a:pPr algn="ctr"/>
            <a:r>
              <a:rPr lang="en-US" sz="1405">
                <a:solidFill>
                  <a:srgbClr val="000000"/>
                </a:solidFill>
                <a:latin typeface="Arial" panose="020B0604020202020204" pitchFamily="34" charset="0"/>
              </a:rPr>
              <a:t>Videos</a:t>
            </a:r>
            <a:endParaRPr lang="en-US" sz="3613"/>
          </a:p>
        </p:txBody>
      </p:sp>
      <p:sp>
        <p:nvSpPr>
          <p:cNvPr id="739336" name="Oval 8"/>
          <p:cNvSpPr>
            <a:spLocks noChangeArrowheads="1"/>
          </p:cNvSpPr>
          <p:nvPr/>
        </p:nvSpPr>
        <p:spPr bwMode="auto">
          <a:xfrm>
            <a:off x="5254685" y="3370046"/>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Pay Late Fee</a:t>
            </a:r>
            <a:endParaRPr lang="en-US" sz="3613"/>
          </a:p>
        </p:txBody>
      </p:sp>
      <p:sp>
        <p:nvSpPr>
          <p:cNvPr id="739337" name="Oval 9"/>
          <p:cNvSpPr>
            <a:spLocks noChangeArrowheads="1"/>
          </p:cNvSpPr>
          <p:nvPr/>
        </p:nvSpPr>
        <p:spPr bwMode="auto">
          <a:xfrm>
            <a:off x="5254685" y="3905429"/>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Return Video</a:t>
            </a:r>
            <a:endParaRPr lang="en-US" sz="3613"/>
          </a:p>
        </p:txBody>
      </p:sp>
      <p:grpSp>
        <p:nvGrpSpPr>
          <p:cNvPr id="739342" name="Group 14"/>
          <p:cNvGrpSpPr>
            <a:grpSpLocks/>
          </p:cNvGrpSpPr>
          <p:nvPr/>
        </p:nvGrpSpPr>
        <p:grpSpPr bwMode="auto">
          <a:xfrm>
            <a:off x="2157112" y="1899335"/>
            <a:ext cx="893898" cy="890712"/>
            <a:chOff x="396" y="1192"/>
            <a:chExt cx="561" cy="559"/>
          </a:xfrm>
        </p:grpSpPr>
        <p:grpSp>
          <p:nvGrpSpPr>
            <p:cNvPr id="739343" name="Group 15"/>
            <p:cNvGrpSpPr>
              <a:grpSpLocks/>
            </p:cNvGrpSpPr>
            <p:nvPr/>
          </p:nvGrpSpPr>
          <p:grpSpPr bwMode="auto">
            <a:xfrm>
              <a:off x="516" y="1192"/>
              <a:ext cx="240" cy="340"/>
              <a:chOff x="960" y="1536"/>
              <a:chExt cx="336" cy="576"/>
            </a:xfrm>
          </p:grpSpPr>
          <p:pic>
            <p:nvPicPr>
              <p:cNvPr id="73934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39345" name="Arc 17"/>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sp>
          <p:nvSpPr>
            <p:cNvPr id="739346" name="Rectangle 18"/>
            <p:cNvSpPr>
              <a:spLocks noChangeArrowheads="1"/>
            </p:cNvSpPr>
            <p:nvPr/>
          </p:nvSpPr>
          <p:spPr bwMode="auto">
            <a:xfrm>
              <a:off x="396" y="1557"/>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Customer</a:t>
              </a:r>
              <a:endParaRPr lang="en-US" sz="1405">
                <a:solidFill>
                  <a:srgbClr val="000000"/>
                </a:solidFill>
              </a:endParaRPr>
            </a:p>
          </p:txBody>
        </p:sp>
      </p:grpSp>
      <p:sp>
        <p:nvSpPr>
          <p:cNvPr id="739347" name="Line 19"/>
          <p:cNvSpPr>
            <a:spLocks noChangeShapeType="1"/>
          </p:cNvSpPr>
          <p:nvPr/>
        </p:nvSpPr>
        <p:spPr bwMode="auto">
          <a:xfrm flipV="1">
            <a:off x="2807221" y="1975818"/>
            <a:ext cx="2370981"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39348" name="Line 20"/>
          <p:cNvSpPr>
            <a:spLocks noChangeShapeType="1"/>
          </p:cNvSpPr>
          <p:nvPr/>
        </p:nvSpPr>
        <p:spPr bwMode="auto">
          <a:xfrm>
            <a:off x="2807220" y="2205269"/>
            <a:ext cx="2447465" cy="30593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39349" name="Line 21"/>
          <p:cNvSpPr>
            <a:spLocks noChangeShapeType="1"/>
          </p:cNvSpPr>
          <p:nvPr/>
        </p:nvSpPr>
        <p:spPr bwMode="auto">
          <a:xfrm flipV="1">
            <a:off x="2807220" y="312306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39350" name="Line 22"/>
          <p:cNvSpPr>
            <a:spLocks noChangeShapeType="1"/>
          </p:cNvSpPr>
          <p:nvPr/>
        </p:nvSpPr>
        <p:spPr bwMode="auto">
          <a:xfrm>
            <a:off x="2807220" y="335251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grpSp>
        <p:nvGrpSpPr>
          <p:cNvPr id="739363" name="Group 35"/>
          <p:cNvGrpSpPr>
            <a:grpSpLocks/>
          </p:cNvGrpSpPr>
          <p:nvPr/>
        </p:nvGrpSpPr>
        <p:grpSpPr bwMode="auto">
          <a:xfrm>
            <a:off x="2118871" y="3199551"/>
            <a:ext cx="819009" cy="920986"/>
            <a:chOff x="372" y="2008"/>
            <a:chExt cx="514" cy="578"/>
          </a:xfrm>
        </p:grpSpPr>
        <p:sp>
          <p:nvSpPr>
            <p:cNvPr id="739364" name="Rectangle 36"/>
            <p:cNvSpPr>
              <a:spLocks noChangeArrowheads="1"/>
            </p:cNvSpPr>
            <p:nvPr/>
          </p:nvSpPr>
          <p:spPr bwMode="auto">
            <a:xfrm>
              <a:off x="372" y="2392"/>
              <a:ext cx="51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Member</a:t>
              </a:r>
              <a:endParaRPr lang="en-US" sz="1405">
                <a:solidFill>
                  <a:srgbClr val="000000"/>
                </a:solidFill>
              </a:endParaRPr>
            </a:p>
          </p:txBody>
        </p:sp>
        <p:grpSp>
          <p:nvGrpSpPr>
            <p:cNvPr id="739365" name="Group 37"/>
            <p:cNvGrpSpPr>
              <a:grpSpLocks/>
            </p:cNvGrpSpPr>
            <p:nvPr/>
          </p:nvGrpSpPr>
          <p:grpSpPr bwMode="auto">
            <a:xfrm>
              <a:off x="516" y="2008"/>
              <a:ext cx="240" cy="340"/>
              <a:chOff x="960" y="1536"/>
              <a:chExt cx="336" cy="576"/>
            </a:xfrm>
          </p:grpSpPr>
          <p:pic>
            <p:nvPicPr>
              <p:cNvPr id="739366"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39367" name="Arc 3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39383" name="Group 55"/>
          <p:cNvGrpSpPr>
            <a:grpSpLocks/>
          </p:cNvGrpSpPr>
          <p:nvPr/>
        </p:nvGrpSpPr>
        <p:grpSpPr bwMode="auto">
          <a:xfrm>
            <a:off x="9050166" y="3429001"/>
            <a:ext cx="556098" cy="850876"/>
            <a:chOff x="4722" y="2152"/>
            <a:chExt cx="349" cy="534"/>
          </a:xfrm>
        </p:grpSpPr>
        <p:sp>
          <p:nvSpPr>
            <p:cNvPr id="739384" name="Rectangle 56"/>
            <p:cNvSpPr>
              <a:spLocks noChangeArrowheads="1"/>
            </p:cNvSpPr>
            <p:nvPr/>
          </p:nvSpPr>
          <p:spPr bwMode="auto">
            <a:xfrm>
              <a:off x="4722" y="2492"/>
              <a:ext cx="34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Clerk</a:t>
              </a:r>
              <a:endParaRPr lang="en-US" sz="1405">
                <a:solidFill>
                  <a:srgbClr val="000000"/>
                </a:solidFill>
              </a:endParaRPr>
            </a:p>
          </p:txBody>
        </p:sp>
        <p:grpSp>
          <p:nvGrpSpPr>
            <p:cNvPr id="739385" name="Group 57"/>
            <p:cNvGrpSpPr>
              <a:grpSpLocks/>
            </p:cNvGrpSpPr>
            <p:nvPr/>
          </p:nvGrpSpPr>
          <p:grpSpPr bwMode="auto">
            <a:xfrm>
              <a:off x="4799" y="2152"/>
              <a:ext cx="240" cy="340"/>
              <a:chOff x="960" y="1536"/>
              <a:chExt cx="336" cy="576"/>
            </a:xfrm>
          </p:grpSpPr>
          <p:pic>
            <p:nvPicPr>
              <p:cNvPr id="739386"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39387" name="Arc 5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sp>
        <p:nvSpPr>
          <p:cNvPr id="739389" name="Rectangle 61"/>
          <p:cNvSpPr>
            <a:spLocks noChangeArrowheads="1"/>
          </p:cNvSpPr>
          <p:nvPr/>
        </p:nvSpPr>
        <p:spPr bwMode="auto">
          <a:xfrm>
            <a:off x="3113153" y="1516918"/>
            <a:ext cx="5812729" cy="5341082"/>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sz="1807"/>
          </a:p>
        </p:txBody>
      </p:sp>
      <p:sp>
        <p:nvSpPr>
          <p:cNvPr id="739397" name="Line 69"/>
          <p:cNvSpPr>
            <a:spLocks noChangeShapeType="1"/>
          </p:cNvSpPr>
          <p:nvPr/>
        </p:nvSpPr>
        <p:spPr bwMode="auto">
          <a:xfrm flipH="1">
            <a:off x="6784350" y="3811417"/>
            <a:ext cx="2294498" cy="30593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cxnSp>
        <p:nvCxnSpPr>
          <p:cNvPr id="31" name="Straight Connector 30"/>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2" name="Straight Connector 31"/>
          <p:cNvCxnSpPr/>
          <p:nvPr/>
        </p:nvCxnSpPr>
        <p:spPr bwMode="auto">
          <a:xfrm flipV="1">
            <a:off x="3113152" y="2022825"/>
            <a:ext cx="2141532" cy="2589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p:nvPr/>
        </p:nvCxnSpPr>
        <p:spPr bwMode="auto">
          <a:xfrm>
            <a:off x="3113152" y="2299279"/>
            <a:ext cx="2141532" cy="25892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Straight Connector 2"/>
          <p:cNvCxnSpPr>
            <a:endCxn id="739349" idx="1"/>
          </p:cNvCxnSpPr>
          <p:nvPr/>
        </p:nvCxnSpPr>
        <p:spPr bwMode="auto">
          <a:xfrm flipV="1">
            <a:off x="2993648" y="3123068"/>
            <a:ext cx="2261036" cy="33963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p:cNvCxnSpPr>
            <a:endCxn id="739336" idx="2"/>
          </p:cNvCxnSpPr>
          <p:nvPr/>
        </p:nvCxnSpPr>
        <p:spPr bwMode="auto">
          <a:xfrm>
            <a:off x="2993648" y="3462701"/>
            <a:ext cx="2261036" cy="16627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a:endCxn id="739337" idx="2"/>
          </p:cNvCxnSpPr>
          <p:nvPr/>
        </p:nvCxnSpPr>
        <p:spPr bwMode="auto">
          <a:xfrm>
            <a:off x="2993648" y="3462700"/>
            <a:ext cx="2261036" cy="70165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a:endCxn id="739335" idx="6"/>
          </p:cNvCxnSpPr>
          <p:nvPr/>
        </p:nvCxnSpPr>
        <p:spPr bwMode="auto">
          <a:xfrm flipH="1" flipV="1">
            <a:off x="6860834" y="3076063"/>
            <a:ext cx="2189333" cy="55291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a:endCxn id="739336" idx="6"/>
          </p:cNvCxnSpPr>
          <p:nvPr/>
        </p:nvCxnSpPr>
        <p:spPr bwMode="auto">
          <a:xfrm flipH="1">
            <a:off x="6784350" y="3628973"/>
            <a:ext cx="226581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a:endCxn id="739337" idx="6"/>
          </p:cNvCxnSpPr>
          <p:nvPr/>
        </p:nvCxnSpPr>
        <p:spPr bwMode="auto">
          <a:xfrm flipH="1">
            <a:off x="6784349" y="3628974"/>
            <a:ext cx="2294500" cy="53538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pPr>
              <a:defRPr/>
            </a:pPr>
            <a:r>
              <a:rPr lang="en-US" altLang="en-US"/>
              <a:t>Trần Thị Kim Chi</a:t>
            </a:r>
          </a:p>
        </p:txBody>
      </p: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167</a:t>
            </a:fld>
            <a:endParaRPr lang="en-US" altLang="en-US"/>
          </a:p>
        </p:txBody>
      </p:sp>
    </p:spTree>
    <p:extLst>
      <p:ext uri="{BB962C8B-B14F-4D97-AF65-F5344CB8AC3E}">
        <p14:creationId xmlns:p14="http://schemas.microsoft.com/office/powerpoint/2010/main" val="4180681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93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93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93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935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93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3938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393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5" grpId="0" animBg="1"/>
      <p:bldP spid="739336" grpId="0" animBg="1"/>
      <p:bldP spid="739337" grpId="0" animBg="1"/>
      <p:bldP spid="739349" grpId="0" animBg="1"/>
      <p:bldP spid="739350" grpId="0" animBg="1"/>
      <p:bldP spid="739397"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a:xfrm>
            <a:off x="2118870" y="83273"/>
            <a:ext cx="7772400" cy="1143000"/>
          </a:xfrm>
        </p:spPr>
        <p:txBody>
          <a:bodyPr/>
          <a:lstStyle/>
          <a:p>
            <a:pPr algn="l"/>
            <a:r>
              <a:rPr lang="en-GB">
                <a:solidFill>
                  <a:srgbClr val="C00000"/>
                </a:solidFill>
              </a:rPr>
              <a:t>Use Case Diagram</a:t>
            </a:r>
          </a:p>
        </p:txBody>
      </p:sp>
      <p:sp>
        <p:nvSpPr>
          <p:cNvPr id="741379" name="Rectangle 3"/>
          <p:cNvSpPr>
            <a:spLocks noChangeArrowheads="1"/>
          </p:cNvSpPr>
          <p:nvPr/>
        </p:nvSpPr>
        <p:spPr bwMode="auto">
          <a:xfrm>
            <a:off x="2792880" y="-2600721"/>
            <a:ext cx="1507144" cy="92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CA" sz="1204" b="1">
                <a:cs typeface="Times New Roman" panose="02020603050405020304" pitchFamily="18" charset="0"/>
              </a:rPr>
              <a:t>Video Rental System</a:t>
            </a:r>
            <a:endParaRPr lang="en-US" sz="1104"/>
          </a:p>
          <a:p>
            <a:r>
              <a:rPr lang="en-CA" sz="1204" b="1">
                <a:cs typeface="Times New Roman" panose="02020603050405020304" pitchFamily="18" charset="0"/>
              </a:rPr>
              <a:t>USE CASE DIAGRAM</a:t>
            </a:r>
            <a:endParaRPr lang="en-US" sz="1104"/>
          </a:p>
          <a:p>
            <a:r>
              <a:rPr lang="en-CA" sz="1204">
                <a:cs typeface="Times New Roman" panose="02020603050405020304" pitchFamily="18" charset="0"/>
              </a:rPr>
              <a:t>(without extensions)</a:t>
            </a:r>
            <a:endParaRPr lang="en-US" sz="1104"/>
          </a:p>
          <a:p>
            <a:endParaRPr lang="en-US" sz="1807"/>
          </a:p>
        </p:txBody>
      </p:sp>
      <p:sp>
        <p:nvSpPr>
          <p:cNvPr id="741380" name="Rectangle 4"/>
          <p:cNvSpPr>
            <a:spLocks noChangeArrowheads="1"/>
          </p:cNvSpPr>
          <p:nvPr/>
        </p:nvSpPr>
        <p:spPr bwMode="auto">
          <a:xfrm>
            <a:off x="7252380" y="9222695"/>
            <a:ext cx="220750" cy="27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CA" sz="1204">
                <a:cs typeface="Times New Roman" panose="02020603050405020304" pitchFamily="18" charset="0"/>
              </a:rPr>
              <a:t> </a:t>
            </a:r>
            <a:endParaRPr lang="en-CA" sz="1807"/>
          </a:p>
        </p:txBody>
      </p:sp>
      <p:sp>
        <p:nvSpPr>
          <p:cNvPr id="741381" name="Oval 5"/>
          <p:cNvSpPr>
            <a:spLocks noChangeArrowheads="1"/>
          </p:cNvSpPr>
          <p:nvPr/>
        </p:nvSpPr>
        <p:spPr bwMode="auto">
          <a:xfrm>
            <a:off x="5254685" y="1763897"/>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Register as </a:t>
            </a:r>
          </a:p>
          <a:p>
            <a:pPr algn="ctr"/>
            <a:r>
              <a:rPr lang="en-US" sz="1405">
                <a:solidFill>
                  <a:srgbClr val="000000"/>
                </a:solidFill>
                <a:latin typeface="Arial" panose="020B0604020202020204" pitchFamily="34" charset="0"/>
              </a:rPr>
              <a:t>Member</a:t>
            </a:r>
            <a:endParaRPr lang="en-US" sz="3613"/>
          </a:p>
        </p:txBody>
      </p:sp>
      <p:sp>
        <p:nvSpPr>
          <p:cNvPr id="741382" name="Oval 6"/>
          <p:cNvSpPr>
            <a:spLocks noChangeArrowheads="1"/>
          </p:cNvSpPr>
          <p:nvPr/>
        </p:nvSpPr>
        <p:spPr bwMode="auto">
          <a:xfrm>
            <a:off x="5254685" y="2299280"/>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Search Videos</a:t>
            </a:r>
            <a:endParaRPr lang="en-US" sz="3613"/>
          </a:p>
        </p:txBody>
      </p:sp>
      <p:sp>
        <p:nvSpPr>
          <p:cNvPr id="741383" name="Oval 7"/>
          <p:cNvSpPr>
            <a:spLocks noChangeArrowheads="1"/>
          </p:cNvSpPr>
          <p:nvPr/>
        </p:nvSpPr>
        <p:spPr bwMode="auto">
          <a:xfrm>
            <a:off x="5331169" y="2817134"/>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Rent </a:t>
            </a:r>
          </a:p>
          <a:p>
            <a:pPr algn="ctr"/>
            <a:r>
              <a:rPr lang="en-US" sz="1405">
                <a:solidFill>
                  <a:srgbClr val="000000"/>
                </a:solidFill>
                <a:latin typeface="Arial" panose="020B0604020202020204" pitchFamily="34" charset="0"/>
              </a:rPr>
              <a:t>Videos</a:t>
            </a:r>
            <a:endParaRPr lang="en-US" sz="3613"/>
          </a:p>
        </p:txBody>
      </p:sp>
      <p:sp>
        <p:nvSpPr>
          <p:cNvPr id="741384" name="Oval 8"/>
          <p:cNvSpPr>
            <a:spLocks noChangeArrowheads="1"/>
          </p:cNvSpPr>
          <p:nvPr/>
        </p:nvSpPr>
        <p:spPr bwMode="auto">
          <a:xfrm>
            <a:off x="5254685" y="3370046"/>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Pay Late Fee</a:t>
            </a:r>
            <a:endParaRPr lang="en-US" sz="3613"/>
          </a:p>
        </p:txBody>
      </p:sp>
      <p:sp>
        <p:nvSpPr>
          <p:cNvPr id="741385" name="Oval 9"/>
          <p:cNvSpPr>
            <a:spLocks noChangeArrowheads="1"/>
          </p:cNvSpPr>
          <p:nvPr/>
        </p:nvSpPr>
        <p:spPr bwMode="auto">
          <a:xfrm>
            <a:off x="5254685" y="3905429"/>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Return Video</a:t>
            </a:r>
            <a:endParaRPr lang="en-US" sz="3613"/>
          </a:p>
        </p:txBody>
      </p:sp>
      <p:sp>
        <p:nvSpPr>
          <p:cNvPr id="741387" name="Oval 11"/>
          <p:cNvSpPr>
            <a:spLocks noChangeArrowheads="1"/>
          </p:cNvSpPr>
          <p:nvPr/>
        </p:nvSpPr>
        <p:spPr bwMode="auto">
          <a:xfrm>
            <a:off x="5254685" y="5052678"/>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Add New Video</a:t>
            </a:r>
            <a:endParaRPr lang="en-US" sz="3613"/>
          </a:p>
        </p:txBody>
      </p:sp>
      <p:sp>
        <p:nvSpPr>
          <p:cNvPr id="741388" name="Oval 12"/>
          <p:cNvSpPr>
            <a:spLocks noChangeArrowheads="1"/>
          </p:cNvSpPr>
          <p:nvPr/>
        </p:nvSpPr>
        <p:spPr bwMode="auto">
          <a:xfrm>
            <a:off x="5254685" y="5588061"/>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Remove Video</a:t>
            </a:r>
            <a:endParaRPr lang="en-US" sz="3613"/>
          </a:p>
        </p:txBody>
      </p:sp>
      <p:grpSp>
        <p:nvGrpSpPr>
          <p:cNvPr id="741390" name="Group 14"/>
          <p:cNvGrpSpPr>
            <a:grpSpLocks/>
          </p:cNvGrpSpPr>
          <p:nvPr/>
        </p:nvGrpSpPr>
        <p:grpSpPr bwMode="auto">
          <a:xfrm>
            <a:off x="2157112" y="1899335"/>
            <a:ext cx="893898" cy="890712"/>
            <a:chOff x="396" y="1192"/>
            <a:chExt cx="561" cy="559"/>
          </a:xfrm>
        </p:grpSpPr>
        <p:grpSp>
          <p:nvGrpSpPr>
            <p:cNvPr id="741391" name="Group 15"/>
            <p:cNvGrpSpPr>
              <a:grpSpLocks/>
            </p:cNvGrpSpPr>
            <p:nvPr/>
          </p:nvGrpSpPr>
          <p:grpSpPr bwMode="auto">
            <a:xfrm>
              <a:off x="516" y="1192"/>
              <a:ext cx="240" cy="340"/>
              <a:chOff x="960" y="1536"/>
              <a:chExt cx="336" cy="576"/>
            </a:xfrm>
          </p:grpSpPr>
          <p:pic>
            <p:nvPicPr>
              <p:cNvPr id="741392"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1393" name="Arc 17"/>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sp>
          <p:nvSpPr>
            <p:cNvPr id="741394" name="Rectangle 18"/>
            <p:cNvSpPr>
              <a:spLocks noChangeArrowheads="1"/>
            </p:cNvSpPr>
            <p:nvPr/>
          </p:nvSpPr>
          <p:spPr bwMode="auto">
            <a:xfrm>
              <a:off x="396" y="1557"/>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Customer</a:t>
              </a:r>
              <a:endParaRPr lang="en-US" sz="1405">
                <a:solidFill>
                  <a:srgbClr val="000000"/>
                </a:solidFill>
              </a:endParaRPr>
            </a:p>
          </p:txBody>
        </p:sp>
      </p:grpSp>
      <p:sp>
        <p:nvSpPr>
          <p:cNvPr id="741395" name="Line 19"/>
          <p:cNvSpPr>
            <a:spLocks noChangeShapeType="1"/>
          </p:cNvSpPr>
          <p:nvPr/>
        </p:nvSpPr>
        <p:spPr bwMode="auto">
          <a:xfrm flipV="1">
            <a:off x="2807221" y="1975818"/>
            <a:ext cx="2370981"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1396" name="Line 20"/>
          <p:cNvSpPr>
            <a:spLocks noChangeShapeType="1"/>
          </p:cNvSpPr>
          <p:nvPr/>
        </p:nvSpPr>
        <p:spPr bwMode="auto">
          <a:xfrm>
            <a:off x="2807220" y="2205269"/>
            <a:ext cx="2447465" cy="30593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1397" name="Line 21"/>
          <p:cNvSpPr>
            <a:spLocks noChangeShapeType="1"/>
          </p:cNvSpPr>
          <p:nvPr/>
        </p:nvSpPr>
        <p:spPr bwMode="auto">
          <a:xfrm flipV="1">
            <a:off x="2807220" y="312306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1398" name="Line 22"/>
          <p:cNvSpPr>
            <a:spLocks noChangeShapeType="1"/>
          </p:cNvSpPr>
          <p:nvPr/>
        </p:nvSpPr>
        <p:spPr bwMode="auto">
          <a:xfrm>
            <a:off x="2807220" y="335251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1399" name="Line 23"/>
          <p:cNvSpPr>
            <a:spLocks noChangeShapeType="1"/>
          </p:cNvSpPr>
          <p:nvPr/>
        </p:nvSpPr>
        <p:spPr bwMode="auto">
          <a:xfrm>
            <a:off x="2960186" y="5035149"/>
            <a:ext cx="2294498" cy="152967"/>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1400" name="Line 24"/>
          <p:cNvSpPr>
            <a:spLocks noChangeShapeType="1"/>
          </p:cNvSpPr>
          <p:nvPr/>
        </p:nvSpPr>
        <p:spPr bwMode="auto">
          <a:xfrm flipH="1">
            <a:off x="6784351" y="5952949"/>
            <a:ext cx="1759115" cy="30593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1401" name="Line 25"/>
          <p:cNvSpPr>
            <a:spLocks noChangeShapeType="1"/>
          </p:cNvSpPr>
          <p:nvPr/>
        </p:nvSpPr>
        <p:spPr bwMode="auto">
          <a:xfrm flipH="1" flipV="1">
            <a:off x="6784350" y="5799983"/>
            <a:ext cx="2294498" cy="764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1402" name="Line 26"/>
          <p:cNvSpPr>
            <a:spLocks noChangeShapeType="1"/>
          </p:cNvSpPr>
          <p:nvPr/>
        </p:nvSpPr>
        <p:spPr bwMode="auto">
          <a:xfrm flipH="1" flipV="1">
            <a:off x="6707866" y="5341083"/>
            <a:ext cx="2523948" cy="5353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grpSp>
        <p:nvGrpSpPr>
          <p:cNvPr id="741411" name="Group 35"/>
          <p:cNvGrpSpPr>
            <a:grpSpLocks/>
          </p:cNvGrpSpPr>
          <p:nvPr/>
        </p:nvGrpSpPr>
        <p:grpSpPr bwMode="auto">
          <a:xfrm>
            <a:off x="2118871" y="3199551"/>
            <a:ext cx="819009" cy="920986"/>
            <a:chOff x="372" y="2008"/>
            <a:chExt cx="514" cy="578"/>
          </a:xfrm>
        </p:grpSpPr>
        <p:sp>
          <p:nvSpPr>
            <p:cNvPr id="741412" name="Rectangle 36"/>
            <p:cNvSpPr>
              <a:spLocks noChangeArrowheads="1"/>
            </p:cNvSpPr>
            <p:nvPr/>
          </p:nvSpPr>
          <p:spPr bwMode="auto">
            <a:xfrm>
              <a:off x="372" y="2392"/>
              <a:ext cx="51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Member</a:t>
              </a:r>
              <a:endParaRPr lang="en-US" sz="1405">
                <a:solidFill>
                  <a:srgbClr val="000000"/>
                </a:solidFill>
              </a:endParaRPr>
            </a:p>
          </p:txBody>
        </p:sp>
        <p:grpSp>
          <p:nvGrpSpPr>
            <p:cNvPr id="741413" name="Group 37"/>
            <p:cNvGrpSpPr>
              <a:grpSpLocks/>
            </p:cNvGrpSpPr>
            <p:nvPr/>
          </p:nvGrpSpPr>
          <p:grpSpPr bwMode="auto">
            <a:xfrm>
              <a:off x="516" y="2008"/>
              <a:ext cx="240" cy="340"/>
              <a:chOff x="960" y="1536"/>
              <a:chExt cx="336" cy="576"/>
            </a:xfrm>
          </p:grpSpPr>
          <p:pic>
            <p:nvPicPr>
              <p:cNvPr id="741414"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1415" name="Arc 3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1416" name="Group 40"/>
          <p:cNvGrpSpPr>
            <a:grpSpLocks/>
          </p:cNvGrpSpPr>
          <p:nvPr/>
        </p:nvGrpSpPr>
        <p:grpSpPr bwMode="auto">
          <a:xfrm>
            <a:off x="2118871" y="4722842"/>
            <a:ext cx="976755" cy="927360"/>
            <a:chOff x="372" y="2964"/>
            <a:chExt cx="613" cy="582"/>
          </a:xfrm>
        </p:grpSpPr>
        <p:sp>
          <p:nvSpPr>
            <p:cNvPr id="741417" name="Rectangle 41"/>
            <p:cNvSpPr>
              <a:spLocks noChangeArrowheads="1"/>
            </p:cNvSpPr>
            <p:nvPr/>
          </p:nvSpPr>
          <p:spPr bwMode="auto">
            <a:xfrm>
              <a:off x="372" y="3352"/>
              <a:ext cx="6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Distributor</a:t>
              </a:r>
              <a:endParaRPr lang="en-US" sz="1405">
                <a:solidFill>
                  <a:srgbClr val="000000"/>
                </a:solidFill>
              </a:endParaRPr>
            </a:p>
          </p:txBody>
        </p:sp>
        <p:grpSp>
          <p:nvGrpSpPr>
            <p:cNvPr id="741418" name="Group 42"/>
            <p:cNvGrpSpPr>
              <a:grpSpLocks/>
            </p:cNvGrpSpPr>
            <p:nvPr/>
          </p:nvGrpSpPr>
          <p:grpSpPr bwMode="auto">
            <a:xfrm>
              <a:off x="564" y="2964"/>
              <a:ext cx="240" cy="340"/>
              <a:chOff x="960" y="1536"/>
              <a:chExt cx="336" cy="576"/>
            </a:xfrm>
          </p:grpSpPr>
          <p:pic>
            <p:nvPicPr>
              <p:cNvPr id="741419"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1420" name="Arc 4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1426" name="Group 50"/>
          <p:cNvGrpSpPr>
            <a:grpSpLocks/>
          </p:cNvGrpSpPr>
          <p:nvPr/>
        </p:nvGrpSpPr>
        <p:grpSpPr bwMode="auto">
          <a:xfrm>
            <a:off x="9096387" y="5494049"/>
            <a:ext cx="678789" cy="850876"/>
            <a:chOff x="4751" y="3448"/>
            <a:chExt cx="426" cy="534"/>
          </a:xfrm>
        </p:grpSpPr>
        <p:sp>
          <p:nvSpPr>
            <p:cNvPr id="741427" name="Rectangle 51"/>
            <p:cNvSpPr>
              <a:spLocks noChangeArrowheads="1"/>
            </p:cNvSpPr>
            <p:nvPr/>
          </p:nvSpPr>
          <p:spPr bwMode="auto">
            <a:xfrm>
              <a:off x="4751" y="3788"/>
              <a:ext cx="42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Owner</a:t>
              </a:r>
              <a:endParaRPr lang="en-US" sz="1405">
                <a:solidFill>
                  <a:srgbClr val="000000"/>
                </a:solidFill>
              </a:endParaRPr>
            </a:p>
          </p:txBody>
        </p:sp>
        <p:grpSp>
          <p:nvGrpSpPr>
            <p:cNvPr id="741428" name="Group 52"/>
            <p:cNvGrpSpPr>
              <a:grpSpLocks/>
            </p:cNvGrpSpPr>
            <p:nvPr/>
          </p:nvGrpSpPr>
          <p:grpSpPr bwMode="auto">
            <a:xfrm>
              <a:off x="4799" y="3448"/>
              <a:ext cx="240" cy="340"/>
              <a:chOff x="960" y="1536"/>
              <a:chExt cx="336" cy="576"/>
            </a:xfrm>
          </p:grpSpPr>
          <p:pic>
            <p:nvPicPr>
              <p:cNvPr id="741429"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1430" name="Arc 5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1431" name="Group 55"/>
          <p:cNvGrpSpPr>
            <a:grpSpLocks/>
          </p:cNvGrpSpPr>
          <p:nvPr/>
        </p:nvGrpSpPr>
        <p:grpSpPr bwMode="auto">
          <a:xfrm>
            <a:off x="9050166" y="3429001"/>
            <a:ext cx="556098" cy="850876"/>
            <a:chOff x="4722" y="2152"/>
            <a:chExt cx="349" cy="534"/>
          </a:xfrm>
        </p:grpSpPr>
        <p:sp>
          <p:nvSpPr>
            <p:cNvPr id="741432" name="Rectangle 56"/>
            <p:cNvSpPr>
              <a:spLocks noChangeArrowheads="1"/>
            </p:cNvSpPr>
            <p:nvPr/>
          </p:nvSpPr>
          <p:spPr bwMode="auto">
            <a:xfrm>
              <a:off x="4722" y="2492"/>
              <a:ext cx="34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Clerk</a:t>
              </a:r>
              <a:endParaRPr lang="en-US" sz="1405">
                <a:solidFill>
                  <a:srgbClr val="000000"/>
                </a:solidFill>
              </a:endParaRPr>
            </a:p>
          </p:txBody>
        </p:sp>
        <p:grpSp>
          <p:nvGrpSpPr>
            <p:cNvPr id="741433" name="Group 57"/>
            <p:cNvGrpSpPr>
              <a:grpSpLocks/>
            </p:cNvGrpSpPr>
            <p:nvPr/>
          </p:nvGrpSpPr>
          <p:grpSpPr bwMode="auto">
            <a:xfrm>
              <a:off x="4799" y="2152"/>
              <a:ext cx="240" cy="340"/>
              <a:chOff x="960" y="1536"/>
              <a:chExt cx="336" cy="576"/>
            </a:xfrm>
          </p:grpSpPr>
          <p:pic>
            <p:nvPicPr>
              <p:cNvPr id="741434"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1435" name="Arc 5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sp>
        <p:nvSpPr>
          <p:cNvPr id="741437" name="Rectangle 61"/>
          <p:cNvSpPr>
            <a:spLocks noChangeArrowheads="1"/>
          </p:cNvSpPr>
          <p:nvPr/>
        </p:nvSpPr>
        <p:spPr bwMode="auto">
          <a:xfrm>
            <a:off x="3113153" y="1516918"/>
            <a:ext cx="5812729" cy="5341082"/>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sz="1807"/>
          </a:p>
        </p:txBody>
      </p:sp>
      <p:sp>
        <p:nvSpPr>
          <p:cNvPr id="741445" name="Line 69"/>
          <p:cNvSpPr>
            <a:spLocks noChangeShapeType="1"/>
          </p:cNvSpPr>
          <p:nvPr/>
        </p:nvSpPr>
        <p:spPr bwMode="auto">
          <a:xfrm flipH="1">
            <a:off x="6784350" y="3811417"/>
            <a:ext cx="2447465" cy="382416"/>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1446" name="Oval 70"/>
          <p:cNvSpPr>
            <a:spLocks noChangeArrowheads="1"/>
          </p:cNvSpPr>
          <p:nvPr/>
        </p:nvSpPr>
        <p:spPr bwMode="auto">
          <a:xfrm>
            <a:off x="5254685" y="6123444"/>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Modify Video</a:t>
            </a:r>
            <a:endParaRPr lang="en-US" sz="3613"/>
          </a:p>
        </p:txBody>
      </p:sp>
      <p:sp>
        <p:nvSpPr>
          <p:cNvPr id="741447" name="Line 71"/>
          <p:cNvSpPr>
            <a:spLocks noChangeShapeType="1"/>
          </p:cNvSpPr>
          <p:nvPr/>
        </p:nvSpPr>
        <p:spPr bwMode="auto">
          <a:xfrm flipH="1">
            <a:off x="6707867" y="5876464"/>
            <a:ext cx="2370981" cy="45890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49" name="Line 22"/>
          <p:cNvSpPr>
            <a:spLocks noChangeShapeType="1"/>
          </p:cNvSpPr>
          <p:nvPr/>
        </p:nvSpPr>
        <p:spPr bwMode="auto">
          <a:xfrm>
            <a:off x="2792880" y="3462463"/>
            <a:ext cx="2399663" cy="705649"/>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50" name="Line 46"/>
          <p:cNvSpPr>
            <a:spLocks noChangeShapeType="1"/>
          </p:cNvSpPr>
          <p:nvPr/>
        </p:nvSpPr>
        <p:spPr bwMode="auto">
          <a:xfrm flipH="1">
            <a:off x="6937317" y="3964383"/>
            <a:ext cx="2447465" cy="382416"/>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cxnSp>
        <p:nvCxnSpPr>
          <p:cNvPr id="51" name="Straight Connector 50"/>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2" name="Straight Connector 51"/>
          <p:cNvCxnSpPr/>
          <p:nvPr/>
        </p:nvCxnSpPr>
        <p:spPr bwMode="auto">
          <a:xfrm flipV="1">
            <a:off x="3171747" y="2022825"/>
            <a:ext cx="2141532" cy="2589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p:nvPr/>
        </p:nvCxnSpPr>
        <p:spPr bwMode="auto">
          <a:xfrm>
            <a:off x="3171747" y="2299279"/>
            <a:ext cx="2141532" cy="25892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p:nvPr/>
        </p:nvCxnSpPr>
        <p:spPr bwMode="auto">
          <a:xfrm flipV="1">
            <a:off x="3052243" y="3123068"/>
            <a:ext cx="2261036" cy="33963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p:nvPr/>
        </p:nvCxnSpPr>
        <p:spPr bwMode="auto">
          <a:xfrm>
            <a:off x="3052243" y="3462701"/>
            <a:ext cx="2261036" cy="16627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a:off x="3052243" y="3462700"/>
            <a:ext cx="2261036" cy="70165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flipV="1">
            <a:off x="6919429" y="3076063"/>
            <a:ext cx="2189333" cy="55291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6842945" y="3628973"/>
            <a:ext cx="226581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a:off x="6842944" y="3628974"/>
            <a:ext cx="2294500" cy="53538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Straight Connector 2"/>
          <p:cNvCxnSpPr/>
          <p:nvPr/>
        </p:nvCxnSpPr>
        <p:spPr bwMode="auto">
          <a:xfrm flipV="1">
            <a:off x="3171747" y="5311605"/>
            <a:ext cx="2141532" cy="18244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p:cNvCxnSpPr/>
          <p:nvPr/>
        </p:nvCxnSpPr>
        <p:spPr bwMode="auto">
          <a:xfrm>
            <a:off x="3171747" y="5527748"/>
            <a:ext cx="2141532" cy="3192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3101639" y="5495643"/>
            <a:ext cx="2211641" cy="88672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168</a:t>
            </a:fld>
            <a:endParaRPr lang="en-US" altLang="en-US"/>
          </a:p>
        </p:txBody>
      </p:sp>
    </p:spTree>
    <p:extLst>
      <p:ext uri="{BB962C8B-B14F-4D97-AF65-F5344CB8AC3E}">
        <p14:creationId xmlns:p14="http://schemas.microsoft.com/office/powerpoint/2010/main" val="569366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14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13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13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1446"/>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74140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4140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41447"/>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74141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413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par>
                                <p:cTn id="51" presetID="10"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87" grpId="0" animBg="1"/>
      <p:bldP spid="741388" grpId="0" animBg="1"/>
      <p:bldP spid="741399" grpId="0" animBg="1"/>
      <p:bldP spid="741401" grpId="0" animBg="1"/>
      <p:bldP spid="741402" grpId="0" animBg="1"/>
      <p:bldP spid="741446" grpId="0" animBg="1"/>
      <p:bldP spid="741447" grpId="0" animBg="1"/>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a:xfrm>
            <a:off x="2118870" y="11155"/>
            <a:ext cx="7772400" cy="1143000"/>
          </a:xfrm>
        </p:spPr>
        <p:txBody>
          <a:bodyPr/>
          <a:lstStyle/>
          <a:p>
            <a:pPr algn="l"/>
            <a:r>
              <a:rPr lang="en-GB">
                <a:solidFill>
                  <a:srgbClr val="C00000"/>
                </a:solidFill>
              </a:rPr>
              <a:t>Use Case Diagram</a:t>
            </a:r>
          </a:p>
        </p:txBody>
      </p:sp>
      <p:sp>
        <p:nvSpPr>
          <p:cNvPr id="749571" name="Rectangle 3"/>
          <p:cNvSpPr>
            <a:spLocks noChangeArrowheads="1"/>
          </p:cNvSpPr>
          <p:nvPr/>
        </p:nvSpPr>
        <p:spPr bwMode="auto">
          <a:xfrm>
            <a:off x="2792880" y="-2600721"/>
            <a:ext cx="1507144" cy="92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CA" sz="1204" b="1">
                <a:cs typeface="Times New Roman" panose="02020603050405020304" pitchFamily="18" charset="0"/>
              </a:rPr>
              <a:t>Video Rental System</a:t>
            </a:r>
            <a:endParaRPr lang="en-US" sz="1104"/>
          </a:p>
          <a:p>
            <a:r>
              <a:rPr lang="en-CA" sz="1204" b="1">
                <a:cs typeface="Times New Roman" panose="02020603050405020304" pitchFamily="18" charset="0"/>
              </a:rPr>
              <a:t>USE CASE DIAGRAM</a:t>
            </a:r>
            <a:endParaRPr lang="en-US" sz="1104"/>
          </a:p>
          <a:p>
            <a:r>
              <a:rPr lang="en-CA" sz="1204">
                <a:cs typeface="Times New Roman" panose="02020603050405020304" pitchFamily="18" charset="0"/>
              </a:rPr>
              <a:t>(without extensions)</a:t>
            </a:r>
            <a:endParaRPr lang="en-US" sz="1104"/>
          </a:p>
          <a:p>
            <a:endParaRPr lang="en-US" sz="1807"/>
          </a:p>
        </p:txBody>
      </p:sp>
      <p:sp>
        <p:nvSpPr>
          <p:cNvPr id="749572" name="Rectangle 4"/>
          <p:cNvSpPr>
            <a:spLocks noChangeArrowheads="1"/>
          </p:cNvSpPr>
          <p:nvPr/>
        </p:nvSpPr>
        <p:spPr bwMode="auto">
          <a:xfrm>
            <a:off x="7252380" y="9222695"/>
            <a:ext cx="220750" cy="27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CA" sz="1204">
                <a:cs typeface="Times New Roman" panose="02020603050405020304" pitchFamily="18" charset="0"/>
              </a:rPr>
              <a:t> </a:t>
            </a:r>
            <a:endParaRPr lang="en-CA" sz="1807"/>
          </a:p>
        </p:txBody>
      </p:sp>
      <p:sp>
        <p:nvSpPr>
          <p:cNvPr id="749573" name="Oval 5"/>
          <p:cNvSpPr>
            <a:spLocks noChangeArrowheads="1"/>
          </p:cNvSpPr>
          <p:nvPr/>
        </p:nvSpPr>
        <p:spPr bwMode="auto">
          <a:xfrm>
            <a:off x="5254685" y="1763897"/>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Register as </a:t>
            </a:r>
          </a:p>
          <a:p>
            <a:pPr algn="ctr"/>
            <a:r>
              <a:rPr lang="en-US" sz="1405">
                <a:solidFill>
                  <a:srgbClr val="000000"/>
                </a:solidFill>
                <a:latin typeface="Arial" panose="020B0604020202020204" pitchFamily="34" charset="0"/>
              </a:rPr>
              <a:t>Member</a:t>
            </a:r>
            <a:endParaRPr lang="en-US" sz="3613"/>
          </a:p>
        </p:txBody>
      </p:sp>
      <p:sp>
        <p:nvSpPr>
          <p:cNvPr id="749574" name="Oval 6"/>
          <p:cNvSpPr>
            <a:spLocks noChangeArrowheads="1"/>
          </p:cNvSpPr>
          <p:nvPr/>
        </p:nvSpPr>
        <p:spPr bwMode="auto">
          <a:xfrm>
            <a:off x="5254685" y="2299280"/>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Search Videos</a:t>
            </a:r>
            <a:endParaRPr lang="en-US" sz="3613"/>
          </a:p>
        </p:txBody>
      </p:sp>
      <p:sp>
        <p:nvSpPr>
          <p:cNvPr id="749575" name="Oval 7"/>
          <p:cNvSpPr>
            <a:spLocks noChangeArrowheads="1"/>
          </p:cNvSpPr>
          <p:nvPr/>
        </p:nvSpPr>
        <p:spPr bwMode="auto">
          <a:xfrm>
            <a:off x="5331169" y="2817134"/>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Rent </a:t>
            </a:r>
          </a:p>
          <a:p>
            <a:pPr algn="ctr"/>
            <a:r>
              <a:rPr lang="en-US" sz="1405">
                <a:solidFill>
                  <a:srgbClr val="000000"/>
                </a:solidFill>
                <a:latin typeface="Arial" panose="020B0604020202020204" pitchFamily="34" charset="0"/>
              </a:rPr>
              <a:t>Videos</a:t>
            </a:r>
            <a:endParaRPr lang="en-US" sz="3613"/>
          </a:p>
        </p:txBody>
      </p:sp>
      <p:sp>
        <p:nvSpPr>
          <p:cNvPr id="749576" name="Oval 8"/>
          <p:cNvSpPr>
            <a:spLocks noChangeArrowheads="1"/>
          </p:cNvSpPr>
          <p:nvPr/>
        </p:nvSpPr>
        <p:spPr bwMode="auto">
          <a:xfrm>
            <a:off x="5254685" y="3370046"/>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Pay Late Fee</a:t>
            </a:r>
            <a:endParaRPr lang="en-US" sz="3613"/>
          </a:p>
        </p:txBody>
      </p:sp>
      <p:sp>
        <p:nvSpPr>
          <p:cNvPr id="749577" name="Oval 9"/>
          <p:cNvSpPr>
            <a:spLocks noChangeArrowheads="1"/>
          </p:cNvSpPr>
          <p:nvPr/>
        </p:nvSpPr>
        <p:spPr bwMode="auto">
          <a:xfrm>
            <a:off x="5254685" y="3905429"/>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Return Video</a:t>
            </a:r>
            <a:endParaRPr lang="en-US" sz="3613"/>
          </a:p>
        </p:txBody>
      </p:sp>
      <p:sp>
        <p:nvSpPr>
          <p:cNvPr id="749578" name="Oval 10"/>
          <p:cNvSpPr>
            <a:spLocks noChangeArrowheads="1"/>
          </p:cNvSpPr>
          <p:nvPr/>
        </p:nvSpPr>
        <p:spPr bwMode="auto">
          <a:xfrm>
            <a:off x="5254685" y="5052678"/>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Add New Video</a:t>
            </a:r>
            <a:endParaRPr lang="en-US" sz="3613"/>
          </a:p>
        </p:txBody>
      </p:sp>
      <p:sp>
        <p:nvSpPr>
          <p:cNvPr id="749579" name="Oval 11"/>
          <p:cNvSpPr>
            <a:spLocks noChangeArrowheads="1"/>
          </p:cNvSpPr>
          <p:nvPr/>
        </p:nvSpPr>
        <p:spPr bwMode="auto">
          <a:xfrm>
            <a:off x="5254685" y="5588061"/>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Remove Video</a:t>
            </a:r>
            <a:endParaRPr lang="en-US" sz="3613"/>
          </a:p>
        </p:txBody>
      </p:sp>
      <p:grpSp>
        <p:nvGrpSpPr>
          <p:cNvPr id="749580" name="Group 12"/>
          <p:cNvGrpSpPr>
            <a:grpSpLocks/>
          </p:cNvGrpSpPr>
          <p:nvPr/>
        </p:nvGrpSpPr>
        <p:grpSpPr bwMode="auto">
          <a:xfrm>
            <a:off x="2157112" y="1899335"/>
            <a:ext cx="893898" cy="890712"/>
            <a:chOff x="396" y="1192"/>
            <a:chExt cx="561" cy="559"/>
          </a:xfrm>
        </p:grpSpPr>
        <p:grpSp>
          <p:nvGrpSpPr>
            <p:cNvPr id="749581" name="Group 13"/>
            <p:cNvGrpSpPr>
              <a:grpSpLocks/>
            </p:cNvGrpSpPr>
            <p:nvPr/>
          </p:nvGrpSpPr>
          <p:grpSpPr bwMode="auto">
            <a:xfrm>
              <a:off x="516" y="1192"/>
              <a:ext cx="240" cy="340"/>
              <a:chOff x="960" y="1536"/>
              <a:chExt cx="336" cy="576"/>
            </a:xfrm>
          </p:grpSpPr>
          <p:pic>
            <p:nvPicPr>
              <p:cNvPr id="7495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9583" name="Arc 15"/>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sp>
          <p:nvSpPr>
            <p:cNvPr id="749584" name="Rectangle 16"/>
            <p:cNvSpPr>
              <a:spLocks noChangeArrowheads="1"/>
            </p:cNvSpPr>
            <p:nvPr/>
          </p:nvSpPr>
          <p:spPr bwMode="auto">
            <a:xfrm>
              <a:off x="396" y="1557"/>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Customer</a:t>
              </a:r>
              <a:endParaRPr lang="en-US" sz="1405">
                <a:solidFill>
                  <a:srgbClr val="000000"/>
                </a:solidFill>
              </a:endParaRPr>
            </a:p>
          </p:txBody>
        </p:sp>
      </p:grpSp>
      <p:sp>
        <p:nvSpPr>
          <p:cNvPr id="749585" name="Line 17"/>
          <p:cNvSpPr>
            <a:spLocks noChangeShapeType="1"/>
          </p:cNvSpPr>
          <p:nvPr/>
        </p:nvSpPr>
        <p:spPr bwMode="auto">
          <a:xfrm flipV="1">
            <a:off x="2807221" y="1975818"/>
            <a:ext cx="2370981"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9586" name="Line 18"/>
          <p:cNvSpPr>
            <a:spLocks noChangeShapeType="1"/>
          </p:cNvSpPr>
          <p:nvPr/>
        </p:nvSpPr>
        <p:spPr bwMode="auto">
          <a:xfrm>
            <a:off x="2807220" y="2205269"/>
            <a:ext cx="2447465" cy="30593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9587" name="Line 19"/>
          <p:cNvSpPr>
            <a:spLocks noChangeShapeType="1"/>
          </p:cNvSpPr>
          <p:nvPr/>
        </p:nvSpPr>
        <p:spPr bwMode="auto">
          <a:xfrm flipV="1">
            <a:off x="2807220" y="312306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9588" name="Line 20"/>
          <p:cNvSpPr>
            <a:spLocks noChangeShapeType="1"/>
          </p:cNvSpPr>
          <p:nvPr/>
        </p:nvSpPr>
        <p:spPr bwMode="auto">
          <a:xfrm>
            <a:off x="2807220" y="335251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9589" name="Line 21"/>
          <p:cNvSpPr>
            <a:spLocks noChangeShapeType="1"/>
          </p:cNvSpPr>
          <p:nvPr/>
        </p:nvSpPr>
        <p:spPr bwMode="auto">
          <a:xfrm>
            <a:off x="2960186" y="5035149"/>
            <a:ext cx="2294498" cy="152967"/>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9590" name="Line 22"/>
          <p:cNvSpPr>
            <a:spLocks noChangeShapeType="1"/>
          </p:cNvSpPr>
          <p:nvPr/>
        </p:nvSpPr>
        <p:spPr bwMode="auto">
          <a:xfrm flipH="1">
            <a:off x="6784351" y="5952949"/>
            <a:ext cx="1759115" cy="30593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9591" name="Line 23"/>
          <p:cNvSpPr>
            <a:spLocks noChangeShapeType="1"/>
          </p:cNvSpPr>
          <p:nvPr/>
        </p:nvSpPr>
        <p:spPr bwMode="auto">
          <a:xfrm flipH="1" flipV="1">
            <a:off x="6784350" y="5799983"/>
            <a:ext cx="2294498" cy="764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9592" name="Line 24"/>
          <p:cNvSpPr>
            <a:spLocks noChangeShapeType="1"/>
          </p:cNvSpPr>
          <p:nvPr/>
        </p:nvSpPr>
        <p:spPr bwMode="auto">
          <a:xfrm flipH="1" flipV="1">
            <a:off x="6707866" y="5341083"/>
            <a:ext cx="2523948" cy="5353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grpSp>
        <p:nvGrpSpPr>
          <p:cNvPr id="749593" name="Group 25"/>
          <p:cNvGrpSpPr>
            <a:grpSpLocks/>
          </p:cNvGrpSpPr>
          <p:nvPr/>
        </p:nvGrpSpPr>
        <p:grpSpPr bwMode="auto">
          <a:xfrm>
            <a:off x="2118871" y="3199551"/>
            <a:ext cx="819009" cy="920986"/>
            <a:chOff x="372" y="2008"/>
            <a:chExt cx="514" cy="578"/>
          </a:xfrm>
        </p:grpSpPr>
        <p:sp>
          <p:nvSpPr>
            <p:cNvPr id="749594" name="Rectangle 26"/>
            <p:cNvSpPr>
              <a:spLocks noChangeArrowheads="1"/>
            </p:cNvSpPr>
            <p:nvPr/>
          </p:nvSpPr>
          <p:spPr bwMode="auto">
            <a:xfrm>
              <a:off x="372" y="2392"/>
              <a:ext cx="51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Member</a:t>
              </a:r>
              <a:endParaRPr lang="en-US" sz="1405">
                <a:solidFill>
                  <a:srgbClr val="000000"/>
                </a:solidFill>
              </a:endParaRPr>
            </a:p>
          </p:txBody>
        </p:sp>
        <p:grpSp>
          <p:nvGrpSpPr>
            <p:cNvPr id="749595" name="Group 27"/>
            <p:cNvGrpSpPr>
              <a:grpSpLocks/>
            </p:cNvGrpSpPr>
            <p:nvPr/>
          </p:nvGrpSpPr>
          <p:grpSpPr bwMode="auto">
            <a:xfrm>
              <a:off x="516" y="2008"/>
              <a:ext cx="240" cy="340"/>
              <a:chOff x="960" y="1536"/>
              <a:chExt cx="336" cy="576"/>
            </a:xfrm>
          </p:grpSpPr>
          <p:pic>
            <p:nvPicPr>
              <p:cNvPr id="749596"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9597" name="Arc 2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9598" name="Group 30"/>
          <p:cNvGrpSpPr>
            <a:grpSpLocks/>
          </p:cNvGrpSpPr>
          <p:nvPr/>
        </p:nvGrpSpPr>
        <p:grpSpPr bwMode="auto">
          <a:xfrm>
            <a:off x="2118871" y="4722842"/>
            <a:ext cx="976755" cy="927360"/>
            <a:chOff x="372" y="2964"/>
            <a:chExt cx="613" cy="582"/>
          </a:xfrm>
        </p:grpSpPr>
        <p:sp>
          <p:nvSpPr>
            <p:cNvPr id="749599" name="Rectangle 31"/>
            <p:cNvSpPr>
              <a:spLocks noChangeArrowheads="1"/>
            </p:cNvSpPr>
            <p:nvPr/>
          </p:nvSpPr>
          <p:spPr bwMode="auto">
            <a:xfrm>
              <a:off x="372" y="3352"/>
              <a:ext cx="6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Distributor</a:t>
              </a:r>
              <a:endParaRPr lang="en-US" sz="1405">
                <a:solidFill>
                  <a:srgbClr val="000000"/>
                </a:solidFill>
              </a:endParaRPr>
            </a:p>
          </p:txBody>
        </p:sp>
        <p:grpSp>
          <p:nvGrpSpPr>
            <p:cNvPr id="749600" name="Group 32"/>
            <p:cNvGrpSpPr>
              <a:grpSpLocks/>
            </p:cNvGrpSpPr>
            <p:nvPr/>
          </p:nvGrpSpPr>
          <p:grpSpPr bwMode="auto">
            <a:xfrm>
              <a:off x="564" y="2964"/>
              <a:ext cx="240" cy="340"/>
              <a:chOff x="960" y="1536"/>
              <a:chExt cx="336" cy="576"/>
            </a:xfrm>
          </p:grpSpPr>
          <p:pic>
            <p:nvPicPr>
              <p:cNvPr id="74960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9602" name="Arc 3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9603" name="Group 35"/>
          <p:cNvGrpSpPr>
            <a:grpSpLocks/>
          </p:cNvGrpSpPr>
          <p:nvPr/>
        </p:nvGrpSpPr>
        <p:grpSpPr bwMode="auto">
          <a:xfrm>
            <a:off x="9096387" y="5494049"/>
            <a:ext cx="678789" cy="850876"/>
            <a:chOff x="4751" y="3448"/>
            <a:chExt cx="426" cy="534"/>
          </a:xfrm>
        </p:grpSpPr>
        <p:sp>
          <p:nvSpPr>
            <p:cNvPr id="749604" name="Rectangle 36"/>
            <p:cNvSpPr>
              <a:spLocks noChangeArrowheads="1"/>
            </p:cNvSpPr>
            <p:nvPr/>
          </p:nvSpPr>
          <p:spPr bwMode="auto">
            <a:xfrm>
              <a:off x="4751" y="3788"/>
              <a:ext cx="42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Owner</a:t>
              </a:r>
              <a:endParaRPr lang="en-US" sz="1405">
                <a:solidFill>
                  <a:srgbClr val="000000"/>
                </a:solidFill>
              </a:endParaRPr>
            </a:p>
          </p:txBody>
        </p:sp>
        <p:grpSp>
          <p:nvGrpSpPr>
            <p:cNvPr id="749605" name="Group 37"/>
            <p:cNvGrpSpPr>
              <a:grpSpLocks/>
            </p:cNvGrpSpPr>
            <p:nvPr/>
          </p:nvGrpSpPr>
          <p:grpSpPr bwMode="auto">
            <a:xfrm>
              <a:off x="4799" y="3448"/>
              <a:ext cx="240" cy="340"/>
              <a:chOff x="960" y="1536"/>
              <a:chExt cx="336" cy="576"/>
            </a:xfrm>
          </p:grpSpPr>
          <p:pic>
            <p:nvPicPr>
              <p:cNvPr id="749606"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9607" name="Arc 3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9608" name="Group 40"/>
          <p:cNvGrpSpPr>
            <a:grpSpLocks/>
          </p:cNvGrpSpPr>
          <p:nvPr/>
        </p:nvGrpSpPr>
        <p:grpSpPr bwMode="auto">
          <a:xfrm>
            <a:off x="9050166" y="3429001"/>
            <a:ext cx="556098" cy="850876"/>
            <a:chOff x="4722" y="2152"/>
            <a:chExt cx="349" cy="534"/>
          </a:xfrm>
        </p:grpSpPr>
        <p:sp>
          <p:nvSpPr>
            <p:cNvPr id="749609" name="Rectangle 41"/>
            <p:cNvSpPr>
              <a:spLocks noChangeArrowheads="1"/>
            </p:cNvSpPr>
            <p:nvPr/>
          </p:nvSpPr>
          <p:spPr bwMode="auto">
            <a:xfrm>
              <a:off x="4722" y="2492"/>
              <a:ext cx="34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Clerk</a:t>
              </a:r>
              <a:endParaRPr lang="en-US" sz="1405">
                <a:solidFill>
                  <a:srgbClr val="000000"/>
                </a:solidFill>
              </a:endParaRPr>
            </a:p>
          </p:txBody>
        </p:sp>
        <p:grpSp>
          <p:nvGrpSpPr>
            <p:cNvPr id="749610" name="Group 42"/>
            <p:cNvGrpSpPr>
              <a:grpSpLocks/>
            </p:cNvGrpSpPr>
            <p:nvPr/>
          </p:nvGrpSpPr>
          <p:grpSpPr bwMode="auto">
            <a:xfrm>
              <a:off x="4799" y="2152"/>
              <a:ext cx="240" cy="340"/>
              <a:chOff x="960" y="1536"/>
              <a:chExt cx="336" cy="576"/>
            </a:xfrm>
          </p:grpSpPr>
          <p:pic>
            <p:nvPicPr>
              <p:cNvPr id="749611"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9612" name="Arc 4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sp>
        <p:nvSpPr>
          <p:cNvPr id="749613" name="Rectangle 45"/>
          <p:cNvSpPr>
            <a:spLocks noChangeArrowheads="1"/>
          </p:cNvSpPr>
          <p:nvPr/>
        </p:nvSpPr>
        <p:spPr bwMode="auto">
          <a:xfrm>
            <a:off x="3113153" y="1516918"/>
            <a:ext cx="5812729" cy="5341082"/>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sz="1807"/>
          </a:p>
        </p:txBody>
      </p:sp>
      <p:sp>
        <p:nvSpPr>
          <p:cNvPr id="749614" name="Line 46"/>
          <p:cNvSpPr>
            <a:spLocks noChangeShapeType="1"/>
          </p:cNvSpPr>
          <p:nvPr/>
        </p:nvSpPr>
        <p:spPr bwMode="auto">
          <a:xfrm flipH="1">
            <a:off x="6784350" y="3811417"/>
            <a:ext cx="2447465" cy="382416"/>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9615" name="Oval 47"/>
          <p:cNvSpPr>
            <a:spLocks noChangeArrowheads="1"/>
          </p:cNvSpPr>
          <p:nvPr/>
        </p:nvSpPr>
        <p:spPr bwMode="auto">
          <a:xfrm>
            <a:off x="5254685" y="6123444"/>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Modify Video</a:t>
            </a:r>
            <a:endParaRPr lang="en-US" sz="3613"/>
          </a:p>
        </p:txBody>
      </p:sp>
      <p:sp>
        <p:nvSpPr>
          <p:cNvPr id="749616" name="Line 48"/>
          <p:cNvSpPr>
            <a:spLocks noChangeShapeType="1"/>
          </p:cNvSpPr>
          <p:nvPr/>
        </p:nvSpPr>
        <p:spPr bwMode="auto">
          <a:xfrm flipH="1">
            <a:off x="6707867" y="5876464"/>
            <a:ext cx="2370981" cy="45890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9617" name="Oval 49"/>
          <p:cNvSpPr>
            <a:spLocks noChangeArrowheads="1"/>
          </p:cNvSpPr>
          <p:nvPr/>
        </p:nvSpPr>
        <p:spPr bwMode="auto">
          <a:xfrm>
            <a:off x="5254685" y="4517295"/>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Email Due Notices</a:t>
            </a:r>
            <a:endParaRPr lang="en-US" sz="3613"/>
          </a:p>
        </p:txBody>
      </p:sp>
      <p:grpSp>
        <p:nvGrpSpPr>
          <p:cNvPr id="749618" name="Group 50"/>
          <p:cNvGrpSpPr>
            <a:grpSpLocks/>
          </p:cNvGrpSpPr>
          <p:nvPr/>
        </p:nvGrpSpPr>
        <p:grpSpPr bwMode="auto">
          <a:xfrm>
            <a:off x="9096388" y="4429657"/>
            <a:ext cx="610273" cy="920986"/>
            <a:chOff x="4751" y="2780"/>
            <a:chExt cx="383" cy="578"/>
          </a:xfrm>
        </p:grpSpPr>
        <p:sp>
          <p:nvSpPr>
            <p:cNvPr id="749619" name="Rectangle 51"/>
            <p:cNvSpPr>
              <a:spLocks noChangeArrowheads="1"/>
            </p:cNvSpPr>
            <p:nvPr/>
          </p:nvSpPr>
          <p:spPr bwMode="auto">
            <a:xfrm>
              <a:off x="4751" y="3164"/>
              <a:ext cx="38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Timer</a:t>
              </a:r>
              <a:endParaRPr lang="en-US" sz="1405">
                <a:solidFill>
                  <a:srgbClr val="000000"/>
                </a:solidFill>
              </a:endParaRPr>
            </a:p>
          </p:txBody>
        </p:sp>
        <p:grpSp>
          <p:nvGrpSpPr>
            <p:cNvPr id="749620" name="Group 52"/>
            <p:cNvGrpSpPr>
              <a:grpSpLocks/>
            </p:cNvGrpSpPr>
            <p:nvPr/>
          </p:nvGrpSpPr>
          <p:grpSpPr bwMode="auto">
            <a:xfrm>
              <a:off x="4799" y="2780"/>
              <a:ext cx="240" cy="340"/>
              <a:chOff x="960" y="1536"/>
              <a:chExt cx="336" cy="576"/>
            </a:xfrm>
          </p:grpSpPr>
          <p:pic>
            <p:nvPicPr>
              <p:cNvPr id="749621"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9622" name="Arc 5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sp>
        <p:nvSpPr>
          <p:cNvPr id="749623" name="Line 55"/>
          <p:cNvSpPr>
            <a:spLocks noChangeShapeType="1"/>
          </p:cNvSpPr>
          <p:nvPr/>
        </p:nvSpPr>
        <p:spPr bwMode="auto">
          <a:xfrm flipH="1">
            <a:off x="6784350" y="4729217"/>
            <a:ext cx="2294498" cy="764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56" name="Line 46"/>
          <p:cNvSpPr>
            <a:spLocks noChangeShapeType="1"/>
          </p:cNvSpPr>
          <p:nvPr/>
        </p:nvSpPr>
        <p:spPr bwMode="auto">
          <a:xfrm>
            <a:off x="2686446" y="3658451"/>
            <a:ext cx="2644722" cy="5353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cxnSp>
        <p:nvCxnSpPr>
          <p:cNvPr id="57" name="Straight Connector 56"/>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bwMode="auto">
          <a:xfrm flipV="1">
            <a:off x="3292036" y="2081779"/>
            <a:ext cx="2141532" cy="2589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a:off x="3292036" y="2358233"/>
            <a:ext cx="2141532" cy="25892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V="1">
            <a:off x="3172532" y="3182022"/>
            <a:ext cx="2261036" cy="33963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a:off x="3112145" y="3521655"/>
            <a:ext cx="2261036" cy="16627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a:off x="3112145" y="3521654"/>
            <a:ext cx="2261036" cy="70165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62"/>
          <p:cNvCxnSpPr/>
          <p:nvPr/>
        </p:nvCxnSpPr>
        <p:spPr bwMode="auto">
          <a:xfrm flipH="1" flipV="1">
            <a:off x="6979331" y="3135017"/>
            <a:ext cx="2189333" cy="55291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p:cNvCxnSpPr/>
          <p:nvPr/>
        </p:nvCxnSpPr>
        <p:spPr bwMode="auto">
          <a:xfrm flipH="1">
            <a:off x="6902847" y="3687927"/>
            <a:ext cx="226581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p:cNvCxnSpPr/>
          <p:nvPr/>
        </p:nvCxnSpPr>
        <p:spPr bwMode="auto">
          <a:xfrm flipH="1">
            <a:off x="6902846" y="3628974"/>
            <a:ext cx="2294500" cy="53538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p:cNvCxnSpPr/>
          <p:nvPr/>
        </p:nvCxnSpPr>
        <p:spPr bwMode="auto">
          <a:xfrm flipV="1">
            <a:off x="3231649" y="5311605"/>
            <a:ext cx="2141532" cy="18244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Connector 66"/>
          <p:cNvCxnSpPr/>
          <p:nvPr/>
        </p:nvCxnSpPr>
        <p:spPr bwMode="auto">
          <a:xfrm>
            <a:off x="3231649" y="5527748"/>
            <a:ext cx="2141532" cy="3192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p:nvPr/>
        </p:nvCxnSpPr>
        <p:spPr bwMode="auto">
          <a:xfrm>
            <a:off x="3161541" y="5495643"/>
            <a:ext cx="2211641" cy="88672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Straight Connector 2"/>
          <p:cNvCxnSpPr>
            <a:stCxn id="749621" idx="1"/>
            <a:endCxn id="749623" idx="1"/>
          </p:cNvCxnSpPr>
          <p:nvPr/>
        </p:nvCxnSpPr>
        <p:spPr bwMode="auto">
          <a:xfrm flipH="1">
            <a:off x="6784351" y="4700535"/>
            <a:ext cx="2388515" cy="105164"/>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Slide Number Placeholder 3"/>
          <p:cNvSpPr>
            <a:spLocks noGrp="1"/>
          </p:cNvSpPr>
          <p:nvPr>
            <p:ph type="sldNum" sz="quarter" idx="12"/>
          </p:nvPr>
        </p:nvSpPr>
        <p:spPr/>
        <p:txBody>
          <a:bodyPr/>
          <a:lstStyle/>
          <a:p>
            <a:pPr>
              <a:defRPr/>
            </a:pPr>
            <a:fld id="{D5CCD2EA-0E2F-4021-8273-D95CF16B383E}" type="slidenum">
              <a:rPr lang="en-US" altLang="en-US" smtClean="0"/>
              <a:pPr>
                <a:defRPr/>
              </a:pPr>
              <a:t>169</a:t>
            </a:fld>
            <a:endParaRPr lang="en-US" altLang="en-US"/>
          </a:p>
        </p:txBody>
      </p:sp>
    </p:spTree>
    <p:extLst>
      <p:ext uri="{BB962C8B-B14F-4D97-AF65-F5344CB8AC3E}">
        <p14:creationId xmlns:p14="http://schemas.microsoft.com/office/powerpoint/2010/main" val="979041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96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9618"/>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496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par>
                                <p:cTn id="36" presetID="10" presetClass="entr" presetSubtype="0" fill="hold"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par>
                                <p:cTn id="47" presetID="10"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par>
                                <p:cTn id="50" presetID="10"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617" grpId="0" animBg="1"/>
      <p:bldP spid="7496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dirty="0" err="1">
                <a:solidFill>
                  <a:srgbClr val="0033CC"/>
                </a:solidFill>
              </a:rPr>
              <a:t>Phương</a:t>
            </a:r>
            <a:r>
              <a:rPr lang="en-US" altLang="en-US" sz="3600" dirty="0">
                <a:solidFill>
                  <a:srgbClr val="0033CC"/>
                </a:solidFill>
              </a:rPr>
              <a:t> </a:t>
            </a:r>
            <a:r>
              <a:rPr lang="en-US" altLang="en-US" sz="3600" dirty="0" err="1">
                <a:solidFill>
                  <a:srgbClr val="0033CC"/>
                </a:solidFill>
              </a:rPr>
              <a:t>pháp</a:t>
            </a:r>
            <a:r>
              <a:rPr lang="en-US" altLang="en-US" sz="3600" dirty="0">
                <a:solidFill>
                  <a:srgbClr val="0033CC"/>
                </a:solidFill>
              </a:rPr>
              <a:t> </a:t>
            </a:r>
            <a:r>
              <a:rPr lang="en-US" altLang="en-US" sz="3600" dirty="0" err="1">
                <a:solidFill>
                  <a:srgbClr val="0033CC"/>
                </a:solidFill>
              </a:rPr>
              <a:t>xác</a:t>
            </a:r>
            <a:r>
              <a:rPr lang="en-US" altLang="en-US" sz="3600" dirty="0">
                <a:solidFill>
                  <a:srgbClr val="0033CC"/>
                </a:solidFill>
              </a:rPr>
              <a:t> </a:t>
            </a:r>
            <a:r>
              <a:rPr lang="en-US" altLang="en-US" sz="3600" dirty="0" err="1">
                <a:solidFill>
                  <a:srgbClr val="0033CC"/>
                </a:solidFill>
              </a:rPr>
              <a:t>định</a:t>
            </a:r>
            <a:r>
              <a:rPr lang="en-US" altLang="en-US" sz="3600" dirty="0">
                <a:solidFill>
                  <a:srgbClr val="0033CC"/>
                </a:solidFill>
              </a:rPr>
              <a:t> </a:t>
            </a:r>
            <a:r>
              <a:rPr lang="en-US" altLang="en-US" sz="3600" dirty="0" err="1">
                <a:solidFill>
                  <a:srgbClr val="0033CC"/>
                </a:solidFill>
              </a:rPr>
              <a:t>yêu</a:t>
            </a:r>
            <a:r>
              <a:rPr lang="en-US" altLang="en-US" sz="3600" dirty="0">
                <a:solidFill>
                  <a:srgbClr val="0033CC"/>
                </a:solidFill>
              </a:rPr>
              <a:t> </a:t>
            </a:r>
            <a:r>
              <a:rPr lang="en-US" altLang="en-US" sz="3600" dirty="0" err="1">
                <a:solidFill>
                  <a:srgbClr val="0033CC"/>
                </a:solidFill>
              </a:rPr>
              <a:t>cầu</a:t>
            </a:r>
            <a:endParaRPr lang="en-US" altLang="en-US" sz="3600" b="1" dirty="0">
              <a:solidFill>
                <a:srgbClr val="002060"/>
              </a:solidFill>
            </a:endParaRPr>
          </a:p>
        </p:txBody>
      </p:sp>
      <p:graphicFrame>
        <p:nvGraphicFramePr>
          <p:cNvPr id="5" name="Group 140"/>
          <p:cNvGraphicFramePr>
            <a:graphicFrameLocks/>
          </p:cNvGraphicFramePr>
          <p:nvPr>
            <p:extLst>
              <p:ext uri="{D42A27DB-BD31-4B8C-83A1-F6EECF244321}">
                <p14:modId xmlns:p14="http://schemas.microsoft.com/office/powerpoint/2010/main" val="2839508996"/>
              </p:ext>
            </p:extLst>
          </p:nvPr>
        </p:nvGraphicFramePr>
        <p:xfrm>
          <a:off x="1818409" y="1427357"/>
          <a:ext cx="8229600" cy="4480476"/>
        </p:xfrm>
        <a:graphic>
          <a:graphicData uri="http://schemas.openxmlformats.org/drawingml/2006/table">
            <a:tbl>
              <a:tblPr/>
              <a:tblGrid>
                <a:gridCol w="2362200">
                  <a:extLst>
                    <a:ext uri="{9D8B030D-6E8A-4147-A177-3AD203B41FA5}">
                      <a16:colId xmlns:a16="http://schemas.microsoft.com/office/drawing/2014/main" val="20000"/>
                    </a:ext>
                  </a:extLst>
                </a:gridCol>
                <a:gridCol w="3128963">
                  <a:extLst>
                    <a:ext uri="{9D8B030D-6E8A-4147-A177-3AD203B41FA5}">
                      <a16:colId xmlns:a16="http://schemas.microsoft.com/office/drawing/2014/main" val="20001"/>
                    </a:ext>
                  </a:extLst>
                </a:gridCol>
                <a:gridCol w="2738437">
                  <a:extLst>
                    <a:ext uri="{9D8B030D-6E8A-4147-A177-3AD203B41FA5}">
                      <a16:colId xmlns:a16="http://schemas.microsoft.com/office/drawing/2014/main" val="20002"/>
                    </a:ext>
                  </a:extLst>
                </a:gridCol>
              </a:tblGrid>
              <a:tr h="36570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Đặc điểm</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Phỏng vấn</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Bảng câu hỏi</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9989">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Sự phong phú thông tin</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Cao (qua nhiều kênh: trả lời, cử chỉ,…)</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Trung bình tới thấp (chỉ trả lời)</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0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Thời gian </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Có thể kéo dài</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Thấp, vừa phải</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0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Chi phí</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Có thể cao</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Vừa phải</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6283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Cơ hội nắm bắt và phát hiện</a:t>
                      </a: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Tốt: việc phát hiện và chọn lọc các câu hỏi có thể được đặt ra bởi hoặc người phỏng vấn hoặc người được phỏng vấn</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Hạn chế: sau khi thu thập dữ liệu cơ sở</a:t>
                      </a: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0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Tính bảo mật</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Mọi người biết lẫn nhau</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Không biết người trả lời</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1427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Vai trò tham gia</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Người được phỏng vấn đóng một vai trò quan trọng và có thể quyết định kết quả</a:t>
                      </a:r>
                      <a:endParaRPr kumimoji="0" lang="en-US" sz="1800" b="0" i="0" u="none" strike="noStrike" cap="none" normalizeH="0" baseline="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Trả</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lời</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thụ</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động</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không</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chắc</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chắn</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quyết</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định</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kết</a:t>
                      </a:r>
                      <a:r>
                        <a:rPr kumimoji="0" lang="en-US" sz="18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err="1">
                          <a:ln>
                            <a:noFill/>
                          </a:ln>
                          <a:solidFill>
                            <a:schemeClr val="tx1"/>
                          </a:solidFill>
                          <a:effectLst/>
                          <a:latin typeface="Times New Roman" pitchFamily="18" charset="0"/>
                          <a:cs typeface="Times New Roman" pitchFamily="18" charset="0"/>
                        </a:rPr>
                        <a:t>quả</a:t>
                      </a:r>
                      <a:endParaRPr kumimoji="0" lang="en-US" sz="1800" b="0" i="0" u="none" strike="noStrike" cap="none" normalizeH="0" baseline="0" dirty="0">
                        <a:ln>
                          <a:noFill/>
                        </a:ln>
                        <a:solidFill>
                          <a:schemeClr val="tx1"/>
                        </a:solidFill>
                        <a:effectLst/>
                        <a:latin typeface="Arial" pitchFamily="34"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511497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a:xfrm>
            <a:off x="2209800" y="139927"/>
            <a:ext cx="7772400" cy="1143000"/>
          </a:xfrm>
        </p:spPr>
        <p:txBody>
          <a:bodyPr/>
          <a:lstStyle/>
          <a:p>
            <a:pPr algn="l"/>
            <a:r>
              <a:rPr lang="en-GB">
                <a:solidFill>
                  <a:srgbClr val="C00000"/>
                </a:solidFill>
              </a:rPr>
              <a:t>Use Case Diagram</a:t>
            </a:r>
          </a:p>
        </p:txBody>
      </p:sp>
      <p:sp>
        <p:nvSpPr>
          <p:cNvPr id="743427" name="Rectangle 3"/>
          <p:cNvSpPr>
            <a:spLocks noChangeArrowheads="1"/>
          </p:cNvSpPr>
          <p:nvPr/>
        </p:nvSpPr>
        <p:spPr bwMode="auto">
          <a:xfrm>
            <a:off x="2792880" y="-2600721"/>
            <a:ext cx="1507144" cy="92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CA" sz="1204" b="1">
                <a:cs typeface="Times New Roman" panose="02020603050405020304" pitchFamily="18" charset="0"/>
              </a:rPr>
              <a:t>Video Rental System</a:t>
            </a:r>
            <a:endParaRPr lang="en-US" sz="1104"/>
          </a:p>
          <a:p>
            <a:r>
              <a:rPr lang="en-CA" sz="1204" b="1">
                <a:cs typeface="Times New Roman" panose="02020603050405020304" pitchFamily="18" charset="0"/>
              </a:rPr>
              <a:t>USE CASE DIAGRAM</a:t>
            </a:r>
            <a:endParaRPr lang="en-US" sz="1104"/>
          </a:p>
          <a:p>
            <a:r>
              <a:rPr lang="en-CA" sz="1204">
                <a:cs typeface="Times New Roman" panose="02020603050405020304" pitchFamily="18" charset="0"/>
              </a:rPr>
              <a:t>(without extensions)</a:t>
            </a:r>
            <a:endParaRPr lang="en-US" sz="1104"/>
          </a:p>
          <a:p>
            <a:endParaRPr lang="en-US" sz="1807"/>
          </a:p>
        </p:txBody>
      </p:sp>
      <p:sp>
        <p:nvSpPr>
          <p:cNvPr id="743428" name="Rectangle 4"/>
          <p:cNvSpPr>
            <a:spLocks noChangeArrowheads="1"/>
          </p:cNvSpPr>
          <p:nvPr/>
        </p:nvSpPr>
        <p:spPr bwMode="auto">
          <a:xfrm>
            <a:off x="7252380" y="9222695"/>
            <a:ext cx="220750" cy="27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CA" sz="1204">
                <a:cs typeface="Times New Roman" panose="02020603050405020304" pitchFamily="18" charset="0"/>
              </a:rPr>
              <a:t> </a:t>
            </a:r>
            <a:endParaRPr lang="en-CA" sz="1807"/>
          </a:p>
        </p:txBody>
      </p:sp>
      <p:sp>
        <p:nvSpPr>
          <p:cNvPr id="743429" name="Oval 5"/>
          <p:cNvSpPr>
            <a:spLocks noChangeArrowheads="1"/>
          </p:cNvSpPr>
          <p:nvPr/>
        </p:nvSpPr>
        <p:spPr bwMode="auto">
          <a:xfrm>
            <a:off x="5254685" y="1763897"/>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Register as </a:t>
            </a:r>
          </a:p>
          <a:p>
            <a:pPr algn="ctr"/>
            <a:r>
              <a:rPr lang="en-US" sz="1405">
                <a:solidFill>
                  <a:srgbClr val="000000"/>
                </a:solidFill>
                <a:latin typeface="Arial" panose="020B0604020202020204" pitchFamily="34" charset="0"/>
              </a:rPr>
              <a:t>Member</a:t>
            </a:r>
            <a:endParaRPr lang="en-US" sz="3613"/>
          </a:p>
        </p:txBody>
      </p:sp>
      <p:sp>
        <p:nvSpPr>
          <p:cNvPr id="743430" name="Oval 6"/>
          <p:cNvSpPr>
            <a:spLocks noChangeArrowheads="1"/>
          </p:cNvSpPr>
          <p:nvPr/>
        </p:nvSpPr>
        <p:spPr bwMode="auto">
          <a:xfrm>
            <a:off x="5254685" y="2299280"/>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Search Videos</a:t>
            </a:r>
            <a:endParaRPr lang="en-US" sz="3613"/>
          </a:p>
        </p:txBody>
      </p:sp>
      <p:sp>
        <p:nvSpPr>
          <p:cNvPr id="743431" name="Oval 7"/>
          <p:cNvSpPr>
            <a:spLocks noChangeArrowheads="1"/>
          </p:cNvSpPr>
          <p:nvPr/>
        </p:nvSpPr>
        <p:spPr bwMode="auto">
          <a:xfrm>
            <a:off x="5331169" y="2817134"/>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Rent </a:t>
            </a:r>
          </a:p>
          <a:p>
            <a:pPr algn="ctr"/>
            <a:r>
              <a:rPr lang="en-US" sz="1405">
                <a:solidFill>
                  <a:srgbClr val="000000"/>
                </a:solidFill>
                <a:latin typeface="Arial" panose="020B0604020202020204" pitchFamily="34" charset="0"/>
              </a:rPr>
              <a:t>Videos</a:t>
            </a:r>
            <a:endParaRPr lang="en-US" sz="3613"/>
          </a:p>
        </p:txBody>
      </p:sp>
      <p:sp>
        <p:nvSpPr>
          <p:cNvPr id="743432" name="Oval 8"/>
          <p:cNvSpPr>
            <a:spLocks noChangeArrowheads="1"/>
          </p:cNvSpPr>
          <p:nvPr/>
        </p:nvSpPr>
        <p:spPr bwMode="auto">
          <a:xfrm>
            <a:off x="5254685" y="3370046"/>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Pay Late Fee</a:t>
            </a:r>
            <a:endParaRPr lang="en-US" sz="3613"/>
          </a:p>
        </p:txBody>
      </p:sp>
      <p:sp>
        <p:nvSpPr>
          <p:cNvPr id="743433" name="Oval 9"/>
          <p:cNvSpPr>
            <a:spLocks noChangeArrowheads="1"/>
          </p:cNvSpPr>
          <p:nvPr/>
        </p:nvSpPr>
        <p:spPr bwMode="auto">
          <a:xfrm>
            <a:off x="5254685" y="3905429"/>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Return Video</a:t>
            </a:r>
            <a:endParaRPr lang="en-US" sz="3613"/>
          </a:p>
        </p:txBody>
      </p:sp>
      <p:sp>
        <p:nvSpPr>
          <p:cNvPr id="743434" name="Oval 10"/>
          <p:cNvSpPr>
            <a:spLocks noChangeArrowheads="1"/>
          </p:cNvSpPr>
          <p:nvPr/>
        </p:nvSpPr>
        <p:spPr bwMode="auto">
          <a:xfrm>
            <a:off x="5254685" y="4517295"/>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Email Due Notices</a:t>
            </a:r>
            <a:endParaRPr lang="en-US" sz="3613"/>
          </a:p>
        </p:txBody>
      </p:sp>
      <p:sp>
        <p:nvSpPr>
          <p:cNvPr id="743435" name="Oval 11"/>
          <p:cNvSpPr>
            <a:spLocks noChangeArrowheads="1"/>
          </p:cNvSpPr>
          <p:nvPr/>
        </p:nvSpPr>
        <p:spPr bwMode="auto">
          <a:xfrm>
            <a:off x="5254685" y="5052678"/>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Add New Video</a:t>
            </a:r>
            <a:endParaRPr lang="en-US" sz="3613"/>
          </a:p>
        </p:txBody>
      </p:sp>
      <p:sp>
        <p:nvSpPr>
          <p:cNvPr id="743436" name="Oval 12"/>
          <p:cNvSpPr>
            <a:spLocks noChangeArrowheads="1"/>
          </p:cNvSpPr>
          <p:nvPr/>
        </p:nvSpPr>
        <p:spPr bwMode="auto">
          <a:xfrm>
            <a:off x="5254685" y="5588061"/>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Remove Video</a:t>
            </a:r>
            <a:endParaRPr lang="en-US" sz="3613"/>
          </a:p>
        </p:txBody>
      </p:sp>
      <p:sp>
        <p:nvSpPr>
          <p:cNvPr id="743437" name="Oval 13"/>
          <p:cNvSpPr>
            <a:spLocks noChangeArrowheads="1"/>
          </p:cNvSpPr>
          <p:nvPr/>
        </p:nvSpPr>
        <p:spPr bwMode="auto">
          <a:xfrm>
            <a:off x="5254685" y="6123444"/>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Modify Video</a:t>
            </a:r>
            <a:endParaRPr lang="en-US" sz="3613"/>
          </a:p>
        </p:txBody>
      </p:sp>
      <p:grpSp>
        <p:nvGrpSpPr>
          <p:cNvPr id="743438" name="Group 14"/>
          <p:cNvGrpSpPr>
            <a:grpSpLocks/>
          </p:cNvGrpSpPr>
          <p:nvPr/>
        </p:nvGrpSpPr>
        <p:grpSpPr bwMode="auto">
          <a:xfrm>
            <a:off x="2157112" y="1899335"/>
            <a:ext cx="893898" cy="890712"/>
            <a:chOff x="396" y="1192"/>
            <a:chExt cx="561" cy="559"/>
          </a:xfrm>
        </p:grpSpPr>
        <p:grpSp>
          <p:nvGrpSpPr>
            <p:cNvPr id="743439" name="Group 15"/>
            <p:cNvGrpSpPr>
              <a:grpSpLocks/>
            </p:cNvGrpSpPr>
            <p:nvPr/>
          </p:nvGrpSpPr>
          <p:grpSpPr bwMode="auto">
            <a:xfrm>
              <a:off x="516" y="1192"/>
              <a:ext cx="240" cy="340"/>
              <a:chOff x="960" y="1536"/>
              <a:chExt cx="336" cy="576"/>
            </a:xfrm>
          </p:grpSpPr>
          <p:pic>
            <p:nvPicPr>
              <p:cNvPr id="74344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41" name="Arc 17"/>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sp>
          <p:nvSpPr>
            <p:cNvPr id="743442" name="Rectangle 18"/>
            <p:cNvSpPr>
              <a:spLocks noChangeArrowheads="1"/>
            </p:cNvSpPr>
            <p:nvPr/>
          </p:nvSpPr>
          <p:spPr bwMode="auto">
            <a:xfrm>
              <a:off x="396" y="1557"/>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Customer</a:t>
              </a:r>
              <a:endParaRPr lang="en-US" sz="1405">
                <a:solidFill>
                  <a:srgbClr val="000000"/>
                </a:solidFill>
              </a:endParaRPr>
            </a:p>
          </p:txBody>
        </p:sp>
      </p:grpSp>
      <p:sp>
        <p:nvSpPr>
          <p:cNvPr id="743443" name="Line 19"/>
          <p:cNvSpPr>
            <a:spLocks noChangeShapeType="1"/>
          </p:cNvSpPr>
          <p:nvPr/>
        </p:nvSpPr>
        <p:spPr bwMode="auto">
          <a:xfrm flipV="1">
            <a:off x="2807221" y="1975818"/>
            <a:ext cx="2370981"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4" name="Line 20"/>
          <p:cNvSpPr>
            <a:spLocks noChangeShapeType="1"/>
          </p:cNvSpPr>
          <p:nvPr/>
        </p:nvSpPr>
        <p:spPr bwMode="auto">
          <a:xfrm>
            <a:off x="2807220" y="2205269"/>
            <a:ext cx="2447465" cy="30593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5" name="Line 21"/>
          <p:cNvSpPr>
            <a:spLocks noChangeShapeType="1"/>
          </p:cNvSpPr>
          <p:nvPr/>
        </p:nvSpPr>
        <p:spPr bwMode="auto">
          <a:xfrm flipV="1">
            <a:off x="2807220" y="312306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6" name="Line 22"/>
          <p:cNvSpPr>
            <a:spLocks noChangeShapeType="1"/>
          </p:cNvSpPr>
          <p:nvPr/>
        </p:nvSpPr>
        <p:spPr bwMode="auto">
          <a:xfrm>
            <a:off x="2807220" y="335251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7" name="Line 23"/>
          <p:cNvSpPr>
            <a:spLocks noChangeShapeType="1"/>
          </p:cNvSpPr>
          <p:nvPr/>
        </p:nvSpPr>
        <p:spPr bwMode="auto">
          <a:xfrm>
            <a:off x="2960186" y="5035149"/>
            <a:ext cx="2294498" cy="152967"/>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8" name="Line 24"/>
          <p:cNvSpPr>
            <a:spLocks noChangeShapeType="1"/>
          </p:cNvSpPr>
          <p:nvPr/>
        </p:nvSpPr>
        <p:spPr bwMode="auto">
          <a:xfrm flipH="1">
            <a:off x="6784351" y="5952949"/>
            <a:ext cx="1759115" cy="30593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9" name="Line 25"/>
          <p:cNvSpPr>
            <a:spLocks noChangeShapeType="1"/>
          </p:cNvSpPr>
          <p:nvPr/>
        </p:nvSpPr>
        <p:spPr bwMode="auto">
          <a:xfrm flipH="1" flipV="1">
            <a:off x="6478417" y="5876465"/>
            <a:ext cx="2600431" cy="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50" name="Line 26"/>
          <p:cNvSpPr>
            <a:spLocks noChangeShapeType="1"/>
          </p:cNvSpPr>
          <p:nvPr/>
        </p:nvSpPr>
        <p:spPr bwMode="auto">
          <a:xfrm flipH="1" flipV="1">
            <a:off x="6707866" y="5341082"/>
            <a:ext cx="2294498" cy="45890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51" name="Line 27"/>
          <p:cNvSpPr>
            <a:spLocks noChangeShapeType="1"/>
          </p:cNvSpPr>
          <p:nvPr/>
        </p:nvSpPr>
        <p:spPr bwMode="auto">
          <a:xfrm flipH="1">
            <a:off x="6784350" y="4729217"/>
            <a:ext cx="2294498" cy="764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57" name="Oval 33"/>
          <p:cNvSpPr>
            <a:spLocks noChangeArrowheads="1"/>
          </p:cNvSpPr>
          <p:nvPr/>
        </p:nvSpPr>
        <p:spPr bwMode="auto">
          <a:xfrm>
            <a:off x="7606263" y="2376576"/>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Login</a:t>
            </a:r>
            <a:endParaRPr lang="en-US" sz="3613"/>
          </a:p>
        </p:txBody>
      </p:sp>
      <p:grpSp>
        <p:nvGrpSpPr>
          <p:cNvPr id="743459" name="Group 35"/>
          <p:cNvGrpSpPr>
            <a:grpSpLocks/>
          </p:cNvGrpSpPr>
          <p:nvPr/>
        </p:nvGrpSpPr>
        <p:grpSpPr bwMode="auto">
          <a:xfrm>
            <a:off x="2118871" y="3199551"/>
            <a:ext cx="819009" cy="920986"/>
            <a:chOff x="372" y="2008"/>
            <a:chExt cx="514" cy="578"/>
          </a:xfrm>
        </p:grpSpPr>
        <p:sp>
          <p:nvSpPr>
            <p:cNvPr id="743460" name="Rectangle 36"/>
            <p:cNvSpPr>
              <a:spLocks noChangeArrowheads="1"/>
            </p:cNvSpPr>
            <p:nvPr/>
          </p:nvSpPr>
          <p:spPr bwMode="auto">
            <a:xfrm>
              <a:off x="372" y="2392"/>
              <a:ext cx="51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Member</a:t>
              </a:r>
              <a:endParaRPr lang="en-US" sz="1405">
                <a:solidFill>
                  <a:srgbClr val="000000"/>
                </a:solidFill>
              </a:endParaRPr>
            </a:p>
          </p:txBody>
        </p:sp>
        <p:grpSp>
          <p:nvGrpSpPr>
            <p:cNvPr id="743461" name="Group 37"/>
            <p:cNvGrpSpPr>
              <a:grpSpLocks/>
            </p:cNvGrpSpPr>
            <p:nvPr/>
          </p:nvGrpSpPr>
          <p:grpSpPr bwMode="auto">
            <a:xfrm>
              <a:off x="516" y="2008"/>
              <a:ext cx="240" cy="340"/>
              <a:chOff x="960" y="1536"/>
              <a:chExt cx="336" cy="576"/>
            </a:xfrm>
          </p:grpSpPr>
          <p:pic>
            <p:nvPicPr>
              <p:cNvPr id="74346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63" name="Arc 3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64" name="Group 40"/>
          <p:cNvGrpSpPr>
            <a:grpSpLocks/>
          </p:cNvGrpSpPr>
          <p:nvPr/>
        </p:nvGrpSpPr>
        <p:grpSpPr bwMode="auto">
          <a:xfrm>
            <a:off x="2118871" y="4722842"/>
            <a:ext cx="976755" cy="927360"/>
            <a:chOff x="372" y="2964"/>
            <a:chExt cx="613" cy="582"/>
          </a:xfrm>
        </p:grpSpPr>
        <p:sp>
          <p:nvSpPr>
            <p:cNvPr id="743465" name="Rectangle 41"/>
            <p:cNvSpPr>
              <a:spLocks noChangeArrowheads="1"/>
            </p:cNvSpPr>
            <p:nvPr/>
          </p:nvSpPr>
          <p:spPr bwMode="auto">
            <a:xfrm>
              <a:off x="372" y="3352"/>
              <a:ext cx="6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Distributor</a:t>
              </a:r>
              <a:endParaRPr lang="en-US" sz="1405">
                <a:solidFill>
                  <a:srgbClr val="000000"/>
                </a:solidFill>
              </a:endParaRPr>
            </a:p>
          </p:txBody>
        </p:sp>
        <p:grpSp>
          <p:nvGrpSpPr>
            <p:cNvPr id="743466" name="Group 42"/>
            <p:cNvGrpSpPr>
              <a:grpSpLocks/>
            </p:cNvGrpSpPr>
            <p:nvPr/>
          </p:nvGrpSpPr>
          <p:grpSpPr bwMode="auto">
            <a:xfrm>
              <a:off x="564" y="2964"/>
              <a:ext cx="240" cy="340"/>
              <a:chOff x="960" y="1536"/>
              <a:chExt cx="336" cy="576"/>
            </a:xfrm>
          </p:grpSpPr>
          <p:pic>
            <p:nvPicPr>
              <p:cNvPr id="743467"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68" name="Arc 4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69" name="Group 45"/>
          <p:cNvGrpSpPr>
            <a:grpSpLocks/>
          </p:cNvGrpSpPr>
          <p:nvPr/>
        </p:nvGrpSpPr>
        <p:grpSpPr bwMode="auto">
          <a:xfrm>
            <a:off x="9096388" y="4429657"/>
            <a:ext cx="610273" cy="920986"/>
            <a:chOff x="4751" y="2780"/>
            <a:chExt cx="383" cy="578"/>
          </a:xfrm>
        </p:grpSpPr>
        <p:sp>
          <p:nvSpPr>
            <p:cNvPr id="743470" name="Rectangle 46"/>
            <p:cNvSpPr>
              <a:spLocks noChangeArrowheads="1"/>
            </p:cNvSpPr>
            <p:nvPr/>
          </p:nvSpPr>
          <p:spPr bwMode="auto">
            <a:xfrm>
              <a:off x="4751" y="3164"/>
              <a:ext cx="38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Timer</a:t>
              </a:r>
              <a:endParaRPr lang="en-US" sz="1405">
                <a:solidFill>
                  <a:srgbClr val="000000"/>
                </a:solidFill>
              </a:endParaRPr>
            </a:p>
          </p:txBody>
        </p:sp>
        <p:grpSp>
          <p:nvGrpSpPr>
            <p:cNvPr id="743471" name="Group 47"/>
            <p:cNvGrpSpPr>
              <a:grpSpLocks/>
            </p:cNvGrpSpPr>
            <p:nvPr/>
          </p:nvGrpSpPr>
          <p:grpSpPr bwMode="auto">
            <a:xfrm>
              <a:off x="4799" y="2780"/>
              <a:ext cx="240" cy="340"/>
              <a:chOff x="960" y="1536"/>
              <a:chExt cx="336" cy="576"/>
            </a:xfrm>
          </p:grpSpPr>
          <p:pic>
            <p:nvPicPr>
              <p:cNvPr id="743472"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73" name="Arc 4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74" name="Group 50"/>
          <p:cNvGrpSpPr>
            <a:grpSpLocks/>
          </p:cNvGrpSpPr>
          <p:nvPr/>
        </p:nvGrpSpPr>
        <p:grpSpPr bwMode="auto">
          <a:xfrm>
            <a:off x="9096387" y="5494049"/>
            <a:ext cx="678789" cy="850876"/>
            <a:chOff x="4751" y="3448"/>
            <a:chExt cx="426" cy="534"/>
          </a:xfrm>
        </p:grpSpPr>
        <p:sp>
          <p:nvSpPr>
            <p:cNvPr id="743475" name="Rectangle 51"/>
            <p:cNvSpPr>
              <a:spLocks noChangeArrowheads="1"/>
            </p:cNvSpPr>
            <p:nvPr/>
          </p:nvSpPr>
          <p:spPr bwMode="auto">
            <a:xfrm>
              <a:off x="4751" y="3788"/>
              <a:ext cx="42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Owner</a:t>
              </a:r>
              <a:endParaRPr lang="en-US" sz="1405">
                <a:solidFill>
                  <a:srgbClr val="000000"/>
                </a:solidFill>
              </a:endParaRPr>
            </a:p>
          </p:txBody>
        </p:sp>
        <p:grpSp>
          <p:nvGrpSpPr>
            <p:cNvPr id="743476" name="Group 52"/>
            <p:cNvGrpSpPr>
              <a:grpSpLocks/>
            </p:cNvGrpSpPr>
            <p:nvPr/>
          </p:nvGrpSpPr>
          <p:grpSpPr bwMode="auto">
            <a:xfrm>
              <a:off x="4799" y="3448"/>
              <a:ext cx="240" cy="340"/>
              <a:chOff x="960" y="1536"/>
              <a:chExt cx="336" cy="576"/>
            </a:xfrm>
          </p:grpSpPr>
          <p:pic>
            <p:nvPicPr>
              <p:cNvPr id="743477"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78" name="Arc 5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79" name="Group 55"/>
          <p:cNvGrpSpPr>
            <a:grpSpLocks/>
          </p:cNvGrpSpPr>
          <p:nvPr/>
        </p:nvGrpSpPr>
        <p:grpSpPr bwMode="auto">
          <a:xfrm>
            <a:off x="9050166" y="3429001"/>
            <a:ext cx="556098" cy="850876"/>
            <a:chOff x="4722" y="2152"/>
            <a:chExt cx="349" cy="534"/>
          </a:xfrm>
        </p:grpSpPr>
        <p:sp>
          <p:nvSpPr>
            <p:cNvPr id="743480" name="Rectangle 56"/>
            <p:cNvSpPr>
              <a:spLocks noChangeArrowheads="1"/>
            </p:cNvSpPr>
            <p:nvPr/>
          </p:nvSpPr>
          <p:spPr bwMode="auto">
            <a:xfrm>
              <a:off x="4722" y="2492"/>
              <a:ext cx="34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Clerk</a:t>
              </a:r>
              <a:endParaRPr lang="en-US" sz="1405">
                <a:solidFill>
                  <a:srgbClr val="000000"/>
                </a:solidFill>
              </a:endParaRPr>
            </a:p>
          </p:txBody>
        </p:sp>
        <p:grpSp>
          <p:nvGrpSpPr>
            <p:cNvPr id="743481" name="Group 57"/>
            <p:cNvGrpSpPr>
              <a:grpSpLocks/>
            </p:cNvGrpSpPr>
            <p:nvPr/>
          </p:nvGrpSpPr>
          <p:grpSpPr bwMode="auto">
            <a:xfrm>
              <a:off x="4799" y="2152"/>
              <a:ext cx="240" cy="340"/>
              <a:chOff x="960" y="1536"/>
              <a:chExt cx="336" cy="576"/>
            </a:xfrm>
          </p:grpSpPr>
          <p:pic>
            <p:nvPicPr>
              <p:cNvPr id="743482"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83" name="Arc 5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sp>
        <p:nvSpPr>
          <p:cNvPr id="743485" name="Rectangle 61"/>
          <p:cNvSpPr>
            <a:spLocks noChangeArrowheads="1"/>
          </p:cNvSpPr>
          <p:nvPr/>
        </p:nvSpPr>
        <p:spPr bwMode="auto">
          <a:xfrm>
            <a:off x="3113153" y="1516918"/>
            <a:ext cx="5812729" cy="5341082"/>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sz="1807"/>
          </a:p>
        </p:txBody>
      </p:sp>
      <p:sp>
        <p:nvSpPr>
          <p:cNvPr id="743489" name="Line 65"/>
          <p:cNvSpPr>
            <a:spLocks noChangeShapeType="1"/>
          </p:cNvSpPr>
          <p:nvPr/>
        </p:nvSpPr>
        <p:spPr bwMode="auto">
          <a:xfrm flipH="1" flipV="1">
            <a:off x="6784349" y="3046584"/>
            <a:ext cx="952854" cy="199973"/>
          </a:xfrm>
          <a:prstGeom prst="line">
            <a:avLst/>
          </a:prstGeom>
          <a:noFill/>
          <a:ln w="12700">
            <a:solidFill>
              <a:schemeClr val="bg1"/>
            </a:solidFill>
            <a:prstDash val="sysDash"/>
            <a:round/>
            <a:headEnd type="arrow"/>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91" name="Rectangle 67"/>
          <p:cNvSpPr>
            <a:spLocks noChangeArrowheads="1"/>
          </p:cNvSpPr>
          <p:nvPr/>
        </p:nvSpPr>
        <p:spPr bwMode="auto">
          <a:xfrm rot="909833">
            <a:off x="6842896" y="2794873"/>
            <a:ext cx="1148071" cy="30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dirty="0">
                <a:solidFill>
                  <a:srgbClr val="000000"/>
                </a:solidFill>
              </a:rPr>
              <a:t>&lt;&lt;includes&gt;&gt;</a:t>
            </a:r>
            <a:endParaRPr lang="en-US" sz="1405" dirty="0">
              <a:solidFill>
                <a:srgbClr val="000000"/>
              </a:solidFill>
            </a:endParaRPr>
          </a:p>
        </p:txBody>
      </p:sp>
      <p:sp>
        <p:nvSpPr>
          <p:cNvPr id="743492" name="Rectangle 68"/>
          <p:cNvSpPr>
            <a:spLocks noChangeArrowheads="1"/>
          </p:cNvSpPr>
          <p:nvPr/>
        </p:nvSpPr>
        <p:spPr bwMode="auto">
          <a:xfrm rot="20833046">
            <a:off x="6572018" y="3733626"/>
            <a:ext cx="1148071" cy="30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dirty="0">
                <a:solidFill>
                  <a:srgbClr val="000000"/>
                </a:solidFill>
              </a:rPr>
              <a:t>&lt;&lt;includes&gt;&gt;</a:t>
            </a:r>
            <a:endParaRPr lang="en-US" sz="1405" dirty="0">
              <a:solidFill>
                <a:srgbClr val="000000"/>
              </a:solidFill>
            </a:endParaRPr>
          </a:p>
        </p:txBody>
      </p:sp>
      <p:sp>
        <p:nvSpPr>
          <p:cNvPr id="743493" name="Line 69"/>
          <p:cNvSpPr>
            <a:spLocks noChangeShapeType="1"/>
          </p:cNvSpPr>
          <p:nvPr/>
        </p:nvSpPr>
        <p:spPr bwMode="auto">
          <a:xfrm flipH="1">
            <a:off x="6784350" y="5876464"/>
            <a:ext cx="2218015" cy="45890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61" name="Line 46"/>
          <p:cNvSpPr>
            <a:spLocks noChangeShapeType="1"/>
          </p:cNvSpPr>
          <p:nvPr/>
        </p:nvSpPr>
        <p:spPr bwMode="auto">
          <a:xfrm flipH="1">
            <a:off x="6784350" y="3811417"/>
            <a:ext cx="2447465" cy="382416"/>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63" name="Line 46"/>
          <p:cNvSpPr>
            <a:spLocks noChangeShapeType="1"/>
          </p:cNvSpPr>
          <p:nvPr/>
        </p:nvSpPr>
        <p:spPr bwMode="auto">
          <a:xfrm>
            <a:off x="2686446" y="3658451"/>
            <a:ext cx="2644722" cy="5353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cxnSp>
        <p:nvCxnSpPr>
          <p:cNvPr id="64" name="Straight Connector 63"/>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7" name="Straight Connector 76"/>
          <p:cNvCxnSpPr/>
          <p:nvPr/>
        </p:nvCxnSpPr>
        <p:spPr bwMode="auto">
          <a:xfrm flipV="1">
            <a:off x="3162490" y="2081779"/>
            <a:ext cx="2141532" cy="2589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bwMode="auto">
          <a:xfrm>
            <a:off x="3162490" y="2358233"/>
            <a:ext cx="2141532" cy="25892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p:nvPr/>
        </p:nvCxnSpPr>
        <p:spPr bwMode="auto">
          <a:xfrm flipV="1">
            <a:off x="3042986" y="3182022"/>
            <a:ext cx="2261036" cy="33963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p:nvPr/>
        </p:nvCxnSpPr>
        <p:spPr bwMode="auto">
          <a:xfrm>
            <a:off x="2982599" y="3521655"/>
            <a:ext cx="2261036" cy="16627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80"/>
          <p:cNvCxnSpPr/>
          <p:nvPr/>
        </p:nvCxnSpPr>
        <p:spPr bwMode="auto">
          <a:xfrm>
            <a:off x="2982599" y="3521654"/>
            <a:ext cx="2261036" cy="70165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p:cNvCxnSpPr/>
          <p:nvPr/>
        </p:nvCxnSpPr>
        <p:spPr bwMode="auto">
          <a:xfrm flipH="1" flipV="1">
            <a:off x="6849785" y="3135017"/>
            <a:ext cx="2189333" cy="55291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p:cNvCxnSpPr/>
          <p:nvPr/>
        </p:nvCxnSpPr>
        <p:spPr bwMode="auto">
          <a:xfrm flipH="1">
            <a:off x="6773301" y="3687927"/>
            <a:ext cx="226581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Connector 83"/>
          <p:cNvCxnSpPr/>
          <p:nvPr/>
        </p:nvCxnSpPr>
        <p:spPr bwMode="auto">
          <a:xfrm flipH="1">
            <a:off x="6773300" y="3687928"/>
            <a:ext cx="2229064" cy="47642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Connector 84"/>
          <p:cNvCxnSpPr/>
          <p:nvPr/>
        </p:nvCxnSpPr>
        <p:spPr bwMode="auto">
          <a:xfrm flipV="1">
            <a:off x="3102103" y="5311605"/>
            <a:ext cx="2141532" cy="18244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Connector 85"/>
          <p:cNvCxnSpPr/>
          <p:nvPr/>
        </p:nvCxnSpPr>
        <p:spPr bwMode="auto">
          <a:xfrm>
            <a:off x="3102103" y="5527748"/>
            <a:ext cx="2141532" cy="3192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p:cNvCxnSpPr/>
          <p:nvPr/>
        </p:nvCxnSpPr>
        <p:spPr bwMode="auto">
          <a:xfrm>
            <a:off x="3031995" y="5495643"/>
            <a:ext cx="2211641" cy="88672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87"/>
          <p:cNvCxnSpPr/>
          <p:nvPr/>
        </p:nvCxnSpPr>
        <p:spPr bwMode="auto">
          <a:xfrm flipH="1">
            <a:off x="6813824" y="4685398"/>
            <a:ext cx="2388515" cy="10516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Arrow Connector 3"/>
          <p:cNvCxnSpPr>
            <a:endCxn id="743457" idx="3"/>
          </p:cNvCxnSpPr>
          <p:nvPr/>
        </p:nvCxnSpPr>
        <p:spPr bwMode="auto">
          <a:xfrm flipV="1">
            <a:off x="6903854" y="2818595"/>
            <a:ext cx="926423" cy="212787"/>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a:stCxn id="743432" idx="6"/>
          </p:cNvCxnSpPr>
          <p:nvPr/>
        </p:nvCxnSpPr>
        <p:spPr bwMode="auto">
          <a:xfrm flipV="1">
            <a:off x="6784350" y="2923095"/>
            <a:ext cx="1160101" cy="705879"/>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a:stCxn id="61" idx="1"/>
            <a:endCxn id="743457" idx="4"/>
          </p:cNvCxnSpPr>
          <p:nvPr/>
        </p:nvCxnSpPr>
        <p:spPr bwMode="auto">
          <a:xfrm flipV="1">
            <a:off x="6784349" y="2894433"/>
            <a:ext cx="1586746" cy="1299401"/>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6811495" y="2938251"/>
            <a:ext cx="1693728" cy="2326349"/>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V="1">
            <a:off x="6795399" y="2894431"/>
            <a:ext cx="2011011" cy="2974810"/>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743493" idx="1"/>
            <a:endCxn id="743457" idx="5"/>
          </p:cNvCxnSpPr>
          <p:nvPr/>
        </p:nvCxnSpPr>
        <p:spPr bwMode="auto">
          <a:xfrm flipV="1">
            <a:off x="6784349" y="2818594"/>
            <a:ext cx="2127564" cy="3516770"/>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170</a:t>
            </a:fld>
            <a:endParaRPr lang="en-US" altLang="en-US"/>
          </a:p>
        </p:txBody>
      </p:sp>
    </p:spTree>
    <p:extLst>
      <p:ext uri="{BB962C8B-B14F-4D97-AF65-F5344CB8AC3E}">
        <p14:creationId xmlns:p14="http://schemas.microsoft.com/office/powerpoint/2010/main" val="61228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ntr" presetSubtype="0" fill="hold"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10"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par>
                                <p:cTn id="36" presetID="10"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10"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a:xfrm>
            <a:off x="2209800" y="139927"/>
            <a:ext cx="7772400" cy="1143000"/>
          </a:xfrm>
        </p:spPr>
        <p:txBody>
          <a:bodyPr/>
          <a:lstStyle/>
          <a:p>
            <a:pPr algn="l"/>
            <a:r>
              <a:rPr lang="en-GB">
                <a:solidFill>
                  <a:srgbClr val="C00000"/>
                </a:solidFill>
              </a:rPr>
              <a:t>Use Case Diagram</a:t>
            </a:r>
          </a:p>
        </p:txBody>
      </p:sp>
      <p:sp>
        <p:nvSpPr>
          <p:cNvPr id="743427" name="Rectangle 3"/>
          <p:cNvSpPr>
            <a:spLocks noChangeArrowheads="1"/>
          </p:cNvSpPr>
          <p:nvPr/>
        </p:nvSpPr>
        <p:spPr bwMode="auto">
          <a:xfrm>
            <a:off x="2792880" y="-2600721"/>
            <a:ext cx="1507144" cy="92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CA" sz="1204" b="1">
                <a:cs typeface="Times New Roman" panose="02020603050405020304" pitchFamily="18" charset="0"/>
              </a:rPr>
              <a:t>Video Rental System</a:t>
            </a:r>
            <a:endParaRPr lang="en-US" sz="1104"/>
          </a:p>
          <a:p>
            <a:r>
              <a:rPr lang="en-CA" sz="1204" b="1">
                <a:cs typeface="Times New Roman" panose="02020603050405020304" pitchFamily="18" charset="0"/>
              </a:rPr>
              <a:t>USE CASE DIAGRAM</a:t>
            </a:r>
            <a:endParaRPr lang="en-US" sz="1104"/>
          </a:p>
          <a:p>
            <a:r>
              <a:rPr lang="en-CA" sz="1204">
                <a:cs typeface="Times New Roman" panose="02020603050405020304" pitchFamily="18" charset="0"/>
              </a:rPr>
              <a:t>(without extensions)</a:t>
            </a:r>
            <a:endParaRPr lang="en-US" sz="1104"/>
          </a:p>
          <a:p>
            <a:endParaRPr lang="en-US" sz="1807"/>
          </a:p>
        </p:txBody>
      </p:sp>
      <p:sp>
        <p:nvSpPr>
          <p:cNvPr id="743428" name="Rectangle 4"/>
          <p:cNvSpPr>
            <a:spLocks noChangeArrowheads="1"/>
          </p:cNvSpPr>
          <p:nvPr/>
        </p:nvSpPr>
        <p:spPr bwMode="auto">
          <a:xfrm>
            <a:off x="7252380" y="9222695"/>
            <a:ext cx="220750" cy="27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CA" sz="1204">
                <a:cs typeface="Times New Roman" panose="02020603050405020304" pitchFamily="18" charset="0"/>
              </a:rPr>
              <a:t> </a:t>
            </a:r>
            <a:endParaRPr lang="en-CA" sz="1807"/>
          </a:p>
        </p:txBody>
      </p:sp>
      <p:sp>
        <p:nvSpPr>
          <p:cNvPr id="743429" name="Oval 5"/>
          <p:cNvSpPr>
            <a:spLocks noChangeArrowheads="1"/>
          </p:cNvSpPr>
          <p:nvPr/>
        </p:nvSpPr>
        <p:spPr bwMode="auto">
          <a:xfrm>
            <a:off x="5254685" y="1763897"/>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Register as </a:t>
            </a:r>
          </a:p>
          <a:p>
            <a:pPr algn="ctr"/>
            <a:r>
              <a:rPr lang="en-US" sz="1405">
                <a:solidFill>
                  <a:srgbClr val="000000"/>
                </a:solidFill>
                <a:latin typeface="Arial" panose="020B0604020202020204" pitchFamily="34" charset="0"/>
              </a:rPr>
              <a:t>Member</a:t>
            </a:r>
            <a:endParaRPr lang="en-US" sz="3613"/>
          </a:p>
        </p:txBody>
      </p:sp>
      <p:sp>
        <p:nvSpPr>
          <p:cNvPr id="743430" name="Oval 6"/>
          <p:cNvSpPr>
            <a:spLocks noChangeArrowheads="1"/>
          </p:cNvSpPr>
          <p:nvPr/>
        </p:nvSpPr>
        <p:spPr bwMode="auto">
          <a:xfrm>
            <a:off x="5254685" y="2299280"/>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Search Videos</a:t>
            </a:r>
            <a:endParaRPr lang="en-US" sz="3613"/>
          </a:p>
        </p:txBody>
      </p:sp>
      <p:sp>
        <p:nvSpPr>
          <p:cNvPr id="743431" name="Oval 7"/>
          <p:cNvSpPr>
            <a:spLocks noChangeArrowheads="1"/>
          </p:cNvSpPr>
          <p:nvPr/>
        </p:nvSpPr>
        <p:spPr bwMode="auto">
          <a:xfrm>
            <a:off x="5331169" y="2817134"/>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Rent </a:t>
            </a:r>
          </a:p>
          <a:p>
            <a:pPr algn="ctr"/>
            <a:r>
              <a:rPr lang="en-US" sz="1405">
                <a:solidFill>
                  <a:srgbClr val="000000"/>
                </a:solidFill>
                <a:latin typeface="Arial" panose="020B0604020202020204" pitchFamily="34" charset="0"/>
              </a:rPr>
              <a:t>Videos</a:t>
            </a:r>
            <a:endParaRPr lang="en-US" sz="3613"/>
          </a:p>
        </p:txBody>
      </p:sp>
      <p:sp>
        <p:nvSpPr>
          <p:cNvPr id="743432" name="Oval 8"/>
          <p:cNvSpPr>
            <a:spLocks noChangeArrowheads="1"/>
          </p:cNvSpPr>
          <p:nvPr/>
        </p:nvSpPr>
        <p:spPr bwMode="auto">
          <a:xfrm>
            <a:off x="5254685" y="3370046"/>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Pay Late Fee</a:t>
            </a:r>
            <a:endParaRPr lang="en-US" sz="3613"/>
          </a:p>
        </p:txBody>
      </p:sp>
      <p:sp>
        <p:nvSpPr>
          <p:cNvPr id="743433" name="Oval 9"/>
          <p:cNvSpPr>
            <a:spLocks noChangeArrowheads="1"/>
          </p:cNvSpPr>
          <p:nvPr/>
        </p:nvSpPr>
        <p:spPr bwMode="auto">
          <a:xfrm>
            <a:off x="5254685" y="3905429"/>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Return Video</a:t>
            </a:r>
            <a:endParaRPr lang="en-US" sz="3613"/>
          </a:p>
        </p:txBody>
      </p:sp>
      <p:sp>
        <p:nvSpPr>
          <p:cNvPr id="743434" name="Oval 10"/>
          <p:cNvSpPr>
            <a:spLocks noChangeArrowheads="1"/>
          </p:cNvSpPr>
          <p:nvPr/>
        </p:nvSpPr>
        <p:spPr bwMode="auto">
          <a:xfrm>
            <a:off x="5254685" y="4517295"/>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Email Due Notices</a:t>
            </a:r>
            <a:endParaRPr lang="en-US" sz="3613"/>
          </a:p>
        </p:txBody>
      </p:sp>
      <p:sp>
        <p:nvSpPr>
          <p:cNvPr id="743435" name="Oval 11"/>
          <p:cNvSpPr>
            <a:spLocks noChangeArrowheads="1"/>
          </p:cNvSpPr>
          <p:nvPr/>
        </p:nvSpPr>
        <p:spPr bwMode="auto">
          <a:xfrm>
            <a:off x="5254685" y="5052678"/>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Add New Video</a:t>
            </a:r>
            <a:endParaRPr lang="en-US" sz="3613"/>
          </a:p>
        </p:txBody>
      </p:sp>
      <p:sp>
        <p:nvSpPr>
          <p:cNvPr id="743436" name="Oval 12"/>
          <p:cNvSpPr>
            <a:spLocks noChangeArrowheads="1"/>
          </p:cNvSpPr>
          <p:nvPr/>
        </p:nvSpPr>
        <p:spPr bwMode="auto">
          <a:xfrm>
            <a:off x="5254685" y="5588061"/>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Remove Video</a:t>
            </a:r>
            <a:endParaRPr lang="en-US" sz="3613"/>
          </a:p>
        </p:txBody>
      </p:sp>
      <p:sp>
        <p:nvSpPr>
          <p:cNvPr id="743437" name="Oval 13"/>
          <p:cNvSpPr>
            <a:spLocks noChangeArrowheads="1"/>
          </p:cNvSpPr>
          <p:nvPr/>
        </p:nvSpPr>
        <p:spPr bwMode="auto">
          <a:xfrm>
            <a:off x="5254685" y="6123444"/>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Modify Video</a:t>
            </a:r>
            <a:endParaRPr lang="en-US" sz="3613"/>
          </a:p>
        </p:txBody>
      </p:sp>
      <p:grpSp>
        <p:nvGrpSpPr>
          <p:cNvPr id="743438" name="Group 14"/>
          <p:cNvGrpSpPr>
            <a:grpSpLocks/>
          </p:cNvGrpSpPr>
          <p:nvPr/>
        </p:nvGrpSpPr>
        <p:grpSpPr bwMode="auto">
          <a:xfrm>
            <a:off x="2157112" y="1899335"/>
            <a:ext cx="893898" cy="890712"/>
            <a:chOff x="396" y="1192"/>
            <a:chExt cx="561" cy="559"/>
          </a:xfrm>
        </p:grpSpPr>
        <p:grpSp>
          <p:nvGrpSpPr>
            <p:cNvPr id="743439" name="Group 15"/>
            <p:cNvGrpSpPr>
              <a:grpSpLocks/>
            </p:cNvGrpSpPr>
            <p:nvPr/>
          </p:nvGrpSpPr>
          <p:grpSpPr bwMode="auto">
            <a:xfrm>
              <a:off x="516" y="1192"/>
              <a:ext cx="240" cy="340"/>
              <a:chOff x="960" y="1536"/>
              <a:chExt cx="336" cy="576"/>
            </a:xfrm>
          </p:grpSpPr>
          <p:pic>
            <p:nvPicPr>
              <p:cNvPr id="74344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41" name="Arc 17"/>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sp>
          <p:nvSpPr>
            <p:cNvPr id="743442" name="Rectangle 18"/>
            <p:cNvSpPr>
              <a:spLocks noChangeArrowheads="1"/>
            </p:cNvSpPr>
            <p:nvPr/>
          </p:nvSpPr>
          <p:spPr bwMode="auto">
            <a:xfrm>
              <a:off x="396" y="1557"/>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Customer</a:t>
              </a:r>
              <a:endParaRPr lang="en-US" sz="1405">
                <a:solidFill>
                  <a:srgbClr val="000000"/>
                </a:solidFill>
              </a:endParaRPr>
            </a:p>
          </p:txBody>
        </p:sp>
      </p:grpSp>
      <p:sp>
        <p:nvSpPr>
          <p:cNvPr id="743443" name="Line 19"/>
          <p:cNvSpPr>
            <a:spLocks noChangeShapeType="1"/>
          </p:cNvSpPr>
          <p:nvPr/>
        </p:nvSpPr>
        <p:spPr bwMode="auto">
          <a:xfrm flipV="1">
            <a:off x="2807221" y="1975818"/>
            <a:ext cx="2370981"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4" name="Line 20"/>
          <p:cNvSpPr>
            <a:spLocks noChangeShapeType="1"/>
          </p:cNvSpPr>
          <p:nvPr/>
        </p:nvSpPr>
        <p:spPr bwMode="auto">
          <a:xfrm>
            <a:off x="2807220" y="2205269"/>
            <a:ext cx="2447465" cy="30593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5" name="Line 21"/>
          <p:cNvSpPr>
            <a:spLocks noChangeShapeType="1"/>
          </p:cNvSpPr>
          <p:nvPr/>
        </p:nvSpPr>
        <p:spPr bwMode="auto">
          <a:xfrm flipV="1">
            <a:off x="2807220" y="312306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6" name="Line 22"/>
          <p:cNvSpPr>
            <a:spLocks noChangeShapeType="1"/>
          </p:cNvSpPr>
          <p:nvPr/>
        </p:nvSpPr>
        <p:spPr bwMode="auto">
          <a:xfrm>
            <a:off x="2807220" y="335251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7" name="Line 23"/>
          <p:cNvSpPr>
            <a:spLocks noChangeShapeType="1"/>
          </p:cNvSpPr>
          <p:nvPr/>
        </p:nvSpPr>
        <p:spPr bwMode="auto">
          <a:xfrm>
            <a:off x="2960186" y="5035149"/>
            <a:ext cx="2294498" cy="152967"/>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8" name="Line 24"/>
          <p:cNvSpPr>
            <a:spLocks noChangeShapeType="1"/>
          </p:cNvSpPr>
          <p:nvPr/>
        </p:nvSpPr>
        <p:spPr bwMode="auto">
          <a:xfrm flipH="1">
            <a:off x="6784351" y="5952949"/>
            <a:ext cx="1759115" cy="30593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9" name="Line 25"/>
          <p:cNvSpPr>
            <a:spLocks noChangeShapeType="1"/>
          </p:cNvSpPr>
          <p:nvPr/>
        </p:nvSpPr>
        <p:spPr bwMode="auto">
          <a:xfrm flipH="1" flipV="1">
            <a:off x="6478417" y="5876465"/>
            <a:ext cx="2600431" cy="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50" name="Line 26"/>
          <p:cNvSpPr>
            <a:spLocks noChangeShapeType="1"/>
          </p:cNvSpPr>
          <p:nvPr/>
        </p:nvSpPr>
        <p:spPr bwMode="auto">
          <a:xfrm flipH="1" flipV="1">
            <a:off x="6707866" y="5341082"/>
            <a:ext cx="2294498" cy="45890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51" name="Line 27"/>
          <p:cNvSpPr>
            <a:spLocks noChangeShapeType="1"/>
          </p:cNvSpPr>
          <p:nvPr/>
        </p:nvSpPr>
        <p:spPr bwMode="auto">
          <a:xfrm flipH="1">
            <a:off x="6784350" y="4729217"/>
            <a:ext cx="2294498" cy="764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57" name="Oval 33"/>
          <p:cNvSpPr>
            <a:spLocks noChangeArrowheads="1"/>
          </p:cNvSpPr>
          <p:nvPr/>
        </p:nvSpPr>
        <p:spPr bwMode="auto">
          <a:xfrm>
            <a:off x="7606263" y="2376576"/>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Login</a:t>
            </a:r>
            <a:endParaRPr lang="en-US" sz="3613"/>
          </a:p>
        </p:txBody>
      </p:sp>
      <p:grpSp>
        <p:nvGrpSpPr>
          <p:cNvPr id="743459" name="Group 35"/>
          <p:cNvGrpSpPr>
            <a:grpSpLocks/>
          </p:cNvGrpSpPr>
          <p:nvPr/>
        </p:nvGrpSpPr>
        <p:grpSpPr bwMode="auto">
          <a:xfrm>
            <a:off x="2118871" y="3199551"/>
            <a:ext cx="819009" cy="920986"/>
            <a:chOff x="372" y="2008"/>
            <a:chExt cx="514" cy="578"/>
          </a:xfrm>
        </p:grpSpPr>
        <p:sp>
          <p:nvSpPr>
            <p:cNvPr id="743460" name="Rectangle 36"/>
            <p:cNvSpPr>
              <a:spLocks noChangeArrowheads="1"/>
            </p:cNvSpPr>
            <p:nvPr/>
          </p:nvSpPr>
          <p:spPr bwMode="auto">
            <a:xfrm>
              <a:off x="372" y="2392"/>
              <a:ext cx="51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Member</a:t>
              </a:r>
              <a:endParaRPr lang="en-US" sz="1405">
                <a:solidFill>
                  <a:srgbClr val="000000"/>
                </a:solidFill>
              </a:endParaRPr>
            </a:p>
          </p:txBody>
        </p:sp>
        <p:grpSp>
          <p:nvGrpSpPr>
            <p:cNvPr id="743461" name="Group 37"/>
            <p:cNvGrpSpPr>
              <a:grpSpLocks/>
            </p:cNvGrpSpPr>
            <p:nvPr/>
          </p:nvGrpSpPr>
          <p:grpSpPr bwMode="auto">
            <a:xfrm>
              <a:off x="516" y="2008"/>
              <a:ext cx="240" cy="340"/>
              <a:chOff x="960" y="1536"/>
              <a:chExt cx="336" cy="576"/>
            </a:xfrm>
          </p:grpSpPr>
          <p:pic>
            <p:nvPicPr>
              <p:cNvPr id="74346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63" name="Arc 3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64" name="Group 40"/>
          <p:cNvGrpSpPr>
            <a:grpSpLocks/>
          </p:cNvGrpSpPr>
          <p:nvPr/>
        </p:nvGrpSpPr>
        <p:grpSpPr bwMode="auto">
          <a:xfrm>
            <a:off x="2118871" y="4722842"/>
            <a:ext cx="976755" cy="927360"/>
            <a:chOff x="372" y="2964"/>
            <a:chExt cx="613" cy="582"/>
          </a:xfrm>
        </p:grpSpPr>
        <p:sp>
          <p:nvSpPr>
            <p:cNvPr id="743465" name="Rectangle 41"/>
            <p:cNvSpPr>
              <a:spLocks noChangeArrowheads="1"/>
            </p:cNvSpPr>
            <p:nvPr/>
          </p:nvSpPr>
          <p:spPr bwMode="auto">
            <a:xfrm>
              <a:off x="372" y="3352"/>
              <a:ext cx="6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Distributor</a:t>
              </a:r>
              <a:endParaRPr lang="en-US" sz="1405">
                <a:solidFill>
                  <a:srgbClr val="000000"/>
                </a:solidFill>
              </a:endParaRPr>
            </a:p>
          </p:txBody>
        </p:sp>
        <p:grpSp>
          <p:nvGrpSpPr>
            <p:cNvPr id="743466" name="Group 42"/>
            <p:cNvGrpSpPr>
              <a:grpSpLocks/>
            </p:cNvGrpSpPr>
            <p:nvPr/>
          </p:nvGrpSpPr>
          <p:grpSpPr bwMode="auto">
            <a:xfrm>
              <a:off x="564" y="2964"/>
              <a:ext cx="240" cy="340"/>
              <a:chOff x="960" y="1536"/>
              <a:chExt cx="336" cy="576"/>
            </a:xfrm>
          </p:grpSpPr>
          <p:pic>
            <p:nvPicPr>
              <p:cNvPr id="743467"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68" name="Arc 4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69" name="Group 45"/>
          <p:cNvGrpSpPr>
            <a:grpSpLocks/>
          </p:cNvGrpSpPr>
          <p:nvPr/>
        </p:nvGrpSpPr>
        <p:grpSpPr bwMode="auto">
          <a:xfrm>
            <a:off x="9096388" y="4429657"/>
            <a:ext cx="610273" cy="920986"/>
            <a:chOff x="4751" y="2780"/>
            <a:chExt cx="383" cy="578"/>
          </a:xfrm>
        </p:grpSpPr>
        <p:sp>
          <p:nvSpPr>
            <p:cNvPr id="743470" name="Rectangle 46"/>
            <p:cNvSpPr>
              <a:spLocks noChangeArrowheads="1"/>
            </p:cNvSpPr>
            <p:nvPr/>
          </p:nvSpPr>
          <p:spPr bwMode="auto">
            <a:xfrm>
              <a:off x="4751" y="3164"/>
              <a:ext cx="38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Timer</a:t>
              </a:r>
              <a:endParaRPr lang="en-US" sz="1405">
                <a:solidFill>
                  <a:srgbClr val="000000"/>
                </a:solidFill>
              </a:endParaRPr>
            </a:p>
          </p:txBody>
        </p:sp>
        <p:grpSp>
          <p:nvGrpSpPr>
            <p:cNvPr id="743471" name="Group 47"/>
            <p:cNvGrpSpPr>
              <a:grpSpLocks/>
            </p:cNvGrpSpPr>
            <p:nvPr/>
          </p:nvGrpSpPr>
          <p:grpSpPr bwMode="auto">
            <a:xfrm>
              <a:off x="4799" y="2780"/>
              <a:ext cx="240" cy="340"/>
              <a:chOff x="960" y="1536"/>
              <a:chExt cx="336" cy="576"/>
            </a:xfrm>
          </p:grpSpPr>
          <p:pic>
            <p:nvPicPr>
              <p:cNvPr id="743472"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73" name="Arc 4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74" name="Group 50"/>
          <p:cNvGrpSpPr>
            <a:grpSpLocks/>
          </p:cNvGrpSpPr>
          <p:nvPr/>
        </p:nvGrpSpPr>
        <p:grpSpPr bwMode="auto">
          <a:xfrm>
            <a:off x="9096387" y="5494049"/>
            <a:ext cx="678789" cy="850876"/>
            <a:chOff x="4751" y="3448"/>
            <a:chExt cx="426" cy="534"/>
          </a:xfrm>
        </p:grpSpPr>
        <p:sp>
          <p:nvSpPr>
            <p:cNvPr id="743475" name="Rectangle 51"/>
            <p:cNvSpPr>
              <a:spLocks noChangeArrowheads="1"/>
            </p:cNvSpPr>
            <p:nvPr/>
          </p:nvSpPr>
          <p:spPr bwMode="auto">
            <a:xfrm>
              <a:off x="4751" y="3788"/>
              <a:ext cx="42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Owner</a:t>
              </a:r>
              <a:endParaRPr lang="en-US" sz="1405">
                <a:solidFill>
                  <a:srgbClr val="000000"/>
                </a:solidFill>
              </a:endParaRPr>
            </a:p>
          </p:txBody>
        </p:sp>
        <p:grpSp>
          <p:nvGrpSpPr>
            <p:cNvPr id="743476" name="Group 52"/>
            <p:cNvGrpSpPr>
              <a:grpSpLocks/>
            </p:cNvGrpSpPr>
            <p:nvPr/>
          </p:nvGrpSpPr>
          <p:grpSpPr bwMode="auto">
            <a:xfrm>
              <a:off x="4799" y="3448"/>
              <a:ext cx="240" cy="340"/>
              <a:chOff x="960" y="1536"/>
              <a:chExt cx="336" cy="576"/>
            </a:xfrm>
          </p:grpSpPr>
          <p:pic>
            <p:nvPicPr>
              <p:cNvPr id="743477"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78" name="Arc 5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79" name="Group 55"/>
          <p:cNvGrpSpPr>
            <a:grpSpLocks/>
          </p:cNvGrpSpPr>
          <p:nvPr/>
        </p:nvGrpSpPr>
        <p:grpSpPr bwMode="auto">
          <a:xfrm>
            <a:off x="9050166" y="3429001"/>
            <a:ext cx="556098" cy="850876"/>
            <a:chOff x="4722" y="2152"/>
            <a:chExt cx="349" cy="534"/>
          </a:xfrm>
        </p:grpSpPr>
        <p:sp>
          <p:nvSpPr>
            <p:cNvPr id="743480" name="Rectangle 56"/>
            <p:cNvSpPr>
              <a:spLocks noChangeArrowheads="1"/>
            </p:cNvSpPr>
            <p:nvPr/>
          </p:nvSpPr>
          <p:spPr bwMode="auto">
            <a:xfrm>
              <a:off x="4722" y="2492"/>
              <a:ext cx="34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Clerk</a:t>
              </a:r>
              <a:endParaRPr lang="en-US" sz="1405">
                <a:solidFill>
                  <a:srgbClr val="000000"/>
                </a:solidFill>
              </a:endParaRPr>
            </a:p>
          </p:txBody>
        </p:sp>
        <p:grpSp>
          <p:nvGrpSpPr>
            <p:cNvPr id="743481" name="Group 57"/>
            <p:cNvGrpSpPr>
              <a:grpSpLocks/>
            </p:cNvGrpSpPr>
            <p:nvPr/>
          </p:nvGrpSpPr>
          <p:grpSpPr bwMode="auto">
            <a:xfrm>
              <a:off x="4799" y="2152"/>
              <a:ext cx="240" cy="340"/>
              <a:chOff x="960" y="1536"/>
              <a:chExt cx="336" cy="576"/>
            </a:xfrm>
          </p:grpSpPr>
          <p:pic>
            <p:nvPicPr>
              <p:cNvPr id="743482"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83" name="Arc 5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sp>
        <p:nvSpPr>
          <p:cNvPr id="743485" name="Rectangle 61"/>
          <p:cNvSpPr>
            <a:spLocks noChangeArrowheads="1"/>
          </p:cNvSpPr>
          <p:nvPr/>
        </p:nvSpPr>
        <p:spPr bwMode="auto">
          <a:xfrm>
            <a:off x="3113153" y="1516918"/>
            <a:ext cx="5812729" cy="5341082"/>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sz="1807"/>
          </a:p>
        </p:txBody>
      </p:sp>
      <p:sp>
        <p:nvSpPr>
          <p:cNvPr id="743489" name="Line 65"/>
          <p:cNvSpPr>
            <a:spLocks noChangeShapeType="1"/>
          </p:cNvSpPr>
          <p:nvPr/>
        </p:nvSpPr>
        <p:spPr bwMode="auto">
          <a:xfrm flipH="1" flipV="1">
            <a:off x="6784349" y="3046584"/>
            <a:ext cx="952854" cy="199973"/>
          </a:xfrm>
          <a:prstGeom prst="line">
            <a:avLst/>
          </a:prstGeom>
          <a:noFill/>
          <a:ln w="12700">
            <a:solidFill>
              <a:schemeClr val="bg1"/>
            </a:solidFill>
            <a:prstDash val="sysDash"/>
            <a:round/>
            <a:headEnd type="arrow"/>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91" name="Rectangle 67"/>
          <p:cNvSpPr>
            <a:spLocks noChangeArrowheads="1"/>
          </p:cNvSpPr>
          <p:nvPr/>
        </p:nvSpPr>
        <p:spPr bwMode="auto">
          <a:xfrm rot="909833">
            <a:off x="6842896" y="2794873"/>
            <a:ext cx="1148071" cy="30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dirty="0">
                <a:solidFill>
                  <a:srgbClr val="000000"/>
                </a:solidFill>
              </a:rPr>
              <a:t>&lt;&lt;includes&gt;&gt;</a:t>
            </a:r>
            <a:endParaRPr lang="en-US" sz="1405" dirty="0">
              <a:solidFill>
                <a:srgbClr val="000000"/>
              </a:solidFill>
            </a:endParaRPr>
          </a:p>
        </p:txBody>
      </p:sp>
      <p:sp>
        <p:nvSpPr>
          <p:cNvPr id="743492" name="Rectangle 68"/>
          <p:cNvSpPr>
            <a:spLocks noChangeArrowheads="1"/>
          </p:cNvSpPr>
          <p:nvPr/>
        </p:nvSpPr>
        <p:spPr bwMode="auto">
          <a:xfrm rot="20833046">
            <a:off x="6572018" y="3733626"/>
            <a:ext cx="1148071" cy="30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dirty="0">
                <a:solidFill>
                  <a:srgbClr val="000000"/>
                </a:solidFill>
              </a:rPr>
              <a:t>&lt;&lt;includes&gt;&gt;</a:t>
            </a:r>
            <a:endParaRPr lang="en-US" sz="1405" dirty="0">
              <a:solidFill>
                <a:srgbClr val="000000"/>
              </a:solidFill>
            </a:endParaRPr>
          </a:p>
        </p:txBody>
      </p:sp>
      <p:sp>
        <p:nvSpPr>
          <p:cNvPr id="743493" name="Line 69"/>
          <p:cNvSpPr>
            <a:spLocks noChangeShapeType="1"/>
          </p:cNvSpPr>
          <p:nvPr/>
        </p:nvSpPr>
        <p:spPr bwMode="auto">
          <a:xfrm flipH="1">
            <a:off x="6784350" y="5876464"/>
            <a:ext cx="2218015" cy="45890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61" name="Line 46"/>
          <p:cNvSpPr>
            <a:spLocks noChangeShapeType="1"/>
          </p:cNvSpPr>
          <p:nvPr/>
        </p:nvSpPr>
        <p:spPr bwMode="auto">
          <a:xfrm flipH="1">
            <a:off x="6784350" y="3811417"/>
            <a:ext cx="2447465" cy="382416"/>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63" name="Line 46"/>
          <p:cNvSpPr>
            <a:spLocks noChangeShapeType="1"/>
          </p:cNvSpPr>
          <p:nvPr/>
        </p:nvSpPr>
        <p:spPr bwMode="auto">
          <a:xfrm>
            <a:off x="2686446" y="3658451"/>
            <a:ext cx="2644722" cy="5353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cxnSp>
        <p:nvCxnSpPr>
          <p:cNvPr id="64" name="Straight Connector 63"/>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7" name="Straight Connector 76"/>
          <p:cNvCxnSpPr/>
          <p:nvPr/>
        </p:nvCxnSpPr>
        <p:spPr bwMode="auto">
          <a:xfrm flipV="1">
            <a:off x="3162490" y="2081779"/>
            <a:ext cx="2141532" cy="2589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bwMode="auto">
          <a:xfrm>
            <a:off x="3162490" y="2358233"/>
            <a:ext cx="2141532" cy="25892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p:nvPr/>
        </p:nvCxnSpPr>
        <p:spPr bwMode="auto">
          <a:xfrm flipV="1">
            <a:off x="3042986" y="3182022"/>
            <a:ext cx="2261036" cy="33963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p:nvPr/>
        </p:nvCxnSpPr>
        <p:spPr bwMode="auto">
          <a:xfrm>
            <a:off x="2982599" y="3521655"/>
            <a:ext cx="2261036" cy="16627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80"/>
          <p:cNvCxnSpPr/>
          <p:nvPr/>
        </p:nvCxnSpPr>
        <p:spPr bwMode="auto">
          <a:xfrm>
            <a:off x="2982599" y="3521654"/>
            <a:ext cx="2261036" cy="70165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p:cNvCxnSpPr/>
          <p:nvPr/>
        </p:nvCxnSpPr>
        <p:spPr bwMode="auto">
          <a:xfrm flipH="1" flipV="1">
            <a:off x="6849785" y="3135017"/>
            <a:ext cx="2189333" cy="55291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p:cNvCxnSpPr/>
          <p:nvPr/>
        </p:nvCxnSpPr>
        <p:spPr bwMode="auto">
          <a:xfrm flipH="1">
            <a:off x="6773301" y="3687927"/>
            <a:ext cx="226581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Connector 83"/>
          <p:cNvCxnSpPr/>
          <p:nvPr/>
        </p:nvCxnSpPr>
        <p:spPr bwMode="auto">
          <a:xfrm flipH="1">
            <a:off x="6773300" y="3687928"/>
            <a:ext cx="2229064" cy="47642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Connector 84"/>
          <p:cNvCxnSpPr/>
          <p:nvPr/>
        </p:nvCxnSpPr>
        <p:spPr bwMode="auto">
          <a:xfrm flipV="1">
            <a:off x="3102103" y="5311605"/>
            <a:ext cx="2141532" cy="18244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Connector 85"/>
          <p:cNvCxnSpPr/>
          <p:nvPr/>
        </p:nvCxnSpPr>
        <p:spPr bwMode="auto">
          <a:xfrm>
            <a:off x="3102103" y="5527748"/>
            <a:ext cx="2141532" cy="3192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p:cNvCxnSpPr/>
          <p:nvPr/>
        </p:nvCxnSpPr>
        <p:spPr bwMode="auto">
          <a:xfrm>
            <a:off x="3031995" y="5495643"/>
            <a:ext cx="2211641" cy="88672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87"/>
          <p:cNvCxnSpPr/>
          <p:nvPr/>
        </p:nvCxnSpPr>
        <p:spPr bwMode="auto">
          <a:xfrm flipH="1">
            <a:off x="6813824" y="4685398"/>
            <a:ext cx="2388515" cy="105164"/>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Arrow Connector 3"/>
          <p:cNvCxnSpPr>
            <a:endCxn id="743457" idx="3"/>
          </p:cNvCxnSpPr>
          <p:nvPr/>
        </p:nvCxnSpPr>
        <p:spPr bwMode="auto">
          <a:xfrm flipV="1">
            <a:off x="6903854" y="2818595"/>
            <a:ext cx="926423" cy="212787"/>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a:stCxn id="743432" idx="6"/>
          </p:cNvCxnSpPr>
          <p:nvPr/>
        </p:nvCxnSpPr>
        <p:spPr bwMode="auto">
          <a:xfrm flipV="1">
            <a:off x="6784350" y="2923095"/>
            <a:ext cx="1160101" cy="705879"/>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a:stCxn id="61" idx="1"/>
            <a:endCxn id="743457" idx="4"/>
          </p:cNvCxnSpPr>
          <p:nvPr/>
        </p:nvCxnSpPr>
        <p:spPr bwMode="auto">
          <a:xfrm flipV="1">
            <a:off x="6784349" y="2894433"/>
            <a:ext cx="1586746" cy="1299401"/>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6811495" y="2938251"/>
            <a:ext cx="1693728" cy="2326349"/>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V="1">
            <a:off x="6795399" y="2894431"/>
            <a:ext cx="2011011" cy="2974810"/>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743493" idx="1"/>
            <a:endCxn id="743457" idx="5"/>
          </p:cNvCxnSpPr>
          <p:nvPr/>
        </p:nvCxnSpPr>
        <p:spPr bwMode="auto">
          <a:xfrm flipV="1">
            <a:off x="6784349" y="2818594"/>
            <a:ext cx="2127564" cy="3516770"/>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Oval 32"/>
          <p:cNvSpPr>
            <a:spLocks noChangeArrowheads="1"/>
          </p:cNvSpPr>
          <p:nvPr/>
        </p:nvSpPr>
        <p:spPr bwMode="auto">
          <a:xfrm>
            <a:off x="7566718" y="1643594"/>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Print Rental Form</a:t>
            </a:r>
            <a:endParaRPr lang="en-US" sz="3613"/>
          </a:p>
        </p:txBody>
      </p:sp>
      <p:cxnSp>
        <p:nvCxnSpPr>
          <p:cNvPr id="6" name="Straight Arrow Connector 5"/>
          <p:cNvCxnSpPr>
            <a:endCxn id="89" idx="3"/>
          </p:cNvCxnSpPr>
          <p:nvPr/>
        </p:nvCxnSpPr>
        <p:spPr bwMode="auto">
          <a:xfrm flipV="1">
            <a:off x="6849785" y="2085610"/>
            <a:ext cx="940947" cy="863536"/>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Slide Number Placeholder 2"/>
          <p:cNvSpPr>
            <a:spLocks noGrp="1"/>
          </p:cNvSpPr>
          <p:nvPr>
            <p:ph type="sldNum" sz="quarter" idx="12"/>
          </p:nvPr>
        </p:nvSpPr>
        <p:spPr/>
        <p:txBody>
          <a:bodyPr/>
          <a:lstStyle/>
          <a:p>
            <a:pPr>
              <a:defRPr/>
            </a:pPr>
            <a:fld id="{D5CCD2EA-0E2F-4021-8273-D95CF16B383E}" type="slidenum">
              <a:rPr lang="en-US" altLang="en-US" smtClean="0"/>
              <a:pPr>
                <a:defRPr/>
              </a:pPr>
              <a:t>171</a:t>
            </a:fld>
            <a:endParaRPr lang="en-US" altLang="en-US"/>
          </a:p>
        </p:txBody>
      </p:sp>
    </p:spTree>
    <p:extLst>
      <p:ext uri="{BB962C8B-B14F-4D97-AF65-F5344CB8AC3E}">
        <p14:creationId xmlns:p14="http://schemas.microsoft.com/office/powerpoint/2010/main" val="125096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ntr" presetSubtype="0" fill="hold"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10"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par>
                                <p:cTn id="36" presetID="10"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10"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a:xfrm>
            <a:off x="2209800" y="139927"/>
            <a:ext cx="7772400" cy="1143000"/>
          </a:xfrm>
        </p:spPr>
        <p:txBody>
          <a:bodyPr/>
          <a:lstStyle/>
          <a:p>
            <a:pPr algn="l"/>
            <a:r>
              <a:rPr lang="en-GB">
                <a:solidFill>
                  <a:srgbClr val="C00000"/>
                </a:solidFill>
              </a:rPr>
              <a:t>Use Case Diagram</a:t>
            </a:r>
          </a:p>
        </p:txBody>
      </p:sp>
      <p:sp>
        <p:nvSpPr>
          <p:cNvPr id="743427" name="Rectangle 3"/>
          <p:cNvSpPr>
            <a:spLocks noChangeArrowheads="1"/>
          </p:cNvSpPr>
          <p:nvPr/>
        </p:nvSpPr>
        <p:spPr bwMode="auto">
          <a:xfrm>
            <a:off x="2792880" y="-2600721"/>
            <a:ext cx="1507144" cy="92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CA" sz="1204" b="1">
                <a:cs typeface="Times New Roman" panose="02020603050405020304" pitchFamily="18" charset="0"/>
              </a:rPr>
              <a:t>Video Rental System</a:t>
            </a:r>
            <a:endParaRPr lang="en-US" sz="1104"/>
          </a:p>
          <a:p>
            <a:r>
              <a:rPr lang="en-CA" sz="1204" b="1">
                <a:cs typeface="Times New Roman" panose="02020603050405020304" pitchFamily="18" charset="0"/>
              </a:rPr>
              <a:t>USE CASE DIAGRAM</a:t>
            </a:r>
            <a:endParaRPr lang="en-US" sz="1104"/>
          </a:p>
          <a:p>
            <a:r>
              <a:rPr lang="en-CA" sz="1204">
                <a:cs typeface="Times New Roman" panose="02020603050405020304" pitchFamily="18" charset="0"/>
              </a:rPr>
              <a:t>(without extensions)</a:t>
            </a:r>
            <a:endParaRPr lang="en-US" sz="1104"/>
          </a:p>
          <a:p>
            <a:endParaRPr lang="en-US" sz="1807"/>
          </a:p>
        </p:txBody>
      </p:sp>
      <p:sp>
        <p:nvSpPr>
          <p:cNvPr id="743428" name="Rectangle 4"/>
          <p:cNvSpPr>
            <a:spLocks noChangeArrowheads="1"/>
          </p:cNvSpPr>
          <p:nvPr/>
        </p:nvSpPr>
        <p:spPr bwMode="auto">
          <a:xfrm>
            <a:off x="7252380" y="9222695"/>
            <a:ext cx="220750" cy="27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CA" sz="1204">
                <a:cs typeface="Times New Roman" panose="02020603050405020304" pitchFamily="18" charset="0"/>
              </a:rPr>
              <a:t> </a:t>
            </a:r>
            <a:endParaRPr lang="en-CA" sz="1807"/>
          </a:p>
        </p:txBody>
      </p:sp>
      <p:sp>
        <p:nvSpPr>
          <p:cNvPr id="743429" name="Oval 5"/>
          <p:cNvSpPr>
            <a:spLocks noChangeArrowheads="1"/>
          </p:cNvSpPr>
          <p:nvPr/>
        </p:nvSpPr>
        <p:spPr bwMode="auto">
          <a:xfrm>
            <a:off x="5254685" y="1763897"/>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Register as </a:t>
            </a:r>
          </a:p>
          <a:p>
            <a:pPr algn="ctr"/>
            <a:r>
              <a:rPr lang="en-US" sz="1405">
                <a:solidFill>
                  <a:srgbClr val="000000"/>
                </a:solidFill>
                <a:latin typeface="Arial" panose="020B0604020202020204" pitchFamily="34" charset="0"/>
              </a:rPr>
              <a:t>Member</a:t>
            </a:r>
            <a:endParaRPr lang="en-US" sz="3613"/>
          </a:p>
        </p:txBody>
      </p:sp>
      <p:sp>
        <p:nvSpPr>
          <p:cNvPr id="743430" name="Oval 6"/>
          <p:cNvSpPr>
            <a:spLocks noChangeArrowheads="1"/>
          </p:cNvSpPr>
          <p:nvPr/>
        </p:nvSpPr>
        <p:spPr bwMode="auto">
          <a:xfrm>
            <a:off x="5254685" y="2299280"/>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Search Videos</a:t>
            </a:r>
            <a:endParaRPr lang="en-US" sz="3613"/>
          </a:p>
        </p:txBody>
      </p:sp>
      <p:sp>
        <p:nvSpPr>
          <p:cNvPr id="743431" name="Oval 7"/>
          <p:cNvSpPr>
            <a:spLocks noChangeArrowheads="1"/>
          </p:cNvSpPr>
          <p:nvPr/>
        </p:nvSpPr>
        <p:spPr bwMode="auto">
          <a:xfrm>
            <a:off x="5331169" y="2817134"/>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Rent </a:t>
            </a:r>
          </a:p>
          <a:p>
            <a:pPr algn="ctr"/>
            <a:r>
              <a:rPr lang="en-US" sz="1405">
                <a:solidFill>
                  <a:srgbClr val="000000"/>
                </a:solidFill>
                <a:latin typeface="Arial" panose="020B0604020202020204" pitchFamily="34" charset="0"/>
              </a:rPr>
              <a:t>Videos</a:t>
            </a:r>
            <a:endParaRPr lang="en-US" sz="3613"/>
          </a:p>
        </p:txBody>
      </p:sp>
      <p:sp>
        <p:nvSpPr>
          <p:cNvPr id="743432" name="Oval 8"/>
          <p:cNvSpPr>
            <a:spLocks noChangeArrowheads="1"/>
          </p:cNvSpPr>
          <p:nvPr/>
        </p:nvSpPr>
        <p:spPr bwMode="auto">
          <a:xfrm>
            <a:off x="5254685" y="3370046"/>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Pay Late Fee</a:t>
            </a:r>
            <a:endParaRPr lang="en-US" sz="3613"/>
          </a:p>
        </p:txBody>
      </p:sp>
      <p:sp>
        <p:nvSpPr>
          <p:cNvPr id="743433" name="Oval 9"/>
          <p:cNvSpPr>
            <a:spLocks noChangeArrowheads="1"/>
          </p:cNvSpPr>
          <p:nvPr/>
        </p:nvSpPr>
        <p:spPr bwMode="auto">
          <a:xfrm>
            <a:off x="5254685" y="3905429"/>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Return Video</a:t>
            </a:r>
            <a:endParaRPr lang="en-US" sz="3613"/>
          </a:p>
        </p:txBody>
      </p:sp>
      <p:sp>
        <p:nvSpPr>
          <p:cNvPr id="743434" name="Oval 10"/>
          <p:cNvSpPr>
            <a:spLocks noChangeArrowheads="1"/>
          </p:cNvSpPr>
          <p:nvPr/>
        </p:nvSpPr>
        <p:spPr bwMode="auto">
          <a:xfrm>
            <a:off x="5254685" y="4517295"/>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Email Due Notices</a:t>
            </a:r>
            <a:endParaRPr lang="en-US" sz="3613"/>
          </a:p>
        </p:txBody>
      </p:sp>
      <p:sp>
        <p:nvSpPr>
          <p:cNvPr id="743435" name="Oval 11"/>
          <p:cNvSpPr>
            <a:spLocks noChangeArrowheads="1"/>
          </p:cNvSpPr>
          <p:nvPr/>
        </p:nvSpPr>
        <p:spPr bwMode="auto">
          <a:xfrm>
            <a:off x="5254685" y="5052678"/>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Add New Video</a:t>
            </a:r>
            <a:endParaRPr lang="en-US" sz="3613"/>
          </a:p>
        </p:txBody>
      </p:sp>
      <p:sp>
        <p:nvSpPr>
          <p:cNvPr id="743436" name="Oval 12"/>
          <p:cNvSpPr>
            <a:spLocks noChangeArrowheads="1"/>
          </p:cNvSpPr>
          <p:nvPr/>
        </p:nvSpPr>
        <p:spPr bwMode="auto">
          <a:xfrm>
            <a:off x="5254685" y="5588061"/>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Remove Video</a:t>
            </a:r>
            <a:endParaRPr lang="en-US" sz="3613"/>
          </a:p>
        </p:txBody>
      </p:sp>
      <p:sp>
        <p:nvSpPr>
          <p:cNvPr id="743437" name="Oval 13"/>
          <p:cNvSpPr>
            <a:spLocks noChangeArrowheads="1"/>
          </p:cNvSpPr>
          <p:nvPr/>
        </p:nvSpPr>
        <p:spPr bwMode="auto">
          <a:xfrm>
            <a:off x="5254685" y="6123444"/>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Modify Video</a:t>
            </a:r>
            <a:endParaRPr lang="en-US" sz="3613"/>
          </a:p>
        </p:txBody>
      </p:sp>
      <p:grpSp>
        <p:nvGrpSpPr>
          <p:cNvPr id="743438" name="Group 14"/>
          <p:cNvGrpSpPr>
            <a:grpSpLocks/>
          </p:cNvGrpSpPr>
          <p:nvPr/>
        </p:nvGrpSpPr>
        <p:grpSpPr bwMode="auto">
          <a:xfrm>
            <a:off x="2157112" y="1899335"/>
            <a:ext cx="893898" cy="890712"/>
            <a:chOff x="396" y="1192"/>
            <a:chExt cx="561" cy="559"/>
          </a:xfrm>
        </p:grpSpPr>
        <p:grpSp>
          <p:nvGrpSpPr>
            <p:cNvPr id="743439" name="Group 15"/>
            <p:cNvGrpSpPr>
              <a:grpSpLocks/>
            </p:cNvGrpSpPr>
            <p:nvPr/>
          </p:nvGrpSpPr>
          <p:grpSpPr bwMode="auto">
            <a:xfrm>
              <a:off x="516" y="1192"/>
              <a:ext cx="240" cy="340"/>
              <a:chOff x="960" y="1536"/>
              <a:chExt cx="336" cy="576"/>
            </a:xfrm>
          </p:grpSpPr>
          <p:pic>
            <p:nvPicPr>
              <p:cNvPr id="74344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41" name="Arc 17"/>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sp>
          <p:nvSpPr>
            <p:cNvPr id="743442" name="Rectangle 18"/>
            <p:cNvSpPr>
              <a:spLocks noChangeArrowheads="1"/>
            </p:cNvSpPr>
            <p:nvPr/>
          </p:nvSpPr>
          <p:spPr bwMode="auto">
            <a:xfrm>
              <a:off x="396" y="1557"/>
              <a:ext cx="5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Customer</a:t>
              </a:r>
              <a:endParaRPr lang="en-US" sz="1405">
                <a:solidFill>
                  <a:srgbClr val="000000"/>
                </a:solidFill>
              </a:endParaRPr>
            </a:p>
          </p:txBody>
        </p:sp>
      </p:grpSp>
      <p:sp>
        <p:nvSpPr>
          <p:cNvPr id="743443" name="Line 19"/>
          <p:cNvSpPr>
            <a:spLocks noChangeShapeType="1"/>
          </p:cNvSpPr>
          <p:nvPr/>
        </p:nvSpPr>
        <p:spPr bwMode="auto">
          <a:xfrm flipV="1">
            <a:off x="2807221" y="1975818"/>
            <a:ext cx="2370981"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4" name="Line 20"/>
          <p:cNvSpPr>
            <a:spLocks noChangeShapeType="1"/>
          </p:cNvSpPr>
          <p:nvPr/>
        </p:nvSpPr>
        <p:spPr bwMode="auto">
          <a:xfrm>
            <a:off x="2807220" y="2205269"/>
            <a:ext cx="2447465" cy="30593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5" name="Line 21"/>
          <p:cNvSpPr>
            <a:spLocks noChangeShapeType="1"/>
          </p:cNvSpPr>
          <p:nvPr/>
        </p:nvSpPr>
        <p:spPr bwMode="auto">
          <a:xfrm flipV="1">
            <a:off x="2807220" y="312306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6" name="Line 22"/>
          <p:cNvSpPr>
            <a:spLocks noChangeShapeType="1"/>
          </p:cNvSpPr>
          <p:nvPr/>
        </p:nvSpPr>
        <p:spPr bwMode="auto">
          <a:xfrm>
            <a:off x="2807220" y="3352517"/>
            <a:ext cx="2447465" cy="22945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7" name="Line 23"/>
          <p:cNvSpPr>
            <a:spLocks noChangeShapeType="1"/>
          </p:cNvSpPr>
          <p:nvPr/>
        </p:nvSpPr>
        <p:spPr bwMode="auto">
          <a:xfrm>
            <a:off x="2960186" y="5035149"/>
            <a:ext cx="2294498" cy="152967"/>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8" name="Line 24"/>
          <p:cNvSpPr>
            <a:spLocks noChangeShapeType="1"/>
          </p:cNvSpPr>
          <p:nvPr/>
        </p:nvSpPr>
        <p:spPr bwMode="auto">
          <a:xfrm flipH="1">
            <a:off x="6784351" y="5952949"/>
            <a:ext cx="1759115" cy="30593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49" name="Line 25"/>
          <p:cNvSpPr>
            <a:spLocks noChangeShapeType="1"/>
          </p:cNvSpPr>
          <p:nvPr/>
        </p:nvSpPr>
        <p:spPr bwMode="auto">
          <a:xfrm flipH="1" flipV="1">
            <a:off x="6478417" y="5876465"/>
            <a:ext cx="2600431" cy="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50" name="Line 26"/>
          <p:cNvSpPr>
            <a:spLocks noChangeShapeType="1"/>
          </p:cNvSpPr>
          <p:nvPr/>
        </p:nvSpPr>
        <p:spPr bwMode="auto">
          <a:xfrm flipH="1" flipV="1">
            <a:off x="6707866" y="5341082"/>
            <a:ext cx="2294498" cy="45890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51" name="Line 27"/>
          <p:cNvSpPr>
            <a:spLocks noChangeShapeType="1"/>
          </p:cNvSpPr>
          <p:nvPr/>
        </p:nvSpPr>
        <p:spPr bwMode="auto">
          <a:xfrm flipH="1">
            <a:off x="6784350" y="4729217"/>
            <a:ext cx="2294498" cy="764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57" name="Oval 33"/>
          <p:cNvSpPr>
            <a:spLocks noChangeArrowheads="1"/>
          </p:cNvSpPr>
          <p:nvPr/>
        </p:nvSpPr>
        <p:spPr bwMode="auto">
          <a:xfrm>
            <a:off x="7606263" y="2376576"/>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Login</a:t>
            </a:r>
            <a:endParaRPr lang="en-US" sz="3613"/>
          </a:p>
        </p:txBody>
      </p:sp>
      <p:grpSp>
        <p:nvGrpSpPr>
          <p:cNvPr id="743459" name="Group 35"/>
          <p:cNvGrpSpPr>
            <a:grpSpLocks/>
          </p:cNvGrpSpPr>
          <p:nvPr/>
        </p:nvGrpSpPr>
        <p:grpSpPr bwMode="auto">
          <a:xfrm>
            <a:off x="2118871" y="3199551"/>
            <a:ext cx="819009" cy="920986"/>
            <a:chOff x="372" y="2008"/>
            <a:chExt cx="514" cy="578"/>
          </a:xfrm>
        </p:grpSpPr>
        <p:sp>
          <p:nvSpPr>
            <p:cNvPr id="743460" name="Rectangle 36"/>
            <p:cNvSpPr>
              <a:spLocks noChangeArrowheads="1"/>
            </p:cNvSpPr>
            <p:nvPr/>
          </p:nvSpPr>
          <p:spPr bwMode="auto">
            <a:xfrm>
              <a:off x="372" y="2392"/>
              <a:ext cx="51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Member</a:t>
              </a:r>
              <a:endParaRPr lang="en-US" sz="1405">
                <a:solidFill>
                  <a:srgbClr val="000000"/>
                </a:solidFill>
              </a:endParaRPr>
            </a:p>
          </p:txBody>
        </p:sp>
        <p:grpSp>
          <p:nvGrpSpPr>
            <p:cNvPr id="743461" name="Group 37"/>
            <p:cNvGrpSpPr>
              <a:grpSpLocks/>
            </p:cNvGrpSpPr>
            <p:nvPr/>
          </p:nvGrpSpPr>
          <p:grpSpPr bwMode="auto">
            <a:xfrm>
              <a:off x="516" y="2008"/>
              <a:ext cx="240" cy="340"/>
              <a:chOff x="960" y="1536"/>
              <a:chExt cx="336" cy="576"/>
            </a:xfrm>
          </p:grpSpPr>
          <p:pic>
            <p:nvPicPr>
              <p:cNvPr id="74346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63" name="Arc 3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64" name="Group 40"/>
          <p:cNvGrpSpPr>
            <a:grpSpLocks/>
          </p:cNvGrpSpPr>
          <p:nvPr/>
        </p:nvGrpSpPr>
        <p:grpSpPr bwMode="auto">
          <a:xfrm>
            <a:off x="2118871" y="4722842"/>
            <a:ext cx="976755" cy="927360"/>
            <a:chOff x="372" y="2964"/>
            <a:chExt cx="613" cy="582"/>
          </a:xfrm>
        </p:grpSpPr>
        <p:sp>
          <p:nvSpPr>
            <p:cNvPr id="743465" name="Rectangle 41"/>
            <p:cNvSpPr>
              <a:spLocks noChangeArrowheads="1"/>
            </p:cNvSpPr>
            <p:nvPr/>
          </p:nvSpPr>
          <p:spPr bwMode="auto">
            <a:xfrm>
              <a:off x="372" y="3352"/>
              <a:ext cx="6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Distributor</a:t>
              </a:r>
              <a:endParaRPr lang="en-US" sz="1405">
                <a:solidFill>
                  <a:srgbClr val="000000"/>
                </a:solidFill>
              </a:endParaRPr>
            </a:p>
          </p:txBody>
        </p:sp>
        <p:grpSp>
          <p:nvGrpSpPr>
            <p:cNvPr id="743466" name="Group 42"/>
            <p:cNvGrpSpPr>
              <a:grpSpLocks/>
            </p:cNvGrpSpPr>
            <p:nvPr/>
          </p:nvGrpSpPr>
          <p:grpSpPr bwMode="auto">
            <a:xfrm>
              <a:off x="564" y="2964"/>
              <a:ext cx="240" cy="340"/>
              <a:chOff x="960" y="1536"/>
              <a:chExt cx="336" cy="576"/>
            </a:xfrm>
          </p:grpSpPr>
          <p:pic>
            <p:nvPicPr>
              <p:cNvPr id="743467"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68" name="Arc 4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69" name="Group 45"/>
          <p:cNvGrpSpPr>
            <a:grpSpLocks/>
          </p:cNvGrpSpPr>
          <p:nvPr/>
        </p:nvGrpSpPr>
        <p:grpSpPr bwMode="auto">
          <a:xfrm>
            <a:off x="9096388" y="4429657"/>
            <a:ext cx="610273" cy="920986"/>
            <a:chOff x="4751" y="2780"/>
            <a:chExt cx="383" cy="578"/>
          </a:xfrm>
        </p:grpSpPr>
        <p:sp>
          <p:nvSpPr>
            <p:cNvPr id="743470" name="Rectangle 46"/>
            <p:cNvSpPr>
              <a:spLocks noChangeArrowheads="1"/>
            </p:cNvSpPr>
            <p:nvPr/>
          </p:nvSpPr>
          <p:spPr bwMode="auto">
            <a:xfrm>
              <a:off x="4751" y="3164"/>
              <a:ext cx="38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Timer</a:t>
              </a:r>
              <a:endParaRPr lang="en-US" sz="1405">
                <a:solidFill>
                  <a:srgbClr val="000000"/>
                </a:solidFill>
              </a:endParaRPr>
            </a:p>
          </p:txBody>
        </p:sp>
        <p:grpSp>
          <p:nvGrpSpPr>
            <p:cNvPr id="743471" name="Group 47"/>
            <p:cNvGrpSpPr>
              <a:grpSpLocks/>
            </p:cNvGrpSpPr>
            <p:nvPr/>
          </p:nvGrpSpPr>
          <p:grpSpPr bwMode="auto">
            <a:xfrm>
              <a:off x="4799" y="2780"/>
              <a:ext cx="240" cy="340"/>
              <a:chOff x="960" y="1536"/>
              <a:chExt cx="336" cy="576"/>
            </a:xfrm>
          </p:grpSpPr>
          <p:pic>
            <p:nvPicPr>
              <p:cNvPr id="743472"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73" name="Arc 4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74" name="Group 50"/>
          <p:cNvGrpSpPr>
            <a:grpSpLocks/>
          </p:cNvGrpSpPr>
          <p:nvPr/>
        </p:nvGrpSpPr>
        <p:grpSpPr bwMode="auto">
          <a:xfrm>
            <a:off x="9096387" y="5494049"/>
            <a:ext cx="678789" cy="850876"/>
            <a:chOff x="4751" y="3448"/>
            <a:chExt cx="426" cy="534"/>
          </a:xfrm>
        </p:grpSpPr>
        <p:sp>
          <p:nvSpPr>
            <p:cNvPr id="743475" name="Rectangle 51"/>
            <p:cNvSpPr>
              <a:spLocks noChangeArrowheads="1"/>
            </p:cNvSpPr>
            <p:nvPr/>
          </p:nvSpPr>
          <p:spPr bwMode="auto">
            <a:xfrm>
              <a:off x="4751" y="3788"/>
              <a:ext cx="42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Owner</a:t>
              </a:r>
              <a:endParaRPr lang="en-US" sz="1405">
                <a:solidFill>
                  <a:srgbClr val="000000"/>
                </a:solidFill>
              </a:endParaRPr>
            </a:p>
          </p:txBody>
        </p:sp>
        <p:grpSp>
          <p:nvGrpSpPr>
            <p:cNvPr id="743476" name="Group 52"/>
            <p:cNvGrpSpPr>
              <a:grpSpLocks/>
            </p:cNvGrpSpPr>
            <p:nvPr/>
          </p:nvGrpSpPr>
          <p:grpSpPr bwMode="auto">
            <a:xfrm>
              <a:off x="4799" y="3448"/>
              <a:ext cx="240" cy="340"/>
              <a:chOff x="960" y="1536"/>
              <a:chExt cx="336" cy="576"/>
            </a:xfrm>
          </p:grpSpPr>
          <p:pic>
            <p:nvPicPr>
              <p:cNvPr id="743477"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78" name="Arc 54"/>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grpSp>
        <p:nvGrpSpPr>
          <p:cNvPr id="743479" name="Group 55"/>
          <p:cNvGrpSpPr>
            <a:grpSpLocks/>
          </p:cNvGrpSpPr>
          <p:nvPr/>
        </p:nvGrpSpPr>
        <p:grpSpPr bwMode="auto">
          <a:xfrm>
            <a:off x="9050166" y="3429001"/>
            <a:ext cx="556098" cy="850876"/>
            <a:chOff x="4722" y="2152"/>
            <a:chExt cx="349" cy="534"/>
          </a:xfrm>
        </p:grpSpPr>
        <p:sp>
          <p:nvSpPr>
            <p:cNvPr id="743480" name="Rectangle 56"/>
            <p:cNvSpPr>
              <a:spLocks noChangeArrowheads="1"/>
            </p:cNvSpPr>
            <p:nvPr/>
          </p:nvSpPr>
          <p:spPr bwMode="auto">
            <a:xfrm>
              <a:off x="4722" y="2492"/>
              <a:ext cx="34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a:solidFill>
                    <a:srgbClr val="000000"/>
                  </a:solidFill>
                </a:rPr>
                <a:t>Clerk</a:t>
              </a:r>
              <a:endParaRPr lang="en-US" sz="1405">
                <a:solidFill>
                  <a:srgbClr val="000000"/>
                </a:solidFill>
              </a:endParaRPr>
            </a:p>
          </p:txBody>
        </p:sp>
        <p:grpSp>
          <p:nvGrpSpPr>
            <p:cNvPr id="743481" name="Group 57"/>
            <p:cNvGrpSpPr>
              <a:grpSpLocks/>
            </p:cNvGrpSpPr>
            <p:nvPr/>
          </p:nvGrpSpPr>
          <p:grpSpPr bwMode="auto">
            <a:xfrm>
              <a:off x="4799" y="2152"/>
              <a:ext cx="240" cy="340"/>
              <a:chOff x="960" y="1536"/>
              <a:chExt cx="336" cy="576"/>
            </a:xfrm>
          </p:grpSpPr>
          <p:pic>
            <p:nvPicPr>
              <p:cNvPr id="743482"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536"/>
                <a:ext cx="336" cy="576"/>
              </a:xfrm>
              <a:prstGeom prst="rect">
                <a:avLst/>
              </a:prstGeom>
              <a:noFill/>
              <a:extLst>
                <a:ext uri="{909E8E84-426E-40DD-AFC4-6F175D3DCCD1}">
                  <a14:hiddenFill xmlns:a14="http://schemas.microsoft.com/office/drawing/2010/main">
                    <a:solidFill>
                      <a:srgbClr val="FFFFFF"/>
                    </a:solidFill>
                  </a14:hiddenFill>
                </a:ext>
              </a:extLst>
            </p:spPr>
          </p:pic>
          <p:sp>
            <p:nvSpPr>
              <p:cNvPr id="743483" name="Arc 59"/>
              <p:cNvSpPr>
                <a:spLocks/>
              </p:cNvSpPr>
              <p:nvPr/>
            </p:nvSpPr>
            <p:spPr bwMode="auto">
              <a:xfrm rot="1672471" flipV="1">
                <a:off x="1074" y="1597"/>
                <a:ext cx="106" cy="83"/>
              </a:xfrm>
              <a:custGeom>
                <a:avLst/>
                <a:gdLst>
                  <a:gd name="G0" fmla="+- 0 0 0"/>
                  <a:gd name="G1" fmla="+- 21600 0 0"/>
                  <a:gd name="G2" fmla="+- 21600 0 0"/>
                  <a:gd name="T0" fmla="*/ 0 w 20101"/>
                  <a:gd name="T1" fmla="*/ 0 h 21600"/>
                  <a:gd name="T2" fmla="*/ 20101 w 20101"/>
                  <a:gd name="T3" fmla="*/ 13695 h 21600"/>
                  <a:gd name="T4" fmla="*/ 0 w 20101"/>
                  <a:gd name="T5" fmla="*/ 21600 h 21600"/>
                </a:gdLst>
                <a:ahLst/>
                <a:cxnLst>
                  <a:cxn ang="0">
                    <a:pos x="T0" y="T1"/>
                  </a:cxn>
                  <a:cxn ang="0">
                    <a:pos x="T2" y="T3"/>
                  </a:cxn>
                  <a:cxn ang="0">
                    <a:pos x="T4" y="T5"/>
                  </a:cxn>
                </a:cxnLst>
                <a:rect l="0" t="0" r="r" b="b"/>
                <a:pathLst>
                  <a:path w="20101" h="21600" fill="none" extrusionOk="0">
                    <a:moveTo>
                      <a:pt x="-1" y="0"/>
                    </a:moveTo>
                    <a:cubicBezTo>
                      <a:pt x="8878" y="0"/>
                      <a:pt x="16852" y="5432"/>
                      <a:pt x="20101" y="13694"/>
                    </a:cubicBezTo>
                  </a:path>
                  <a:path w="20101" h="21600" stroke="0" extrusionOk="0">
                    <a:moveTo>
                      <a:pt x="-1" y="0"/>
                    </a:moveTo>
                    <a:cubicBezTo>
                      <a:pt x="8878" y="0"/>
                      <a:pt x="16852" y="5432"/>
                      <a:pt x="20101" y="13694"/>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vi-VN" sz="1807"/>
              </a:p>
            </p:txBody>
          </p:sp>
        </p:grpSp>
      </p:grpSp>
      <p:sp>
        <p:nvSpPr>
          <p:cNvPr id="743485" name="Rectangle 61"/>
          <p:cNvSpPr>
            <a:spLocks noChangeArrowheads="1"/>
          </p:cNvSpPr>
          <p:nvPr/>
        </p:nvSpPr>
        <p:spPr bwMode="auto">
          <a:xfrm>
            <a:off x="3113153" y="1516918"/>
            <a:ext cx="5812729" cy="5341082"/>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sz="1807"/>
          </a:p>
        </p:txBody>
      </p:sp>
      <p:sp>
        <p:nvSpPr>
          <p:cNvPr id="743489" name="Line 65"/>
          <p:cNvSpPr>
            <a:spLocks noChangeShapeType="1"/>
          </p:cNvSpPr>
          <p:nvPr/>
        </p:nvSpPr>
        <p:spPr bwMode="auto">
          <a:xfrm flipH="1" flipV="1">
            <a:off x="6784349" y="3046584"/>
            <a:ext cx="952854" cy="199973"/>
          </a:xfrm>
          <a:prstGeom prst="line">
            <a:avLst/>
          </a:prstGeom>
          <a:noFill/>
          <a:ln w="12700">
            <a:solidFill>
              <a:schemeClr val="bg1"/>
            </a:solidFill>
            <a:prstDash val="sysDash"/>
            <a:round/>
            <a:headEnd type="arrow"/>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743491" name="Rectangle 67"/>
          <p:cNvSpPr>
            <a:spLocks noChangeArrowheads="1"/>
          </p:cNvSpPr>
          <p:nvPr/>
        </p:nvSpPr>
        <p:spPr bwMode="auto">
          <a:xfrm rot="909833">
            <a:off x="6842896" y="2794873"/>
            <a:ext cx="1148071" cy="30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dirty="0">
                <a:solidFill>
                  <a:srgbClr val="000000"/>
                </a:solidFill>
              </a:rPr>
              <a:t>&lt;&lt;includes&gt;&gt;</a:t>
            </a:r>
            <a:endParaRPr lang="en-US" sz="1405" dirty="0">
              <a:solidFill>
                <a:srgbClr val="000000"/>
              </a:solidFill>
            </a:endParaRPr>
          </a:p>
        </p:txBody>
      </p:sp>
      <p:sp>
        <p:nvSpPr>
          <p:cNvPr id="743492" name="Rectangle 68"/>
          <p:cNvSpPr>
            <a:spLocks noChangeArrowheads="1"/>
          </p:cNvSpPr>
          <p:nvPr/>
        </p:nvSpPr>
        <p:spPr bwMode="auto">
          <a:xfrm rot="20833046">
            <a:off x="6572018" y="3733626"/>
            <a:ext cx="1148071" cy="30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405" dirty="0">
                <a:solidFill>
                  <a:srgbClr val="000000"/>
                </a:solidFill>
              </a:rPr>
              <a:t>&lt;&lt;includes&gt;&gt;</a:t>
            </a:r>
            <a:endParaRPr lang="en-US" sz="1405" dirty="0">
              <a:solidFill>
                <a:srgbClr val="000000"/>
              </a:solidFill>
            </a:endParaRPr>
          </a:p>
        </p:txBody>
      </p:sp>
      <p:sp>
        <p:nvSpPr>
          <p:cNvPr id="743493" name="Line 69"/>
          <p:cNvSpPr>
            <a:spLocks noChangeShapeType="1"/>
          </p:cNvSpPr>
          <p:nvPr/>
        </p:nvSpPr>
        <p:spPr bwMode="auto">
          <a:xfrm flipH="1">
            <a:off x="6784350" y="5876464"/>
            <a:ext cx="2218015" cy="45890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61" name="Line 46"/>
          <p:cNvSpPr>
            <a:spLocks noChangeShapeType="1"/>
          </p:cNvSpPr>
          <p:nvPr/>
        </p:nvSpPr>
        <p:spPr bwMode="auto">
          <a:xfrm flipH="1">
            <a:off x="6784350" y="3811417"/>
            <a:ext cx="2447465" cy="382416"/>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sp>
        <p:nvSpPr>
          <p:cNvPr id="63" name="Line 46"/>
          <p:cNvSpPr>
            <a:spLocks noChangeShapeType="1"/>
          </p:cNvSpPr>
          <p:nvPr/>
        </p:nvSpPr>
        <p:spPr bwMode="auto">
          <a:xfrm>
            <a:off x="2686446" y="3658451"/>
            <a:ext cx="2644722" cy="535383"/>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sz="1807"/>
          </a:p>
        </p:txBody>
      </p:sp>
      <p:cxnSp>
        <p:nvCxnSpPr>
          <p:cNvPr id="64" name="Straight Connector 63"/>
          <p:cNvCxnSpPr/>
          <p:nvPr/>
        </p:nvCxnSpPr>
        <p:spPr bwMode="auto">
          <a:xfrm flipV="1">
            <a:off x="1812938" y="1066800"/>
            <a:ext cx="8397863" cy="1953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7" name="Straight Connector 76"/>
          <p:cNvCxnSpPr/>
          <p:nvPr/>
        </p:nvCxnSpPr>
        <p:spPr bwMode="auto">
          <a:xfrm flipV="1">
            <a:off x="3162490" y="2081779"/>
            <a:ext cx="2141532" cy="25892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bwMode="auto">
          <a:xfrm>
            <a:off x="3162490" y="2358233"/>
            <a:ext cx="2141532" cy="25892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p:nvPr/>
        </p:nvCxnSpPr>
        <p:spPr bwMode="auto">
          <a:xfrm flipV="1">
            <a:off x="3042986" y="3182022"/>
            <a:ext cx="2261036" cy="33963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p:nvPr/>
        </p:nvCxnSpPr>
        <p:spPr bwMode="auto">
          <a:xfrm>
            <a:off x="2982599" y="3521655"/>
            <a:ext cx="2261036" cy="16627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80"/>
          <p:cNvCxnSpPr/>
          <p:nvPr/>
        </p:nvCxnSpPr>
        <p:spPr bwMode="auto">
          <a:xfrm>
            <a:off x="2982599" y="3521654"/>
            <a:ext cx="2261036" cy="70165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p:cNvCxnSpPr/>
          <p:nvPr/>
        </p:nvCxnSpPr>
        <p:spPr bwMode="auto">
          <a:xfrm flipH="1" flipV="1">
            <a:off x="6849785" y="3135017"/>
            <a:ext cx="2189333" cy="55291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p:cNvCxnSpPr/>
          <p:nvPr/>
        </p:nvCxnSpPr>
        <p:spPr bwMode="auto">
          <a:xfrm flipH="1">
            <a:off x="6773301" y="3687927"/>
            <a:ext cx="226581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Connector 83"/>
          <p:cNvCxnSpPr/>
          <p:nvPr/>
        </p:nvCxnSpPr>
        <p:spPr bwMode="auto">
          <a:xfrm flipH="1">
            <a:off x="6773300" y="3687928"/>
            <a:ext cx="2229064" cy="47642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Connector 84"/>
          <p:cNvCxnSpPr/>
          <p:nvPr/>
        </p:nvCxnSpPr>
        <p:spPr bwMode="auto">
          <a:xfrm flipV="1">
            <a:off x="3102103" y="5311605"/>
            <a:ext cx="2141532" cy="18244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Connector 85"/>
          <p:cNvCxnSpPr/>
          <p:nvPr/>
        </p:nvCxnSpPr>
        <p:spPr bwMode="auto">
          <a:xfrm>
            <a:off x="3102103" y="5527748"/>
            <a:ext cx="2141532" cy="3192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p:cNvCxnSpPr/>
          <p:nvPr/>
        </p:nvCxnSpPr>
        <p:spPr bwMode="auto">
          <a:xfrm>
            <a:off x="3031995" y="5495643"/>
            <a:ext cx="2211641" cy="88672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87"/>
          <p:cNvCxnSpPr/>
          <p:nvPr/>
        </p:nvCxnSpPr>
        <p:spPr bwMode="auto">
          <a:xfrm flipH="1">
            <a:off x="6813824" y="4685398"/>
            <a:ext cx="2388515" cy="105164"/>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Arrow Connector 3"/>
          <p:cNvCxnSpPr>
            <a:endCxn id="743457" idx="3"/>
          </p:cNvCxnSpPr>
          <p:nvPr/>
        </p:nvCxnSpPr>
        <p:spPr bwMode="auto">
          <a:xfrm flipV="1">
            <a:off x="6903854" y="2818595"/>
            <a:ext cx="926423" cy="212787"/>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a:stCxn id="743432" idx="6"/>
          </p:cNvCxnSpPr>
          <p:nvPr/>
        </p:nvCxnSpPr>
        <p:spPr bwMode="auto">
          <a:xfrm flipV="1">
            <a:off x="6784350" y="2923095"/>
            <a:ext cx="1160101" cy="705879"/>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a:stCxn id="61" idx="1"/>
            <a:endCxn id="743457" idx="4"/>
          </p:cNvCxnSpPr>
          <p:nvPr/>
        </p:nvCxnSpPr>
        <p:spPr bwMode="auto">
          <a:xfrm flipV="1">
            <a:off x="6784349" y="2894433"/>
            <a:ext cx="1586746" cy="1299401"/>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6811495" y="2938251"/>
            <a:ext cx="1693728" cy="2326349"/>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V="1">
            <a:off x="6795399" y="2894431"/>
            <a:ext cx="2011011" cy="2974810"/>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743493" idx="1"/>
            <a:endCxn id="743457" idx="5"/>
          </p:cNvCxnSpPr>
          <p:nvPr/>
        </p:nvCxnSpPr>
        <p:spPr bwMode="auto">
          <a:xfrm flipV="1">
            <a:off x="6784349" y="2818594"/>
            <a:ext cx="2127564" cy="3516770"/>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Oval 32"/>
          <p:cNvSpPr>
            <a:spLocks noChangeArrowheads="1"/>
          </p:cNvSpPr>
          <p:nvPr/>
        </p:nvSpPr>
        <p:spPr bwMode="auto">
          <a:xfrm>
            <a:off x="7566718" y="1643594"/>
            <a:ext cx="1529665" cy="517855"/>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Print Rental Form</a:t>
            </a:r>
            <a:endParaRPr lang="en-US" sz="3613"/>
          </a:p>
        </p:txBody>
      </p:sp>
      <p:cxnSp>
        <p:nvCxnSpPr>
          <p:cNvPr id="6" name="Straight Arrow Connector 5"/>
          <p:cNvCxnSpPr>
            <a:endCxn id="89" idx="3"/>
          </p:cNvCxnSpPr>
          <p:nvPr/>
        </p:nvCxnSpPr>
        <p:spPr bwMode="auto">
          <a:xfrm flipV="1">
            <a:off x="6849785" y="2085610"/>
            <a:ext cx="940947" cy="863536"/>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Oval 34"/>
          <p:cNvSpPr>
            <a:spLocks noChangeArrowheads="1"/>
          </p:cNvSpPr>
          <p:nvPr/>
        </p:nvSpPr>
        <p:spPr bwMode="auto">
          <a:xfrm>
            <a:off x="3189637" y="4270316"/>
            <a:ext cx="1529665" cy="517856"/>
          </a:xfrm>
          <a:prstGeom prst="ellipse">
            <a:avLst/>
          </a:prstGeom>
          <a:noFill/>
          <a:ln w="9525">
            <a:solidFill>
              <a:srgbClr val="000000"/>
            </a:solidFill>
            <a:round/>
            <a:headEnd/>
            <a:tailEnd/>
          </a:ln>
          <a:extLst>
            <a:ext uri="{909E8E84-426E-40DD-AFC4-6F175D3DCCD1}">
              <a14:hiddenFill xmlns:a14="http://schemas.microsoft.com/office/drawing/2010/main">
                <a:solidFill>
                  <a:srgbClr val="BBE0E3"/>
                </a:solidFill>
              </a14:hiddenFill>
            </a:ext>
          </a:extLst>
        </p:spPr>
        <p:txBody>
          <a:bodyPr lIns="61493" tIns="30746" rIns="61493" bIns="30746" anchor="ctr"/>
          <a:lstStyle/>
          <a:p>
            <a:pPr algn="ctr"/>
            <a:r>
              <a:rPr lang="en-US" sz="1405">
                <a:solidFill>
                  <a:srgbClr val="000000"/>
                </a:solidFill>
                <a:latin typeface="Arial" panose="020B0604020202020204" pitchFamily="34" charset="0"/>
              </a:rPr>
              <a:t>Email 60 Day Notice</a:t>
            </a:r>
            <a:endParaRPr lang="en-US" sz="3613"/>
          </a:p>
        </p:txBody>
      </p:sp>
      <p:cxnSp>
        <p:nvCxnSpPr>
          <p:cNvPr id="3" name="Straight Arrow Connector 2"/>
          <p:cNvCxnSpPr>
            <a:stCxn id="90" idx="6"/>
            <a:endCxn id="743434" idx="2"/>
          </p:cNvCxnSpPr>
          <p:nvPr/>
        </p:nvCxnSpPr>
        <p:spPr bwMode="auto">
          <a:xfrm>
            <a:off x="4719302" y="4529244"/>
            <a:ext cx="535383" cy="24697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4114800" y="4659868"/>
            <a:ext cx="1281120" cy="338554"/>
          </a:xfrm>
          <a:prstGeom prst="rect">
            <a:avLst/>
          </a:prstGeom>
          <a:noFill/>
        </p:spPr>
        <p:txBody>
          <a:bodyPr wrap="none" rtlCol="0">
            <a:spAutoFit/>
          </a:bodyPr>
          <a:lstStyle/>
          <a:p>
            <a:r>
              <a:rPr lang="vi-VN" sz="1600" dirty="0">
                <a:solidFill>
                  <a:srgbClr val="002060"/>
                </a:solidFill>
              </a:rPr>
              <a:t>&lt;&lt;</a:t>
            </a:r>
            <a:r>
              <a:rPr lang="vi-VN" sz="1600" dirty="0" err="1">
                <a:solidFill>
                  <a:srgbClr val="002060"/>
                </a:solidFill>
              </a:rPr>
              <a:t>extend</a:t>
            </a:r>
            <a:r>
              <a:rPr lang="vi-VN" sz="1600" dirty="0">
                <a:solidFill>
                  <a:srgbClr val="002060"/>
                </a:solidFill>
              </a:rPr>
              <a:t>&gt;&gt;</a:t>
            </a:r>
          </a:p>
        </p:txBody>
      </p:sp>
      <p:sp>
        <p:nvSpPr>
          <p:cNvPr id="5" name="Slide Number Placeholder 4"/>
          <p:cNvSpPr>
            <a:spLocks noGrp="1"/>
          </p:cNvSpPr>
          <p:nvPr>
            <p:ph type="sldNum" sz="quarter" idx="12"/>
          </p:nvPr>
        </p:nvSpPr>
        <p:spPr/>
        <p:txBody>
          <a:bodyPr/>
          <a:lstStyle/>
          <a:p>
            <a:pPr>
              <a:defRPr/>
            </a:pPr>
            <a:fld id="{D5CCD2EA-0E2F-4021-8273-D95CF16B383E}" type="slidenum">
              <a:rPr lang="en-US" altLang="en-US" smtClean="0"/>
              <a:pPr>
                <a:defRPr/>
              </a:pPr>
              <a:t>172</a:t>
            </a:fld>
            <a:endParaRPr lang="en-US" altLang="en-US"/>
          </a:p>
        </p:txBody>
      </p:sp>
      <p:sp>
        <p:nvSpPr>
          <p:cNvPr id="9" name="Rectangle 8"/>
          <p:cNvSpPr/>
          <p:nvPr/>
        </p:nvSpPr>
        <p:spPr bwMode="auto">
          <a:xfrm>
            <a:off x="3189636" y="1282928"/>
            <a:ext cx="5812728" cy="5422673"/>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91" name="TextBox 90"/>
          <p:cNvSpPr txBox="1"/>
          <p:nvPr/>
        </p:nvSpPr>
        <p:spPr>
          <a:xfrm>
            <a:off x="1565610" y="6582340"/>
            <a:ext cx="4049507" cy="369332"/>
          </a:xfrm>
          <a:prstGeom prst="rect">
            <a:avLst/>
          </a:prstGeom>
          <a:solidFill>
            <a:srgbClr val="D60093"/>
          </a:solidFill>
        </p:spPr>
        <p:txBody>
          <a:bodyPr wrap="none" rtlCol="0">
            <a:spAutoFit/>
          </a:bodyPr>
          <a:lstStyle/>
          <a:p>
            <a:r>
              <a:rPr lang="en-US" dirty="0"/>
              <a:t>Bài tập </a:t>
            </a:r>
            <a:r>
              <a:rPr lang="en-US" dirty="0">
                <a:hlinkClick r:id="rId4" action="ppaction://hlinkfile"/>
              </a:rPr>
              <a:t>quản lý thư viện</a:t>
            </a:r>
            <a:r>
              <a:rPr lang="en-US" dirty="0"/>
              <a:t>, </a:t>
            </a:r>
            <a:r>
              <a:rPr lang="en-US" dirty="0">
                <a:hlinkClick r:id="rId5" action="ppaction://hlinkfile"/>
              </a:rPr>
              <a:t>vé tàu</a:t>
            </a:r>
            <a:r>
              <a:rPr lang="en-US" dirty="0"/>
              <a:t>, </a:t>
            </a:r>
            <a:r>
              <a:rPr lang="en-US" dirty="0">
                <a:hlinkClick r:id="rId6" action="ppaction://hlinkfile"/>
              </a:rPr>
              <a:t>sinh viên</a:t>
            </a:r>
            <a:endParaRPr lang="vi-VN" dirty="0"/>
          </a:p>
        </p:txBody>
      </p:sp>
    </p:spTree>
    <p:extLst>
      <p:ext uri="{BB962C8B-B14F-4D97-AF65-F5344CB8AC3E}">
        <p14:creationId xmlns:p14="http://schemas.microsoft.com/office/powerpoint/2010/main" val="164894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ntr" presetSubtype="0" fill="hold"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10"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par>
                                <p:cTn id="36" presetID="10"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10"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additive="base">
                                        <p:cTn id="74" dur="500" fill="hold"/>
                                        <p:tgtEl>
                                          <p:spTgt spid="7"/>
                                        </p:tgtEl>
                                        <p:attrNameLst>
                                          <p:attrName>ppt_x</p:attrName>
                                        </p:attrNameLst>
                                      </p:cBhvr>
                                      <p:tavLst>
                                        <p:tav tm="0">
                                          <p:val>
                                            <p:strVal val="#ppt_x"/>
                                          </p:val>
                                        </p:tav>
                                        <p:tav tm="100000">
                                          <p:val>
                                            <p:strVal val="#ppt_x"/>
                                          </p:val>
                                        </p:tav>
                                      </p:tavLst>
                                    </p:anim>
                                    <p:anim calcmode="lin" valueType="num">
                                      <p:cBhvr additive="base">
                                        <p:cTn id="75" dur="500" fill="hold"/>
                                        <p:tgtEl>
                                          <p:spTgt spid="7"/>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additive="base">
                                        <p:cTn id="78" dur="500" fill="hold"/>
                                        <p:tgtEl>
                                          <p:spTgt spid="3"/>
                                        </p:tgtEl>
                                        <p:attrNameLst>
                                          <p:attrName>ppt_x</p:attrName>
                                        </p:attrNameLst>
                                      </p:cBhvr>
                                      <p:tavLst>
                                        <p:tav tm="0">
                                          <p:val>
                                            <p:strVal val="#ppt_x"/>
                                          </p:val>
                                        </p:tav>
                                        <p:tav tm="100000">
                                          <p:val>
                                            <p:strVal val="#ppt_x"/>
                                          </p:val>
                                        </p:tav>
                                      </p:tavLst>
                                    </p:anim>
                                    <p:anim calcmode="lin" valueType="num">
                                      <p:cBhvr additive="base">
                                        <p:cTn id="7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7" grpId="0"/>
    </p:bldLst>
  </p:timing>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14288"/>
            <a:ext cx="2142748" cy="932690"/>
          </a:xfrm>
          <a:prstGeom prst="rect">
            <a:avLst/>
          </a:prstGeom>
        </p:spPr>
      </p:pic>
      <p:sp>
        <p:nvSpPr>
          <p:cNvPr id="5" name="Rectangle 2">
            <a:extLst>
              <a:ext uri="{FF2B5EF4-FFF2-40B4-BE49-F238E27FC236}">
                <a16:creationId xmlns:a16="http://schemas.microsoft.com/office/drawing/2014/main" id="{3028DDBC-B5BB-4F77-9E18-07D1797B911A}"/>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CÂU HỎI VÀ BÀI TẬP</a:t>
            </a:r>
          </a:p>
        </p:txBody>
      </p:sp>
      <p:sp>
        <p:nvSpPr>
          <p:cNvPr id="6" name="Rectangle 3">
            <a:extLst>
              <a:ext uri="{FF2B5EF4-FFF2-40B4-BE49-F238E27FC236}">
                <a16:creationId xmlns:a16="http://schemas.microsoft.com/office/drawing/2014/main" id="{4CE3CE4D-EE6A-4B42-A0E3-FE111B39631F}"/>
              </a:ext>
            </a:extLst>
          </p:cNvPr>
          <p:cNvSpPr txBox="1">
            <a:spLocks noChangeArrowheads="1"/>
          </p:cNvSpPr>
          <p:nvPr/>
        </p:nvSpPr>
        <p:spPr bwMode="auto">
          <a:xfrm>
            <a:off x="304800" y="1195387"/>
            <a:ext cx="7620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65138" indent="-465138">
              <a:buFont typeface="Wingdings" pitchFamily="2" charset="2"/>
              <a:buNone/>
            </a:pPr>
            <a:r>
              <a:rPr lang="en-US" altLang="en-US" sz="2400" kern="0" dirty="0">
                <a:solidFill>
                  <a:srgbClr val="0000FF"/>
                </a:solidFill>
                <a:latin typeface="Times New Roman" pitchFamily="18" charset="0"/>
              </a:rPr>
              <a:t>1.   </a:t>
            </a:r>
            <a:r>
              <a:rPr lang="en-US" altLang="en-US" sz="2400" kern="0" dirty="0" err="1">
                <a:solidFill>
                  <a:srgbClr val="0000FF"/>
                </a:solidFill>
                <a:latin typeface="Times New Roman" pitchFamily="18" charset="0"/>
              </a:rPr>
              <a:t>Hỏi</a:t>
            </a:r>
            <a:r>
              <a:rPr lang="en-US" altLang="en-US" sz="2400" kern="0" dirty="0">
                <a:solidFill>
                  <a:srgbClr val="0000FF"/>
                </a:solidFill>
                <a:latin typeface="Times New Roman" pitchFamily="18" charset="0"/>
              </a:rPr>
              <a:t>: </a:t>
            </a:r>
            <a:r>
              <a:rPr lang="en-US" altLang="en-US" sz="2400" kern="0" dirty="0" err="1">
                <a:solidFill>
                  <a:srgbClr val="0000FF"/>
                </a:solidFill>
                <a:latin typeface="Times New Roman" pitchFamily="18" charset="0"/>
              </a:rPr>
              <a:t>Một</a:t>
            </a:r>
            <a:r>
              <a:rPr lang="en-US" altLang="en-US" sz="2400" kern="0" dirty="0">
                <a:solidFill>
                  <a:srgbClr val="0000FF"/>
                </a:solidFill>
                <a:latin typeface="Times New Roman" pitchFamily="18" charset="0"/>
              </a:rPr>
              <a:t> </a:t>
            </a:r>
            <a:r>
              <a:rPr lang="en-US" altLang="en-US" sz="2400" kern="0" dirty="0" err="1">
                <a:solidFill>
                  <a:srgbClr val="0000FF"/>
                </a:solidFill>
                <a:latin typeface="Times New Roman" pitchFamily="18" charset="0"/>
              </a:rPr>
              <a:t>tác</a:t>
            </a:r>
            <a:r>
              <a:rPr lang="en-US" altLang="en-US" sz="2400" kern="0" dirty="0">
                <a:solidFill>
                  <a:srgbClr val="0000FF"/>
                </a:solidFill>
                <a:latin typeface="Times New Roman" pitchFamily="18" charset="0"/>
              </a:rPr>
              <a:t> </a:t>
            </a:r>
            <a:r>
              <a:rPr lang="en-US" altLang="en-US" sz="2400" kern="0" dirty="0" err="1">
                <a:solidFill>
                  <a:srgbClr val="0000FF"/>
                </a:solidFill>
                <a:latin typeface="Times New Roman" pitchFamily="18" charset="0"/>
              </a:rPr>
              <a:t>nhân</a:t>
            </a:r>
            <a:r>
              <a:rPr lang="en-US" altLang="en-US" sz="2400" kern="0" dirty="0">
                <a:solidFill>
                  <a:srgbClr val="0000FF"/>
                </a:solidFill>
                <a:latin typeface="Times New Roman" pitchFamily="18" charset="0"/>
              </a:rPr>
              <a:t> (Actor) </a:t>
            </a:r>
            <a:r>
              <a:rPr lang="en-US" altLang="en-US" sz="2400" kern="0" dirty="0" err="1">
                <a:solidFill>
                  <a:srgbClr val="0000FF"/>
                </a:solidFill>
                <a:latin typeface="Times New Roman" pitchFamily="18" charset="0"/>
              </a:rPr>
              <a:t>trong</a:t>
            </a:r>
            <a:r>
              <a:rPr lang="en-US" altLang="en-US" sz="2400" kern="0" dirty="0">
                <a:solidFill>
                  <a:srgbClr val="0000FF"/>
                </a:solidFill>
                <a:latin typeface="Times New Roman" pitchFamily="18" charset="0"/>
              </a:rPr>
              <a:t> </a:t>
            </a:r>
            <a:r>
              <a:rPr lang="en-US" altLang="en-US" sz="2400" kern="0" dirty="0" err="1">
                <a:solidFill>
                  <a:srgbClr val="0000FF"/>
                </a:solidFill>
                <a:latin typeface="Times New Roman" pitchFamily="18" charset="0"/>
              </a:rPr>
              <a:t>một</a:t>
            </a:r>
            <a:r>
              <a:rPr lang="en-US" altLang="en-US" sz="2400" kern="0" dirty="0">
                <a:solidFill>
                  <a:srgbClr val="0000FF"/>
                </a:solidFill>
                <a:latin typeface="Times New Roman" pitchFamily="18" charset="0"/>
              </a:rPr>
              <a:t> Use Case </a:t>
            </a:r>
            <a:r>
              <a:rPr lang="en-US" altLang="en-US" sz="2400" kern="0" dirty="0" err="1">
                <a:solidFill>
                  <a:srgbClr val="0000FF"/>
                </a:solidFill>
                <a:latin typeface="Times New Roman" pitchFamily="18" charset="0"/>
              </a:rPr>
              <a:t>luôn</a:t>
            </a:r>
            <a:r>
              <a:rPr lang="en-US" altLang="en-US" sz="2400" kern="0" dirty="0">
                <a:solidFill>
                  <a:srgbClr val="0000FF"/>
                </a:solidFill>
                <a:latin typeface="Times New Roman" pitchFamily="18" charset="0"/>
              </a:rPr>
              <a:t> </a:t>
            </a:r>
            <a:r>
              <a:rPr lang="en-US" altLang="en-US" sz="2400" kern="0" dirty="0" err="1">
                <a:solidFill>
                  <a:srgbClr val="0000FF"/>
                </a:solidFill>
                <a:latin typeface="Times New Roman" pitchFamily="18" charset="0"/>
              </a:rPr>
              <a:t>là</a:t>
            </a:r>
            <a:r>
              <a:rPr lang="en-US" altLang="en-US" sz="2400" kern="0" dirty="0">
                <a:solidFill>
                  <a:srgbClr val="0000FF"/>
                </a:solidFill>
                <a:latin typeface="Times New Roman" pitchFamily="18" charset="0"/>
              </a:rPr>
              <a:t> </a:t>
            </a:r>
            <a:r>
              <a:rPr lang="en-US" altLang="en-US" sz="2400" kern="0" dirty="0" err="1">
                <a:solidFill>
                  <a:srgbClr val="0000FF"/>
                </a:solidFill>
                <a:latin typeface="Times New Roman" pitchFamily="18" charset="0"/>
              </a:rPr>
              <a:t>một</a:t>
            </a:r>
            <a:r>
              <a:rPr lang="en-US" altLang="en-US" sz="2400" kern="0" dirty="0">
                <a:solidFill>
                  <a:srgbClr val="0000FF"/>
                </a:solidFill>
                <a:latin typeface="Times New Roman" pitchFamily="18" charset="0"/>
              </a:rPr>
              <a:t> con </a:t>
            </a:r>
            <a:r>
              <a:rPr lang="en-US" altLang="en-US" sz="2400" kern="0" dirty="0" err="1">
                <a:solidFill>
                  <a:srgbClr val="0000FF"/>
                </a:solidFill>
                <a:latin typeface="Times New Roman" pitchFamily="18" charset="0"/>
              </a:rPr>
              <a:t>người</a:t>
            </a:r>
            <a:endParaRPr lang="en-US" altLang="en-US" sz="2400" kern="0" dirty="0">
              <a:solidFill>
                <a:srgbClr val="0000FF"/>
              </a:solidFill>
              <a:latin typeface="Times New Roman" pitchFamily="18" charset="0"/>
            </a:endParaRPr>
          </a:p>
        </p:txBody>
      </p:sp>
      <p:sp>
        <p:nvSpPr>
          <p:cNvPr id="7" name="Rectangle 6">
            <a:extLst>
              <a:ext uri="{FF2B5EF4-FFF2-40B4-BE49-F238E27FC236}">
                <a16:creationId xmlns:a16="http://schemas.microsoft.com/office/drawing/2014/main" id="{8CF639FA-AE31-457A-857F-696C42520489}"/>
              </a:ext>
            </a:extLst>
          </p:cNvPr>
          <p:cNvSpPr>
            <a:spLocks noChangeArrowheads="1"/>
          </p:cNvSpPr>
          <p:nvPr/>
        </p:nvSpPr>
        <p:spPr bwMode="auto">
          <a:xfrm>
            <a:off x="752475" y="2033587"/>
            <a:ext cx="7620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1104900" indent="-53340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428750" indent="-45720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752600" indent="-38100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209800" indent="-38100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6670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31242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5814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40386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90000"/>
              </a:lnSpc>
              <a:buFont typeface="Wingdings" pitchFamily="2" charset="2"/>
              <a:buNone/>
            </a:pPr>
            <a:r>
              <a:rPr lang="en-US" altLang="en-US" sz="2400">
                <a:solidFill>
                  <a:srgbClr val="990000"/>
                </a:solidFill>
                <a:latin typeface="Times New Roman" pitchFamily="18" charset="0"/>
              </a:rPr>
              <a:t>Đáp: Sai, tác nhân là một người hoặc một vật nào đó tương tác với hệ thống.</a:t>
            </a:r>
          </a:p>
        </p:txBody>
      </p:sp>
      <p:sp>
        <p:nvSpPr>
          <p:cNvPr id="9" name="Rectangle 5">
            <a:extLst>
              <a:ext uri="{FF2B5EF4-FFF2-40B4-BE49-F238E27FC236}">
                <a16:creationId xmlns:a16="http://schemas.microsoft.com/office/drawing/2014/main" id="{21FDAA18-8194-453B-90DB-18ED2D1A8299}"/>
              </a:ext>
            </a:extLst>
          </p:cNvPr>
          <p:cNvSpPr>
            <a:spLocks noChangeArrowheads="1"/>
          </p:cNvSpPr>
          <p:nvPr/>
        </p:nvSpPr>
        <p:spPr bwMode="auto">
          <a:xfrm>
            <a:off x="338138" y="2747962"/>
            <a:ext cx="7620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5138" indent="-465138">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1271588" indent="-53340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843088" indent="-45720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2338388" indent="-38100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833688" indent="-38100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329088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374808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420528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466248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90000"/>
              </a:lnSpc>
              <a:buFont typeface="Wingdings" pitchFamily="2" charset="2"/>
              <a:buNone/>
            </a:pPr>
            <a:r>
              <a:rPr lang="en-US" altLang="en-US" sz="2400">
                <a:solidFill>
                  <a:srgbClr val="0000FF"/>
                </a:solidFill>
                <a:latin typeface="Times New Roman" pitchFamily="18" charset="0"/>
              </a:rPr>
              <a:t>2.   Hỏi: Hệ thống khác cũng có thể đóng vai trò tác nhân trong một Use Case?</a:t>
            </a:r>
          </a:p>
        </p:txBody>
      </p:sp>
      <p:sp>
        <p:nvSpPr>
          <p:cNvPr id="10" name="Rectangle 6">
            <a:extLst>
              <a:ext uri="{FF2B5EF4-FFF2-40B4-BE49-F238E27FC236}">
                <a16:creationId xmlns:a16="http://schemas.microsoft.com/office/drawing/2014/main" id="{85EF7A4F-2388-4C7D-9EFE-8B8F1A0A3A23}"/>
              </a:ext>
            </a:extLst>
          </p:cNvPr>
          <p:cNvSpPr>
            <a:spLocks noChangeArrowheads="1"/>
          </p:cNvSpPr>
          <p:nvPr/>
        </p:nvSpPr>
        <p:spPr bwMode="auto">
          <a:xfrm>
            <a:off x="838200" y="3481387"/>
            <a:ext cx="678180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1104900" indent="-53340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428750" indent="-45720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752600" indent="-38100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209800" indent="-38100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6670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31242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5814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40386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90000"/>
              </a:lnSpc>
              <a:buFont typeface="Wingdings" pitchFamily="2" charset="2"/>
              <a:buNone/>
            </a:pPr>
            <a:r>
              <a:rPr lang="en-US" altLang="en-US" sz="2400">
                <a:solidFill>
                  <a:srgbClr val="990000"/>
                </a:solidFill>
                <a:latin typeface="Times New Roman" pitchFamily="18" charset="0"/>
              </a:rPr>
              <a:t>Đáp: Đúng </a:t>
            </a:r>
          </a:p>
        </p:txBody>
      </p:sp>
      <p:sp>
        <p:nvSpPr>
          <p:cNvPr id="11" name="Rectangle 7">
            <a:extLst>
              <a:ext uri="{FF2B5EF4-FFF2-40B4-BE49-F238E27FC236}">
                <a16:creationId xmlns:a16="http://schemas.microsoft.com/office/drawing/2014/main" id="{C65D0098-069D-488C-8A60-C81B9612D55A}"/>
              </a:ext>
            </a:extLst>
          </p:cNvPr>
          <p:cNvSpPr>
            <a:spLocks noChangeArrowheads="1"/>
          </p:cNvSpPr>
          <p:nvPr/>
        </p:nvSpPr>
        <p:spPr bwMode="auto">
          <a:xfrm>
            <a:off x="381000" y="3938587"/>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5138" indent="-465138">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1214438" indent="-53340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785938" indent="-45720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2281238" indent="-38100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776538" indent="-38100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323373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369093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414813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460533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90000"/>
              </a:lnSpc>
              <a:buFont typeface="Wingdings" pitchFamily="2" charset="2"/>
              <a:buNone/>
            </a:pPr>
            <a:r>
              <a:rPr lang="en-US" altLang="en-US" sz="2400">
                <a:solidFill>
                  <a:srgbClr val="0000FF"/>
                </a:solidFill>
                <a:latin typeface="Times New Roman" pitchFamily="18" charset="0"/>
              </a:rPr>
              <a:t>3.   Hỏi: Mỗi hệ thống chỉ có một Use Case? </a:t>
            </a:r>
          </a:p>
        </p:txBody>
      </p:sp>
      <p:sp>
        <p:nvSpPr>
          <p:cNvPr id="12" name="Rectangle 8">
            <a:extLst>
              <a:ext uri="{FF2B5EF4-FFF2-40B4-BE49-F238E27FC236}">
                <a16:creationId xmlns:a16="http://schemas.microsoft.com/office/drawing/2014/main" id="{A7E526C2-332C-4EA5-9FE7-80EBDBAE7772}"/>
              </a:ext>
            </a:extLst>
          </p:cNvPr>
          <p:cNvSpPr>
            <a:spLocks noChangeArrowheads="1"/>
          </p:cNvSpPr>
          <p:nvPr/>
        </p:nvSpPr>
        <p:spPr bwMode="auto">
          <a:xfrm>
            <a:off x="838200" y="4395787"/>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1104900" indent="-53340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428750" indent="-45720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752600" indent="-38100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209800" indent="-38100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6670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31242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5814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40386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90000"/>
              </a:lnSpc>
              <a:buFont typeface="Wingdings" pitchFamily="2" charset="2"/>
              <a:buNone/>
            </a:pPr>
            <a:r>
              <a:rPr lang="en-US" altLang="en-US" sz="2400">
                <a:solidFill>
                  <a:srgbClr val="990000"/>
                </a:solidFill>
                <a:latin typeface="Times New Roman" pitchFamily="18" charset="0"/>
              </a:rPr>
              <a:t>Đáp: Sai </a:t>
            </a:r>
          </a:p>
        </p:txBody>
      </p:sp>
      <p:sp>
        <p:nvSpPr>
          <p:cNvPr id="13" name="Rectangle 9">
            <a:extLst>
              <a:ext uri="{FF2B5EF4-FFF2-40B4-BE49-F238E27FC236}">
                <a16:creationId xmlns:a16="http://schemas.microsoft.com/office/drawing/2014/main" id="{F08F59D6-661B-4322-B762-DFFA01ABFCB5}"/>
              </a:ext>
            </a:extLst>
          </p:cNvPr>
          <p:cNvSpPr>
            <a:spLocks noChangeArrowheads="1"/>
          </p:cNvSpPr>
          <p:nvPr/>
        </p:nvSpPr>
        <p:spPr bwMode="auto">
          <a:xfrm>
            <a:off x="381000" y="4814887"/>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5138" indent="-465138">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1214438" indent="-53340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785938" indent="-45720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2281238" indent="-38100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776538" indent="-38100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323373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369093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414813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4605338"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90000"/>
              </a:lnSpc>
              <a:buFont typeface="Wingdings" pitchFamily="2" charset="2"/>
              <a:buNone/>
            </a:pPr>
            <a:r>
              <a:rPr lang="en-US" altLang="en-US" sz="2400">
                <a:solidFill>
                  <a:srgbClr val="0000FF"/>
                </a:solidFill>
                <a:latin typeface="Times New Roman" pitchFamily="18" charset="0"/>
              </a:rPr>
              <a:t>4.   Hỏi: Biểu đồ Use case mô tả chức năng hệ thống? </a:t>
            </a:r>
          </a:p>
        </p:txBody>
      </p:sp>
      <p:sp>
        <p:nvSpPr>
          <p:cNvPr id="14" name="Rectangle 10">
            <a:extLst>
              <a:ext uri="{FF2B5EF4-FFF2-40B4-BE49-F238E27FC236}">
                <a16:creationId xmlns:a16="http://schemas.microsoft.com/office/drawing/2014/main" id="{FACA5CF9-28CC-4486-AB4A-8DB81A3C5473}"/>
              </a:ext>
            </a:extLst>
          </p:cNvPr>
          <p:cNvSpPr>
            <a:spLocks noChangeArrowheads="1"/>
          </p:cNvSpPr>
          <p:nvPr/>
        </p:nvSpPr>
        <p:spPr bwMode="auto">
          <a:xfrm>
            <a:off x="838200" y="5257800"/>
            <a:ext cx="7620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1104900" indent="-53340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428750" indent="-45720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752600" indent="-38100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209800" indent="-38100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6670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31242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5814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4038600" indent="-3810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90000"/>
              </a:lnSpc>
              <a:buFont typeface="Wingdings" pitchFamily="2" charset="2"/>
              <a:buNone/>
            </a:pPr>
            <a:r>
              <a:rPr lang="en-US" altLang="en-US" sz="2400">
                <a:solidFill>
                  <a:srgbClr val="990000"/>
                </a:solidFill>
                <a:latin typeface="Times New Roman" pitchFamily="18" charset="0"/>
              </a:rPr>
              <a:t>Đáp: Đúng </a:t>
            </a:r>
          </a:p>
        </p:txBody>
      </p:sp>
    </p:spTree>
    <p:extLst>
      <p:ext uri="{BB962C8B-B14F-4D97-AF65-F5344CB8AC3E}">
        <p14:creationId xmlns:p14="http://schemas.microsoft.com/office/powerpoint/2010/main" val="104757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slide(fromBottom)">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strips(downLeft)">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4" grpId="0"/>
    </p:bldLst>
  </p:timing>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7510" y="77990"/>
            <a:ext cx="2142748" cy="932690"/>
          </a:xfrm>
          <a:prstGeom prst="rect">
            <a:avLst/>
          </a:prstGeom>
        </p:spPr>
      </p:pic>
      <p:sp>
        <p:nvSpPr>
          <p:cNvPr id="5" name="Rectangle 2">
            <a:extLst>
              <a:ext uri="{FF2B5EF4-FFF2-40B4-BE49-F238E27FC236}">
                <a16:creationId xmlns:a16="http://schemas.microsoft.com/office/drawing/2014/main" id="{3028DDBC-B5BB-4F77-9E18-07D1797B911A}"/>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a:t>
            </a:r>
          </a:p>
        </p:txBody>
      </p:sp>
      <p:pic>
        <p:nvPicPr>
          <p:cNvPr id="6" name="Picture 2">
            <a:extLst>
              <a:ext uri="{FF2B5EF4-FFF2-40B4-BE49-F238E27FC236}">
                <a16:creationId xmlns:a16="http://schemas.microsoft.com/office/drawing/2014/main" id="{03066939-BCEE-4CF5-B85D-8370CE4254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54" t="24406" r="10714" b="20039"/>
          <a:stretch/>
        </p:blipFill>
        <p:spPr bwMode="auto">
          <a:xfrm>
            <a:off x="1551710" y="1258458"/>
            <a:ext cx="83058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475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52600" y="14288"/>
            <a:ext cx="8686800" cy="914400"/>
          </a:xfrm>
          <a:noFill/>
        </p:spPr>
        <p:txBody>
          <a:bodyPr/>
          <a:lstStyle/>
          <a:p>
            <a:pPr algn="l" eaLnBrk="1" hangingPunct="1"/>
            <a:r>
              <a:rPr lang="en-US" sz="2800" b="1" dirty="0">
                <a:solidFill>
                  <a:srgbClr val="C00000"/>
                </a:solidFill>
              </a:rPr>
              <a:t>CÂU HỎI VÀ BÀI TẬP (</a:t>
            </a:r>
            <a:r>
              <a:rPr lang="en-US" sz="2800" b="1" dirty="0" err="1">
                <a:solidFill>
                  <a:srgbClr val="C00000"/>
                </a:solidFill>
              </a:rPr>
              <a:t>Các</a:t>
            </a:r>
            <a:r>
              <a:rPr lang="en-US" sz="2800" b="1" dirty="0">
                <a:solidFill>
                  <a:srgbClr val="C00000"/>
                </a:solidFill>
              </a:rPr>
              <a:t> </a:t>
            </a:r>
            <a:r>
              <a:rPr lang="en-US" sz="2800" b="1" dirty="0" err="1">
                <a:solidFill>
                  <a:srgbClr val="C00000"/>
                </a:solidFill>
              </a:rPr>
              <a:t>bạn</a:t>
            </a:r>
            <a:r>
              <a:rPr lang="en-US" sz="2800" b="1" dirty="0">
                <a:solidFill>
                  <a:srgbClr val="C00000"/>
                </a:solidFill>
              </a:rPr>
              <a:t> </a:t>
            </a:r>
            <a:r>
              <a:rPr lang="en-US" sz="2800" b="1" dirty="0" err="1">
                <a:solidFill>
                  <a:srgbClr val="C00000"/>
                </a:solidFill>
              </a:rPr>
              <a:t>hãy</a:t>
            </a:r>
            <a:r>
              <a:rPr lang="en-US" sz="2800" b="1" dirty="0">
                <a:solidFill>
                  <a:srgbClr val="C00000"/>
                </a:solidFill>
              </a:rPr>
              <a:t> </a:t>
            </a:r>
            <a:r>
              <a:rPr lang="en-US" sz="2800" b="1" dirty="0" err="1">
                <a:solidFill>
                  <a:srgbClr val="C00000"/>
                </a:solidFill>
              </a:rPr>
              <a:t>vẽ</a:t>
            </a:r>
            <a:r>
              <a:rPr lang="en-US" sz="2800" b="1" dirty="0">
                <a:solidFill>
                  <a:srgbClr val="C00000"/>
                </a:solidFill>
              </a:rPr>
              <a:t> </a:t>
            </a:r>
            <a:r>
              <a:rPr lang="en-US" sz="2800" b="1" dirty="0" err="1">
                <a:solidFill>
                  <a:srgbClr val="C00000"/>
                </a:solidFill>
              </a:rPr>
              <a:t>lại</a:t>
            </a:r>
            <a:r>
              <a:rPr lang="en-US" sz="2800" b="1" dirty="0">
                <a:solidFill>
                  <a:srgbClr val="C00000"/>
                </a:solidFill>
              </a:rPr>
              <a:t> </a:t>
            </a:r>
            <a:r>
              <a:rPr lang="en-US" sz="2800" b="1" dirty="0" err="1">
                <a:solidFill>
                  <a:srgbClr val="C00000"/>
                </a:solidFill>
              </a:rPr>
              <a:t>cho</a:t>
            </a:r>
            <a:r>
              <a:rPr lang="en-US" sz="2800" b="1" dirty="0">
                <a:solidFill>
                  <a:srgbClr val="C00000"/>
                </a:solidFill>
              </a:rPr>
              <a:t> </a:t>
            </a:r>
            <a:r>
              <a:rPr lang="en-US" sz="2800" b="1" dirty="0" err="1">
                <a:solidFill>
                  <a:srgbClr val="C00000"/>
                </a:solidFill>
              </a:rPr>
              <a:t>dễ</a:t>
            </a:r>
            <a:r>
              <a:rPr lang="en-US" sz="2800" b="1" dirty="0">
                <a:solidFill>
                  <a:srgbClr val="C00000"/>
                </a:solidFill>
              </a:rPr>
              <a:t> </a:t>
            </a:r>
            <a:r>
              <a:rPr lang="en-US" sz="2800" b="1" dirty="0" err="1">
                <a:solidFill>
                  <a:srgbClr val="C00000"/>
                </a:solidFill>
              </a:rPr>
              <a:t>nhìn</a:t>
            </a:r>
            <a:r>
              <a:rPr lang="en-US" sz="2800" b="1" dirty="0">
                <a:solidFill>
                  <a:srgbClr val="C00000"/>
                </a:solidFill>
              </a:rPr>
              <a:t> </a:t>
            </a:r>
            <a:r>
              <a:rPr lang="en-US" sz="2800" b="1" dirty="0" err="1">
                <a:solidFill>
                  <a:srgbClr val="C00000"/>
                </a:solidFill>
              </a:rPr>
              <a:t>và</a:t>
            </a:r>
            <a:r>
              <a:rPr lang="en-US" sz="2800" b="1" dirty="0">
                <a:solidFill>
                  <a:srgbClr val="C00000"/>
                </a:solidFill>
              </a:rPr>
              <a:t> </a:t>
            </a:r>
            <a:r>
              <a:rPr lang="en-US" sz="2800" b="1" dirty="0" err="1">
                <a:solidFill>
                  <a:srgbClr val="C00000"/>
                </a:solidFill>
              </a:rPr>
              <a:t>đúng</a:t>
            </a:r>
            <a:r>
              <a:rPr lang="en-US" sz="2800" b="1" dirty="0">
                <a:solidFill>
                  <a:srgbClr val="C00000"/>
                </a:solidFill>
              </a:rPr>
              <a:t> s</a:t>
            </a:r>
            <a:r>
              <a:rPr lang="vi-VN" sz="2800" b="1" dirty="0">
                <a:solidFill>
                  <a:srgbClr val="C00000"/>
                </a:solidFill>
              </a:rPr>
              <a:t>ơ</a:t>
            </a:r>
            <a:r>
              <a:rPr lang="en-US" sz="2800" b="1" dirty="0">
                <a:solidFill>
                  <a:srgbClr val="C00000"/>
                </a:solidFill>
              </a:rPr>
              <a:t> </a:t>
            </a:r>
            <a:r>
              <a:rPr lang="en-US" sz="2800" b="1" dirty="0" err="1">
                <a:solidFill>
                  <a:srgbClr val="C00000"/>
                </a:solidFill>
              </a:rPr>
              <a:t>đồ</a:t>
            </a:r>
            <a:r>
              <a:rPr lang="en-US" sz="2800" b="1" dirty="0">
                <a:solidFill>
                  <a:srgbClr val="C00000"/>
                </a:solidFill>
              </a:rPr>
              <a:t> </a:t>
            </a:r>
            <a:r>
              <a:rPr lang="en-US" sz="2800" b="1" dirty="0" err="1">
                <a:solidFill>
                  <a:srgbClr val="C00000"/>
                </a:solidFill>
              </a:rPr>
              <a:t>UseCase</a:t>
            </a:r>
            <a:r>
              <a:rPr lang="en-US" sz="2800" b="1" dirty="0">
                <a:solidFill>
                  <a:srgbClr val="C00000"/>
                </a:solidFill>
              </a:rPr>
              <a:t>)</a:t>
            </a:r>
            <a:endParaRPr lang="en-US" altLang="en-US" sz="2800" b="1" dirty="0">
              <a:solidFill>
                <a:srgbClr val="C00000"/>
              </a:solidFill>
            </a:endParaRPr>
          </a:p>
        </p:txBody>
      </p:sp>
      <p:sp>
        <p:nvSpPr>
          <p:cNvPr id="6" name="Rectangle 3"/>
          <p:cNvSpPr>
            <a:spLocks noGrp="1" noChangeArrowheads="1"/>
          </p:cNvSpPr>
          <p:nvPr>
            <p:ph idx="4294967295"/>
          </p:nvPr>
        </p:nvSpPr>
        <p:spPr>
          <a:xfrm>
            <a:off x="1828800" y="993776"/>
            <a:ext cx="8305800" cy="4187825"/>
          </a:xfrm>
        </p:spPr>
        <p:txBody>
          <a:bodyPr vert="horz" lIns="182880" tIns="91440" rIns="91440" bIns="45720" rtlCol="0">
            <a:normAutofit/>
          </a:bodyPr>
          <a:lstStyle/>
          <a:p>
            <a:r>
              <a:rPr lang="en-US" sz="2400" b="1"/>
              <a:t>Vẽ lược đồ Use Case và Đặc tả Use case cho bài toán nghiệp vụ trên</a:t>
            </a:r>
            <a:endParaRPr lang="vi-VN" sz="2400"/>
          </a:p>
          <a:p>
            <a:pPr marL="0" indent="0">
              <a:buNone/>
            </a:pPr>
            <a:endParaRPr lang="en-US" sz="2400"/>
          </a:p>
        </p:txBody>
      </p:sp>
      <p:pic>
        <p:nvPicPr>
          <p:cNvPr id="3" name="Picture 2"/>
          <p:cNvPicPr>
            <a:picLocks noChangeAspect="1"/>
          </p:cNvPicPr>
          <p:nvPr/>
        </p:nvPicPr>
        <p:blipFill>
          <a:blip r:embed="rId3"/>
          <a:stretch>
            <a:fillRect/>
          </a:stretch>
        </p:blipFill>
        <p:spPr>
          <a:xfrm>
            <a:off x="1396325" y="993775"/>
            <a:ext cx="9170751" cy="5486400"/>
          </a:xfrm>
          <a:prstGeom prst="rect">
            <a:avLst/>
          </a:prstGeom>
        </p:spPr>
      </p:pic>
      <p:sp>
        <p:nvSpPr>
          <p:cNvPr id="4" name="TextBox 3"/>
          <p:cNvSpPr txBox="1"/>
          <p:nvPr/>
        </p:nvSpPr>
        <p:spPr>
          <a:xfrm>
            <a:off x="9464539" y="5600055"/>
            <a:ext cx="816249" cy="369332"/>
          </a:xfrm>
          <a:prstGeom prst="rect">
            <a:avLst/>
          </a:prstGeom>
          <a:noFill/>
        </p:spPr>
        <p:txBody>
          <a:bodyPr wrap="none" rtlCol="0">
            <a:spAutoFit/>
          </a:bodyPr>
          <a:lstStyle/>
          <a:p>
            <a:r>
              <a:rPr lang="en-US"/>
              <a:t>Lap BC</a:t>
            </a:r>
          </a:p>
        </p:txBody>
      </p:sp>
      <p:sp>
        <p:nvSpPr>
          <p:cNvPr id="2" name="Footer Placeholder 1"/>
          <p:cNvSpPr>
            <a:spLocks noGrp="1"/>
          </p:cNvSpPr>
          <p:nvPr>
            <p:ph type="ftr" sz="quarter" idx="11"/>
          </p:nvPr>
        </p:nvSpPr>
        <p:spPr/>
        <p:txBody>
          <a:bodyPr/>
          <a:lstStyle/>
          <a:p>
            <a:pPr>
              <a:defRPr/>
            </a:pPr>
            <a:r>
              <a:rPr lang="en-US" altLang="en-US"/>
              <a:t>Trần Thị Kim Chi</a:t>
            </a:r>
          </a:p>
        </p:txBody>
      </p:sp>
      <p:sp>
        <p:nvSpPr>
          <p:cNvPr id="5" name="Slide Number Placeholder 4"/>
          <p:cNvSpPr>
            <a:spLocks noGrp="1"/>
          </p:cNvSpPr>
          <p:nvPr>
            <p:ph type="sldNum" sz="quarter" idx="12"/>
          </p:nvPr>
        </p:nvSpPr>
        <p:spPr/>
        <p:txBody>
          <a:bodyPr/>
          <a:lstStyle/>
          <a:p>
            <a:pPr>
              <a:defRPr/>
            </a:pPr>
            <a:fld id="{D5CCD2EA-0E2F-4021-8273-D95CF16B383E}" type="slidenum">
              <a:rPr lang="en-US" altLang="en-US" smtClean="0"/>
              <a:pPr>
                <a:defRPr/>
              </a:pPr>
              <a:t>175</a:t>
            </a:fld>
            <a:endParaRPr lang="en-US" altLang="en-US"/>
          </a:p>
        </p:txBody>
      </p:sp>
    </p:spTree>
    <p:extLst>
      <p:ext uri="{BB962C8B-B14F-4D97-AF65-F5344CB8AC3E}">
        <p14:creationId xmlns:p14="http://schemas.microsoft.com/office/powerpoint/2010/main" val="716905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8" name="Rectangle 7">
            <a:extLst>
              <a:ext uri="{FF2B5EF4-FFF2-40B4-BE49-F238E27FC236}">
                <a16:creationId xmlns:a16="http://schemas.microsoft.com/office/drawing/2014/main" id="{5D146744-A10F-46A0-8957-14CDFE3788C4}"/>
              </a:ext>
            </a:extLst>
          </p:cNvPr>
          <p:cNvSpPr/>
          <p:nvPr/>
        </p:nvSpPr>
        <p:spPr>
          <a:xfrm>
            <a:off x="540327" y="2405505"/>
            <a:ext cx="11111345" cy="1754326"/>
          </a:xfrm>
          <a:prstGeom prst="rect">
            <a:avLst/>
          </a:prstGeom>
          <a:noFill/>
        </p:spPr>
        <p:txBody>
          <a:bodyPr wrap="square">
            <a:spAutoFit/>
          </a:bodyPr>
          <a:lstStyle/>
          <a:p>
            <a:pPr algn="ctr">
              <a:defRPr/>
            </a:pPr>
            <a:r>
              <a:rPr lang="en-US" sz="5400" b="1" dirty="0">
                <a:ln w="17780" cmpd="sng">
                  <a:solidFill>
                    <a:srgbClr val="002060"/>
                  </a:solidFill>
                  <a:prstDash val="solid"/>
                  <a:miter lim="800000"/>
                </a:ln>
                <a:solidFill>
                  <a:schemeClr val="accent5">
                    <a:lumMod val="60000"/>
                    <a:lumOff val="40000"/>
                  </a:schemeClr>
                </a:solidFill>
                <a:effectLst>
                  <a:outerShdw blurRad="55000" dist="50800" dir="5400000" algn="tl">
                    <a:srgbClr val="000000">
                      <a:alpha val="33000"/>
                    </a:srgbClr>
                  </a:outerShdw>
                </a:effectLst>
              </a:rPr>
              <a:t>MÔ HÌNH HÓA LUỒNG SỰ KIỆN BẰNG </a:t>
            </a:r>
            <a:r>
              <a:rPr lang="en-US" sz="5400" b="1" dirty="0">
                <a:ln w="22225">
                  <a:solidFill>
                    <a:schemeClr val="accent2"/>
                  </a:solidFill>
                  <a:prstDash val="solid"/>
                </a:ln>
                <a:solidFill>
                  <a:schemeClr val="accent2">
                    <a:lumMod val="40000"/>
                    <a:lumOff val="60000"/>
                  </a:schemeClr>
                </a:solidFill>
              </a:rPr>
              <a:t>S</a:t>
            </a:r>
            <a:r>
              <a:rPr lang="vi-VN" sz="5400" b="1" dirty="0">
                <a:ln w="22225">
                  <a:solidFill>
                    <a:schemeClr val="accent2"/>
                  </a:solidFill>
                  <a:prstDash val="solid"/>
                </a:ln>
                <a:solidFill>
                  <a:schemeClr val="accent2">
                    <a:lumMod val="40000"/>
                    <a:lumOff val="60000"/>
                  </a:schemeClr>
                </a:solidFill>
              </a:rPr>
              <a:t>Ơ</a:t>
            </a:r>
            <a:r>
              <a:rPr lang="en-US" sz="5400" b="1" dirty="0">
                <a:ln w="22225">
                  <a:solidFill>
                    <a:schemeClr val="accent2"/>
                  </a:solidFill>
                  <a:prstDash val="solid"/>
                </a:ln>
                <a:solidFill>
                  <a:schemeClr val="accent2">
                    <a:lumMod val="40000"/>
                    <a:lumOff val="60000"/>
                  </a:schemeClr>
                </a:solidFill>
              </a:rPr>
              <a:t> ĐỒ ACTIVITY</a:t>
            </a:r>
            <a:endParaRPr lang="en-US" sz="5400" b="1" dirty="0">
              <a:ln w="17780" cmpd="sng">
                <a:solidFill>
                  <a:srgbClr val="002060"/>
                </a:solidFill>
                <a:prstDash val="solid"/>
                <a:miter lim="800000"/>
              </a:ln>
              <a:solidFill>
                <a:schemeClr val="accent5">
                  <a:lumMod val="60000"/>
                  <a:lumOff val="40000"/>
                </a:schemeClr>
              </a:soli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33740514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0983" y="225346"/>
            <a:ext cx="2142748" cy="932690"/>
          </a:xfrm>
          <a:prstGeom prst="rect">
            <a:avLst/>
          </a:prstGeom>
        </p:spPr>
      </p:pic>
      <p:sp>
        <p:nvSpPr>
          <p:cNvPr id="4" name="Title 1">
            <a:extLst>
              <a:ext uri="{FF2B5EF4-FFF2-40B4-BE49-F238E27FC236}">
                <a16:creationId xmlns:a16="http://schemas.microsoft.com/office/drawing/2014/main" id="{8B9B43CC-F118-4CB9-8F7C-A7742B64531A}"/>
              </a:ext>
            </a:extLst>
          </p:cNvPr>
          <p:cNvSpPr txBox="1">
            <a:spLocks/>
          </p:cNvSpPr>
          <p:nvPr/>
        </p:nvSpPr>
        <p:spPr>
          <a:xfrm>
            <a:off x="436757" y="122088"/>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b="1" dirty="0">
                <a:solidFill>
                  <a:srgbClr val="C00000"/>
                </a:solidFill>
                <a:latin typeface="Times New Roman" panose="02020603050405020304" pitchFamily="18" charset="0"/>
                <a:cs typeface="Times New Roman" panose="02020603050405020304" pitchFamily="18" charset="0"/>
              </a:rPr>
              <a:t>SƠ ĐỒ ACTIVITY</a:t>
            </a:r>
          </a:p>
        </p:txBody>
      </p:sp>
      <p:sp>
        <p:nvSpPr>
          <p:cNvPr id="5" name="Content Placeholder 2">
            <a:extLst>
              <a:ext uri="{FF2B5EF4-FFF2-40B4-BE49-F238E27FC236}">
                <a16:creationId xmlns:a16="http://schemas.microsoft.com/office/drawing/2014/main" id="{9258B582-F05C-4E85-8696-80EC25911FC7}"/>
              </a:ext>
            </a:extLst>
          </p:cNvPr>
          <p:cNvSpPr txBox="1">
            <a:spLocks/>
          </p:cNvSpPr>
          <p:nvPr/>
        </p:nvSpPr>
        <p:spPr>
          <a:xfrm>
            <a:off x="838200" y="1655064"/>
            <a:ext cx="11026698"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just">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Một sơ đồ hoạt động</a:t>
            </a:r>
            <a:r>
              <a:rPr lang="en-GB" sz="3200" dirty="0">
                <a:latin typeface="Times New Roman" panose="02020603050405020304" pitchFamily="18" charset="0"/>
                <a:cs typeface="Times New Roman" panose="02020603050405020304" pitchFamily="18" charset="0"/>
              </a:rPr>
              <a:t> (activity)</a:t>
            </a:r>
            <a:r>
              <a:rPr lang="vi-VN"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dùng</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để</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mô</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hình</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hóa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một</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cách</a:t>
            </a:r>
            <a:r>
              <a:rPr lang="en-GB"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trực quan các bước </a:t>
            </a:r>
            <a:r>
              <a:rPr lang="en-GB" sz="3200" dirty="0" err="1">
                <a:latin typeface="Times New Roman" panose="02020603050405020304" pitchFamily="18" charset="0"/>
                <a:cs typeface="Times New Roman" panose="02020603050405020304" pitchFamily="18" charset="0"/>
              </a:rPr>
              <a:t>thực</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hiện</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của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một</a:t>
            </a:r>
            <a:r>
              <a:rPr lang="en-GB" sz="3200" dirty="0">
                <a:latin typeface="Times New Roman" panose="02020603050405020304" pitchFamily="18" charset="0"/>
                <a:cs typeface="Times New Roman" panose="02020603050405020304" pitchFamily="18" charset="0"/>
              </a:rPr>
              <a:t> use case</a:t>
            </a:r>
            <a:r>
              <a:rPr lang="vi-VN" sz="3200" dirty="0">
                <a:latin typeface="Times New Roman" panose="02020603050405020304" pitchFamily="18" charset="0"/>
                <a:cs typeface="Times New Roman" panose="02020603050405020304" pitchFamily="18" charset="0"/>
              </a:rPr>
              <a:t>. </a:t>
            </a:r>
            <a:endParaRPr lang="en-GB"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3200" dirty="0" err="1">
                <a:latin typeface="Times New Roman" panose="02020603050405020304" pitchFamily="18" charset="0"/>
                <a:cs typeface="Times New Roman" panose="02020603050405020304" pitchFamily="18" charset="0"/>
              </a:rPr>
              <a:t>Các</a:t>
            </a:r>
            <a:r>
              <a:rPr lang="en-GB" sz="3200" dirty="0">
                <a:latin typeface="Times New Roman" panose="02020603050405020304" pitchFamily="18" charset="0"/>
                <a:cs typeface="Times New Roman" panose="02020603050405020304" pitchFamily="18" charset="0"/>
              </a:rPr>
              <a:t> h</a:t>
            </a:r>
            <a:r>
              <a:rPr lang="vi-VN" sz="3200" dirty="0">
                <a:latin typeface="Times New Roman" panose="02020603050405020304" pitchFamily="18" charset="0"/>
                <a:cs typeface="Times New Roman" panose="02020603050405020304" pitchFamily="18" charset="0"/>
              </a:rPr>
              <a:t>oạt động </a:t>
            </a:r>
            <a:r>
              <a:rPr lang="en-GB" sz="3200" dirty="0" err="1">
                <a:latin typeface="Times New Roman" panose="02020603050405020304" pitchFamily="18" charset="0"/>
                <a:cs typeface="Times New Roman" panose="02020603050405020304" pitchFamily="18" charset="0"/>
              </a:rPr>
              <a:t>trong</a:t>
            </a:r>
            <a:r>
              <a:rPr lang="en-GB"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mô hình có thể được </a:t>
            </a:r>
            <a:r>
              <a:rPr lang="en-GB" sz="3200" dirty="0" err="1">
                <a:latin typeface="Times New Roman" panose="02020603050405020304" pitchFamily="18" charset="0"/>
                <a:cs typeface="Times New Roman" panose="02020603050405020304" pitchFamily="18" charset="0"/>
              </a:rPr>
              <a:t>thực</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hiện</a:t>
            </a:r>
            <a:r>
              <a:rPr lang="en-GB"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tuần tự </a:t>
            </a:r>
            <a:r>
              <a:rPr lang="en-GB" sz="3200" dirty="0" err="1">
                <a:latin typeface="Times New Roman" panose="02020603050405020304" pitchFamily="18" charset="0"/>
                <a:cs typeface="Times New Roman" panose="02020603050405020304" pitchFamily="18" charset="0"/>
              </a:rPr>
              <a:t>hoặc</a:t>
            </a:r>
            <a:r>
              <a:rPr lang="en-GB"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đồng thời. </a:t>
            </a:r>
            <a:endParaRPr lang="en-GB"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M</a:t>
            </a:r>
            <a:r>
              <a:rPr lang="vi-VN" sz="3200" dirty="0">
                <a:latin typeface="Times New Roman" panose="02020603050405020304" pitchFamily="18" charset="0"/>
                <a:cs typeface="Times New Roman" panose="02020603050405020304" pitchFamily="18" charset="0"/>
              </a:rPr>
              <a:t>ột </a:t>
            </a:r>
            <a:r>
              <a:rPr lang="en-GB" sz="3200" dirty="0" err="1">
                <a:latin typeface="Times New Roman" panose="02020603050405020304" pitchFamily="18" charset="0"/>
                <a:cs typeface="Times New Roman" panose="02020603050405020304" pitchFamily="18" charset="0"/>
              </a:rPr>
              <a:t>sơ</a:t>
            </a:r>
            <a:r>
              <a:rPr lang="en-GB"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đồ hoạt động </a:t>
            </a:r>
            <a:r>
              <a:rPr lang="en-GB" sz="3200" dirty="0" err="1">
                <a:latin typeface="Times New Roman" panose="02020603050405020304" pitchFamily="18" charset="0"/>
                <a:cs typeface="Times New Roman" panose="02020603050405020304" pitchFamily="18" charset="0"/>
              </a:rPr>
              <a:t>luôn</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có</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một</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điểm</a:t>
            </a:r>
            <a:r>
              <a:rPr lang="vi-VN" sz="3200" dirty="0">
                <a:latin typeface="Times New Roman" panose="02020603050405020304" pitchFamily="18" charset="0"/>
                <a:cs typeface="Times New Roman" panose="02020603050405020304" pitchFamily="18" charset="0"/>
              </a:rPr>
              <a:t> khởi đầu và </a:t>
            </a:r>
            <a:r>
              <a:rPr lang="en-GB" sz="3200" dirty="0" err="1">
                <a:latin typeface="Times New Roman" panose="02020603050405020304" pitchFamily="18" charset="0"/>
                <a:cs typeface="Times New Roman" panose="02020603050405020304" pitchFamily="18" charset="0"/>
              </a:rPr>
              <a:t>các</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điểm</a:t>
            </a:r>
            <a:r>
              <a:rPr lang="en-GB"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kết thúc.</a:t>
            </a:r>
            <a:endParaRPr lang="en-GB"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509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2052" y="214692"/>
            <a:ext cx="2142748" cy="932690"/>
          </a:xfrm>
          <a:prstGeom prst="rect">
            <a:avLst/>
          </a:prstGeom>
        </p:spPr>
      </p:pic>
      <p:sp>
        <p:nvSpPr>
          <p:cNvPr id="11" name="Title 1">
            <a:extLst>
              <a:ext uri="{FF2B5EF4-FFF2-40B4-BE49-F238E27FC236}">
                <a16:creationId xmlns:a16="http://schemas.microsoft.com/office/drawing/2014/main" id="{9EE41F42-6BF9-48F1-A6F1-CE4B27344E98}"/>
              </a:ext>
            </a:extLst>
          </p:cNvPr>
          <p:cNvSpPr txBox="1">
            <a:spLocks/>
          </p:cNvSpPr>
          <p:nvPr/>
        </p:nvSpPr>
        <p:spPr>
          <a:xfrm>
            <a:off x="270164" y="234361"/>
            <a:ext cx="10515600" cy="9806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err="1">
                <a:solidFill>
                  <a:srgbClr val="C00000"/>
                </a:solidFill>
                <a:latin typeface="Times New Roman" panose="02020603050405020304" pitchFamily="18" charset="0"/>
                <a:cs typeface="Times New Roman" panose="02020603050405020304" pitchFamily="18" charset="0"/>
              </a:rPr>
              <a:t>Các</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ký</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hiệu</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trong</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sơ</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đồ</a:t>
            </a:r>
            <a:r>
              <a:rPr lang="en-US" sz="4000" dirty="0">
                <a:solidFill>
                  <a:srgbClr val="C00000"/>
                </a:solidFill>
                <a:latin typeface="Times New Roman" panose="02020603050405020304" pitchFamily="18" charset="0"/>
                <a:cs typeface="Times New Roman" panose="02020603050405020304" pitchFamily="18" charset="0"/>
              </a:rPr>
              <a:t> Activity</a:t>
            </a:r>
            <a:endParaRPr lang="en-GB" sz="4000" dirty="0">
              <a:solidFill>
                <a:srgbClr val="C00000"/>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EAC16D4F-097A-447C-82D7-97AF65DBFCE0}"/>
              </a:ext>
            </a:extLst>
          </p:cNvPr>
          <p:cNvSpPr txBox="1">
            <a:spLocks/>
          </p:cNvSpPr>
          <p:nvPr/>
        </p:nvSpPr>
        <p:spPr>
          <a:xfrm>
            <a:off x="838199" y="1655064"/>
            <a:ext cx="11182815"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GB" sz="3200" b="1">
                <a:latin typeface="Times New Roman" panose="02020603050405020304" pitchFamily="18" charset="0"/>
                <a:cs typeface="Times New Roman" panose="02020603050405020304" pitchFamily="18" charset="0"/>
              </a:rPr>
              <a:t>Activity Partition (</a:t>
            </a:r>
            <a:r>
              <a:rPr lang="vi-VN" sz="3200">
                <a:latin typeface="Times New Roman" panose="02020603050405020304" pitchFamily="18" charset="0"/>
                <a:cs typeface="Times New Roman" panose="02020603050405020304" pitchFamily="18" charset="0"/>
              </a:rPr>
              <a:t>swimlane</a:t>
            </a:r>
            <a:r>
              <a:rPr lang="en-GB" sz="3200" b="1">
                <a:latin typeface="Times New Roman" panose="02020603050405020304" pitchFamily="18" charset="0"/>
                <a:cs typeface="Times New Roman" panose="02020603050405020304" pitchFamily="18" charset="0"/>
              </a:rPr>
              <a:t>)</a:t>
            </a:r>
          </a:p>
          <a:p>
            <a:pPr marL="800100" lvl="1" indent="-342900" algn="just">
              <a:buFont typeface="Arial" panose="020B0604020202020204" pitchFamily="34" charset="0"/>
              <a:buChar char="•"/>
            </a:pPr>
            <a:r>
              <a:rPr lang="en-GB" sz="2800">
                <a:latin typeface="Times New Roman" panose="02020603050405020304" pitchFamily="18" charset="0"/>
                <a:cs typeface="Times New Roman" panose="02020603050405020304" pitchFamily="18" charset="0"/>
              </a:rPr>
              <a:t>Đ</a:t>
            </a:r>
            <a:r>
              <a:rPr lang="vi-VN" sz="2800">
                <a:latin typeface="Times New Roman" panose="02020603050405020304" pitchFamily="18" charset="0"/>
                <a:cs typeface="Times New Roman" panose="02020603050405020304" pitchFamily="18" charset="0"/>
              </a:rPr>
              <a:t>ại diện cho một số thuộc tính </a:t>
            </a:r>
            <a:r>
              <a:rPr lang="en-GB" sz="2800">
                <a:latin typeface="Times New Roman" panose="02020603050405020304" pitchFamily="18" charset="0"/>
                <a:cs typeface="Times New Roman" panose="02020603050405020304" pitchFamily="18" charset="0"/>
              </a:rPr>
              <a:t>như </a:t>
            </a:r>
            <a:r>
              <a:rPr lang="vi-VN" sz="2800">
                <a:latin typeface="Times New Roman" panose="02020603050405020304" pitchFamily="18" charset="0"/>
                <a:cs typeface="Times New Roman" panose="02020603050405020304" pitchFamily="18" charset="0"/>
              </a:rPr>
              <a:t>vị trí mà tại đó một hành vi được thực hiện.</a:t>
            </a:r>
            <a:endParaRPr lang="en-GB" sz="280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GB" sz="2800">
                <a:latin typeface="Times New Roman" panose="02020603050405020304" pitchFamily="18" charset="0"/>
                <a:cs typeface="Times New Roman" panose="02020603050405020304" pitchFamily="18" charset="0"/>
              </a:rPr>
              <a:t>Activity hiển </a:t>
            </a:r>
            <a:r>
              <a:rPr lang="vi-VN" sz="2800">
                <a:latin typeface="Times New Roman" panose="02020603050405020304" pitchFamily="18" charset="0"/>
                <a:cs typeface="Times New Roman" panose="02020603050405020304" pitchFamily="18" charset="0"/>
              </a:rPr>
              <a:t>thị bằng ký hiệu swimlane </a:t>
            </a:r>
            <a:r>
              <a:rPr lang="en-GB" sz="2800">
                <a:latin typeface="Times New Roman" panose="02020603050405020304" pitchFamily="18" charset="0"/>
                <a:cs typeface="Times New Roman" panose="02020603050405020304" pitchFamily="18" charset="0"/>
              </a:rPr>
              <a:t>với các dòng</a:t>
            </a:r>
            <a:r>
              <a:rPr lang="vi-VN" sz="2800">
                <a:latin typeface="Times New Roman" panose="02020603050405020304" pitchFamily="18" charset="0"/>
                <a:cs typeface="Times New Roman" panose="02020603050405020304" pitchFamily="18" charset="0"/>
              </a:rPr>
              <a:t> thường song song, hoặc ngang hoặc thẳng đứng</a:t>
            </a:r>
            <a:r>
              <a:rPr lang="en-GB" sz="280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Bất kỳ các nút hoạt động</a:t>
            </a:r>
            <a:r>
              <a:rPr lang="en-GB" sz="280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đặt giữa những dòng này được coi là chứa trong phân vùng đó.</a:t>
            </a:r>
            <a:endParaRPr lang="en-GB" sz="2800" dirty="0">
              <a:latin typeface="Times New Roman" panose="02020603050405020304" pitchFamily="18" charset="0"/>
              <a:cs typeface="Times New Roman" panose="02020603050405020304" pitchFamily="18" charset="0"/>
            </a:endParaRPr>
          </a:p>
        </p:txBody>
      </p:sp>
      <p:pic>
        <p:nvPicPr>
          <p:cNvPr id="5" name="Picture 4" descr="Screen Clipping">
            <a:extLst>
              <a:ext uri="{FF2B5EF4-FFF2-40B4-BE49-F238E27FC236}">
                <a16:creationId xmlns:a16="http://schemas.microsoft.com/office/drawing/2014/main" id="{463ACBFE-184B-4534-824B-33FA62D48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4808" y="4218625"/>
            <a:ext cx="2269294" cy="1733792"/>
          </a:xfrm>
          <a:prstGeom prst="rect">
            <a:avLst/>
          </a:prstGeom>
        </p:spPr>
      </p:pic>
      <p:pic>
        <p:nvPicPr>
          <p:cNvPr id="6" name="Picture 5" descr="Screen Clipping">
            <a:extLst>
              <a:ext uri="{FF2B5EF4-FFF2-40B4-BE49-F238E27FC236}">
                <a16:creationId xmlns:a16="http://schemas.microsoft.com/office/drawing/2014/main" id="{63F9D9B1-4E35-434C-B9DA-7E7B879377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318" y="4218625"/>
            <a:ext cx="1955240" cy="1600423"/>
          </a:xfrm>
          <a:prstGeom prst="rect">
            <a:avLst/>
          </a:prstGeom>
        </p:spPr>
      </p:pic>
    </p:spTree>
    <p:extLst>
      <p:ext uri="{BB962C8B-B14F-4D97-AF65-F5344CB8AC3E}">
        <p14:creationId xmlns:p14="http://schemas.microsoft.com/office/powerpoint/2010/main" val="15295509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88302"/>
            <a:ext cx="2142748" cy="932690"/>
          </a:xfrm>
          <a:prstGeom prst="rect">
            <a:avLst/>
          </a:prstGeom>
        </p:spPr>
      </p:pic>
      <p:sp>
        <p:nvSpPr>
          <p:cNvPr id="6" name="Title 1">
            <a:extLst>
              <a:ext uri="{FF2B5EF4-FFF2-40B4-BE49-F238E27FC236}">
                <a16:creationId xmlns:a16="http://schemas.microsoft.com/office/drawing/2014/main" id="{0341F6B8-6FE0-49EF-AD72-00AD45A4F544}"/>
              </a:ext>
            </a:extLst>
          </p:cNvPr>
          <p:cNvSpPr txBox="1">
            <a:spLocks/>
          </p:cNvSpPr>
          <p:nvPr/>
        </p:nvSpPr>
        <p:spPr>
          <a:xfrm>
            <a:off x="436418" y="302088"/>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err="1">
                <a:solidFill>
                  <a:srgbClr val="C00000"/>
                </a:solidFill>
                <a:latin typeface="Times New Roman" panose="02020603050405020304" pitchFamily="18" charset="0"/>
                <a:cs typeface="Times New Roman" panose="02020603050405020304" pitchFamily="18" charset="0"/>
              </a:rPr>
              <a:t>Các</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ký</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hiệu</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trong</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sơ</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đồ</a:t>
            </a:r>
            <a:r>
              <a:rPr lang="en-US" sz="4400" dirty="0">
                <a:solidFill>
                  <a:srgbClr val="C00000"/>
                </a:solidFill>
                <a:latin typeface="Times New Roman" panose="02020603050405020304" pitchFamily="18" charset="0"/>
                <a:cs typeface="Times New Roman" panose="02020603050405020304" pitchFamily="18" charset="0"/>
              </a:rPr>
              <a:t> Activity</a:t>
            </a:r>
          </a:p>
        </p:txBody>
      </p:sp>
      <p:sp>
        <p:nvSpPr>
          <p:cNvPr id="7" name="Content Placeholder 2">
            <a:extLst>
              <a:ext uri="{FF2B5EF4-FFF2-40B4-BE49-F238E27FC236}">
                <a16:creationId xmlns:a16="http://schemas.microsoft.com/office/drawing/2014/main" id="{F880A6EB-8FAD-42BD-8A7D-88F3BBFADADA}"/>
              </a:ext>
            </a:extLst>
          </p:cNvPr>
          <p:cNvSpPr txBox="1">
            <a:spLocks/>
          </p:cNvSpPr>
          <p:nvPr/>
        </p:nvSpPr>
        <p:spPr>
          <a:xfrm>
            <a:off x="838199" y="1655064"/>
            <a:ext cx="11182815"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just">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Điểm</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bắt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đầu</a:t>
            </a:r>
            <a:r>
              <a:rPr lang="en-GB" sz="3200" b="1" dirty="0">
                <a:latin typeface="Times New Roman" panose="02020603050405020304" pitchFamily="18" charset="0"/>
                <a:cs typeface="Times New Roman" panose="02020603050405020304" pitchFamily="18" charset="0"/>
              </a:rPr>
              <a:t> (Initial State): </a:t>
            </a:r>
          </a:p>
          <a:p>
            <a:pPr marL="800100" lvl="1" indent="-342900" algn="just">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Biểu</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diễn</a:t>
            </a:r>
            <a:r>
              <a:rPr lang="en-GB"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điểm khởi đầu cho </a:t>
            </a:r>
            <a:r>
              <a:rPr lang="en-GB" sz="2800" dirty="0" err="1">
                <a:latin typeface="Times New Roman" panose="02020603050405020304" pitchFamily="18" charset="0"/>
                <a:cs typeface="Times New Roman" panose="02020603050405020304" pitchFamily="18" charset="0"/>
              </a:rPr>
              <a:t>sơ</a:t>
            </a:r>
            <a:r>
              <a:rPr lang="en-GB"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đồ hoạt động. Đối với </a:t>
            </a:r>
            <a:r>
              <a:rPr lang="en-GB" sz="2800" dirty="0" err="1">
                <a:latin typeface="Times New Roman" panose="02020603050405020304" pitchFamily="18" charset="0"/>
                <a:cs typeface="Times New Roman" panose="02020603050405020304" pitchFamily="18" charset="0"/>
              </a:rPr>
              <a:t>sơ</a:t>
            </a:r>
            <a:r>
              <a:rPr lang="vi-VN" sz="2800" dirty="0">
                <a:latin typeface="Times New Roman" panose="02020603050405020304" pitchFamily="18" charset="0"/>
                <a:cs typeface="Times New Roman" panose="02020603050405020304" pitchFamily="18" charset="0"/>
              </a:rPr>
              <a:t> đồ hoạt động sử dụng swimlanes, </a:t>
            </a:r>
            <a:r>
              <a:rPr lang="en-GB" sz="2800" dirty="0" err="1">
                <a:latin typeface="Times New Roman" panose="02020603050405020304" pitchFamily="18" charset="0"/>
                <a:cs typeface="Times New Roman" panose="02020603050405020304" pitchFamily="18" charset="0"/>
              </a:rPr>
              <a:t>phải</a:t>
            </a:r>
            <a:r>
              <a:rPr lang="en-GB"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đảm bảo các điểm bắt đầu được đặt ở góc trên cùng bên trái của cột đầu tiên.</a:t>
            </a:r>
            <a:endParaRPr lang="en-US" sz="28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Luôn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luôn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bắt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thì</a:t>
            </a:r>
            <a:r>
              <a:rPr lang="en-US" sz="2800" dirty="0">
                <a:latin typeface="Times New Roman" panose="02020603050405020304" pitchFamily="18" charset="0"/>
                <a:cs typeface="Times New Roman" panose="02020603050405020304" pitchFamily="18" charset="0"/>
              </a:rPr>
              <a:t> </a:t>
            </a:r>
          </a:p>
          <a:p>
            <a:pPr marL="800100" lvl="1" indent="-3429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đó</a:t>
            </a:r>
            <a:endParaRPr lang="en-GB" sz="28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Ký</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hiệu</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trong</a:t>
            </a:r>
            <a:r>
              <a:rPr lang="en-GB" sz="2800" b="1" dirty="0">
                <a:latin typeface="Times New Roman" panose="02020603050405020304" pitchFamily="18" charset="0"/>
                <a:cs typeface="Times New Roman" panose="02020603050405020304" pitchFamily="18" charset="0"/>
              </a:rPr>
              <a:t> UML</a:t>
            </a:r>
          </a:p>
        </p:txBody>
      </p:sp>
      <p:grpSp>
        <p:nvGrpSpPr>
          <p:cNvPr id="8" name="Group 7">
            <a:extLst>
              <a:ext uri="{FF2B5EF4-FFF2-40B4-BE49-F238E27FC236}">
                <a16:creationId xmlns:a16="http://schemas.microsoft.com/office/drawing/2014/main" id="{354A9D72-8530-40C2-840F-9A3C796DCE84}"/>
              </a:ext>
            </a:extLst>
          </p:cNvPr>
          <p:cNvGrpSpPr/>
          <p:nvPr/>
        </p:nvGrpSpPr>
        <p:grpSpPr>
          <a:xfrm>
            <a:off x="4266598" y="4842936"/>
            <a:ext cx="2040835" cy="360000"/>
            <a:chOff x="3909391" y="3736013"/>
            <a:chExt cx="2040835" cy="360000"/>
          </a:xfrm>
        </p:grpSpPr>
        <p:sp>
          <p:nvSpPr>
            <p:cNvPr id="9" name="Oval 8">
              <a:extLst>
                <a:ext uri="{FF2B5EF4-FFF2-40B4-BE49-F238E27FC236}">
                  <a16:creationId xmlns:a16="http://schemas.microsoft.com/office/drawing/2014/main" id="{58C1B27E-27BF-4021-94F1-E1F07E81072D}"/>
                </a:ext>
              </a:extLst>
            </p:cNvPr>
            <p:cNvSpPr/>
            <p:nvPr/>
          </p:nvSpPr>
          <p:spPr>
            <a:xfrm>
              <a:off x="3909391" y="3736013"/>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DF74EF6-392B-43D1-8E4F-EBDA3F07D99A}"/>
                </a:ext>
              </a:extLst>
            </p:cNvPr>
            <p:cNvCxnSpPr/>
            <p:nvPr/>
          </p:nvCxnSpPr>
          <p:spPr>
            <a:xfrm>
              <a:off x="4269391" y="3916013"/>
              <a:ext cx="168083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1" name="Picture 4">
            <a:extLst>
              <a:ext uri="{FF2B5EF4-FFF2-40B4-BE49-F238E27FC236}">
                <a16:creationId xmlns:a16="http://schemas.microsoft.com/office/drawing/2014/main" id="{B2EC12C6-7073-4A5F-AF5F-1A205F7D0213}"/>
              </a:ext>
            </a:extLst>
          </p:cNvPr>
          <p:cNvPicPr>
            <a:picLocks noChangeAspect="1" noChangeArrowheads="1"/>
          </p:cNvPicPr>
          <p:nvPr/>
        </p:nvPicPr>
        <p:blipFill>
          <a:blip r:embed="rId4" cstate="print"/>
          <a:srcRect l="1250" t="7031" r="66875" b="80469"/>
          <a:stretch>
            <a:fillRect/>
          </a:stretch>
        </p:blipFill>
        <p:spPr bwMode="auto">
          <a:xfrm>
            <a:off x="8387659" y="3352168"/>
            <a:ext cx="3308827" cy="2357249"/>
          </a:xfrm>
          <a:prstGeom prst="rect">
            <a:avLst/>
          </a:prstGeom>
          <a:noFill/>
          <a:ln w="9525">
            <a:noFill/>
            <a:miter lim="800000"/>
            <a:headEnd/>
            <a:tailEnd/>
          </a:ln>
        </p:spPr>
      </p:pic>
      <p:sp>
        <p:nvSpPr>
          <p:cNvPr id="2" name="Rectangle 1">
            <a:extLst>
              <a:ext uri="{FF2B5EF4-FFF2-40B4-BE49-F238E27FC236}">
                <a16:creationId xmlns:a16="http://schemas.microsoft.com/office/drawing/2014/main" id="{277182BB-086B-4674-A4A5-9C04C2A15134}"/>
              </a:ext>
            </a:extLst>
          </p:cNvPr>
          <p:cNvSpPr/>
          <p:nvPr/>
        </p:nvSpPr>
        <p:spPr>
          <a:xfrm>
            <a:off x="9462426" y="3140586"/>
            <a:ext cx="1159292" cy="369332"/>
          </a:xfrm>
          <a:prstGeom prst="rect">
            <a:avLst/>
          </a:prstGeom>
        </p:spPr>
        <p:txBody>
          <a:bodyPr wrap="none">
            <a:spAutoFit/>
          </a:bodyPr>
          <a:lstStyle/>
          <a:p>
            <a:r>
              <a:rPr lang="vi-VN" dirty="0">
                <a:latin typeface="Times New Roman" panose="02020603050405020304" pitchFamily="18" charset="0"/>
                <a:cs typeface="Times New Roman" panose="02020603050405020304" pitchFamily="18" charset="0"/>
              </a:rPr>
              <a:t>swimlanes</a:t>
            </a:r>
            <a:endParaRPr lang="en-US" dirty="0"/>
          </a:p>
        </p:txBody>
      </p:sp>
    </p:spTree>
    <p:extLst>
      <p:ext uri="{BB962C8B-B14F-4D97-AF65-F5344CB8AC3E}">
        <p14:creationId xmlns:p14="http://schemas.microsoft.com/office/powerpoint/2010/main" val="403987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AC677397-B752-4D4C-9F96-CBC4803AFFAF}" type="slidenum">
              <a:rPr lang="en-US" altLang="en-US">
                <a:latin typeface="Arial Black" panose="020B0A04020102020204" pitchFamily="34" charset="0"/>
              </a:rPr>
              <a:pPr/>
              <a:t>18</a:t>
            </a:fld>
            <a:endParaRPr lang="en-US" altLang="en-US">
              <a:latin typeface="Arial Black" panose="020B0A04020102020204" pitchFamily="34" charset="0"/>
            </a:endParaRPr>
          </a:p>
        </p:txBody>
      </p:sp>
      <p:sp>
        <p:nvSpPr>
          <p:cNvPr id="33796"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3797" name="Rectangle 2"/>
          <p:cNvSpPr>
            <a:spLocks noGrp="1" noChangeArrowheads="1"/>
          </p:cNvSpPr>
          <p:nvPr>
            <p:ph type="title"/>
          </p:nvPr>
        </p:nvSpPr>
        <p:spPr>
          <a:xfrm>
            <a:off x="611188" y="508000"/>
            <a:ext cx="8229600" cy="762000"/>
          </a:xfrm>
        </p:spPr>
        <p:txBody>
          <a:bodyPr/>
          <a:lstStyle/>
          <a:p>
            <a:pPr eaLnBrk="1" hangingPunct="1"/>
            <a:r>
              <a:rPr lang="en-US" altLang="en-US" dirty="0" err="1"/>
              <a:t>Phỏng</a:t>
            </a:r>
            <a:r>
              <a:rPr lang="en-US" altLang="en-US" dirty="0"/>
              <a:t> </a:t>
            </a:r>
            <a:r>
              <a:rPr lang="en-US" altLang="en-US" dirty="0" err="1"/>
              <a:t>vấn</a:t>
            </a:r>
            <a:r>
              <a:rPr lang="en-US" altLang="en-US" dirty="0"/>
              <a:t> </a:t>
            </a:r>
            <a:r>
              <a:rPr lang="en-US" altLang="en-US" dirty="0" err="1"/>
              <a:t>nhóm</a:t>
            </a:r>
            <a:endParaRPr lang="en-US" altLang="en-US" dirty="0"/>
          </a:p>
        </p:txBody>
      </p:sp>
      <p:sp>
        <p:nvSpPr>
          <p:cNvPr id="33798" name="Rectangle 3"/>
          <p:cNvSpPr>
            <a:spLocks noGrp="1" noChangeArrowheads="1"/>
          </p:cNvSpPr>
          <p:nvPr>
            <p:ph type="body" idx="1"/>
          </p:nvPr>
        </p:nvSpPr>
        <p:spPr>
          <a:xfrm>
            <a:off x="487760" y="1752600"/>
            <a:ext cx="4310856" cy="3810000"/>
          </a:xfrm>
        </p:spPr>
        <p:txBody>
          <a:bodyPr/>
          <a:lstStyle/>
          <a:p>
            <a:pPr eaLnBrk="1" hangingPunct="1"/>
            <a:r>
              <a:rPr lang="en-US" altLang="en-US" dirty="0" err="1"/>
              <a:t>Nhiều</a:t>
            </a:r>
            <a:r>
              <a:rPr lang="en-US" altLang="en-US" dirty="0"/>
              <a:t> </a:t>
            </a:r>
            <a:r>
              <a:rPr lang="en-US" altLang="en-US" dirty="0" err="1"/>
              <a:t>phân</a:t>
            </a:r>
            <a:r>
              <a:rPr lang="en-US" altLang="en-US" dirty="0"/>
              <a:t> </a:t>
            </a:r>
            <a:r>
              <a:rPr lang="en-US" altLang="en-US" dirty="0" err="1"/>
              <a:t>tích</a:t>
            </a:r>
            <a:r>
              <a:rPr lang="en-US" altLang="en-US" dirty="0"/>
              <a:t> </a:t>
            </a:r>
            <a:r>
              <a:rPr lang="en-US" altLang="en-US" dirty="0" err="1"/>
              <a:t>viên</a:t>
            </a:r>
            <a:r>
              <a:rPr lang="en-US" altLang="en-US" dirty="0"/>
              <a:t> (</a:t>
            </a:r>
            <a:r>
              <a:rPr lang="en-US" altLang="en-US" dirty="0" err="1"/>
              <a:t>ptv</a:t>
            </a:r>
            <a:r>
              <a:rPr lang="en-US" altLang="en-US" dirty="0"/>
              <a:t>)</a:t>
            </a:r>
          </a:p>
          <a:p>
            <a:pPr eaLnBrk="1" hangingPunct="1"/>
            <a:r>
              <a:rPr lang="en-US" altLang="en-US" dirty="0" err="1"/>
              <a:t>Nhiều</a:t>
            </a:r>
            <a:r>
              <a:rPr lang="en-US" altLang="en-US" dirty="0"/>
              <a:t> </a:t>
            </a:r>
            <a:r>
              <a:rPr lang="en-US" altLang="en-US" dirty="0" err="1"/>
              <a:t>đối</a:t>
            </a:r>
            <a:r>
              <a:rPr lang="en-US" altLang="en-US" dirty="0"/>
              <a:t> </a:t>
            </a:r>
            <a:r>
              <a:rPr lang="en-US" altLang="en-US" dirty="0" err="1"/>
              <a:t>tượng</a:t>
            </a:r>
            <a:r>
              <a:rPr lang="en-US" altLang="en-US" dirty="0"/>
              <a:t> </a:t>
            </a:r>
            <a:r>
              <a:rPr lang="en-US" altLang="en-US" dirty="0" err="1"/>
              <a:t>phỏng</a:t>
            </a:r>
            <a:r>
              <a:rPr lang="en-US" altLang="en-US" dirty="0"/>
              <a:t> </a:t>
            </a:r>
            <a:r>
              <a:rPr lang="en-US" altLang="en-US" dirty="0" err="1"/>
              <a:t>vấn</a:t>
            </a:r>
            <a:r>
              <a:rPr lang="en-US" altLang="en-US" dirty="0"/>
              <a:t> </a:t>
            </a:r>
          </a:p>
          <a:p>
            <a:pPr eaLnBrk="1" hangingPunct="1"/>
            <a:r>
              <a:rPr lang="en-US" altLang="en-US" dirty="0" err="1"/>
              <a:t>Mỗi</a:t>
            </a:r>
            <a:r>
              <a:rPr lang="en-US" altLang="en-US" dirty="0"/>
              <a:t> </a:t>
            </a:r>
            <a:r>
              <a:rPr lang="en-US" altLang="en-US" dirty="0" err="1"/>
              <a:t>ptv</a:t>
            </a:r>
            <a:r>
              <a:rPr lang="en-US" altLang="en-US" dirty="0"/>
              <a:t> </a:t>
            </a:r>
            <a:r>
              <a:rPr lang="en-US" altLang="en-US" dirty="0" err="1"/>
              <a:t>đặt</a:t>
            </a:r>
            <a:r>
              <a:rPr lang="en-US" altLang="en-US" dirty="0"/>
              <a:t> </a:t>
            </a:r>
            <a:r>
              <a:rPr lang="en-US" altLang="en-US" dirty="0" err="1"/>
              <a:t>câu</a:t>
            </a:r>
            <a:r>
              <a:rPr lang="en-US" altLang="en-US" dirty="0"/>
              <a:t> </a:t>
            </a:r>
            <a:r>
              <a:rPr lang="en-US" altLang="en-US" dirty="0" err="1"/>
              <a:t>hỏi</a:t>
            </a:r>
            <a:r>
              <a:rPr lang="en-US" altLang="en-US" dirty="0"/>
              <a:t> </a:t>
            </a:r>
            <a:r>
              <a:rPr lang="en-US" altLang="en-US" dirty="0" err="1"/>
              <a:t>và</a:t>
            </a:r>
            <a:r>
              <a:rPr lang="en-US" altLang="en-US" dirty="0"/>
              <a:t> </a:t>
            </a:r>
            <a:r>
              <a:rPr lang="en-US" altLang="en-US" dirty="0" err="1"/>
              <a:t>ghi</a:t>
            </a:r>
            <a:r>
              <a:rPr lang="en-US" altLang="en-US" dirty="0"/>
              <a:t> </a:t>
            </a:r>
            <a:r>
              <a:rPr lang="en-US" altLang="en-US" dirty="0" err="1"/>
              <a:t>nhận</a:t>
            </a:r>
            <a:r>
              <a:rPr lang="en-US" altLang="en-US" dirty="0"/>
              <a:t> </a:t>
            </a:r>
            <a:r>
              <a:rPr lang="en-US" altLang="en-US" dirty="0" err="1"/>
              <a:t>lại</a:t>
            </a:r>
            <a:r>
              <a:rPr lang="en-US" altLang="en-US" dirty="0"/>
              <a:t> ý </a:t>
            </a:r>
            <a:r>
              <a:rPr lang="en-US" altLang="en-US" dirty="0" err="1"/>
              <a:t>kiến</a:t>
            </a:r>
            <a:r>
              <a:rPr lang="en-US" altLang="en-US" dirty="0"/>
              <a:t> </a:t>
            </a:r>
            <a:r>
              <a:rPr lang="en-US" altLang="en-US" dirty="0" err="1"/>
              <a:t>về</a:t>
            </a:r>
            <a:r>
              <a:rPr lang="en-US" altLang="en-US" dirty="0"/>
              <a:t> </a:t>
            </a:r>
            <a:r>
              <a:rPr lang="en-US" altLang="en-US" dirty="0" err="1"/>
              <a:t>lãnh</a:t>
            </a:r>
            <a:r>
              <a:rPr lang="en-US" altLang="en-US" dirty="0"/>
              <a:t> </a:t>
            </a:r>
            <a:r>
              <a:rPr lang="en-US" altLang="en-US" dirty="0" err="1"/>
              <a:t>vực</a:t>
            </a:r>
            <a:r>
              <a:rPr lang="en-US" altLang="en-US" dirty="0"/>
              <a:t> </a:t>
            </a:r>
            <a:r>
              <a:rPr lang="en-US" altLang="en-US" dirty="0" err="1"/>
              <a:t>mình</a:t>
            </a:r>
            <a:endParaRPr lang="en-US" altLang="en-US" dirty="0"/>
          </a:p>
        </p:txBody>
      </p:sp>
      <p:grpSp>
        <p:nvGrpSpPr>
          <p:cNvPr id="33799" name="Group 67"/>
          <p:cNvGrpSpPr>
            <a:grpSpLocks/>
          </p:cNvGrpSpPr>
          <p:nvPr/>
        </p:nvGrpSpPr>
        <p:grpSpPr bwMode="auto">
          <a:xfrm>
            <a:off x="5029200" y="2286000"/>
            <a:ext cx="5257800" cy="3962400"/>
            <a:chOff x="2208" y="1440"/>
            <a:chExt cx="3312" cy="2496"/>
          </a:xfrm>
        </p:grpSpPr>
        <p:grpSp>
          <p:nvGrpSpPr>
            <p:cNvPr id="33811" name="Group 4"/>
            <p:cNvGrpSpPr>
              <a:grpSpLocks/>
            </p:cNvGrpSpPr>
            <p:nvPr/>
          </p:nvGrpSpPr>
          <p:grpSpPr bwMode="auto">
            <a:xfrm>
              <a:off x="2456" y="1752"/>
              <a:ext cx="166" cy="416"/>
              <a:chOff x="2520" y="10672"/>
              <a:chExt cx="360" cy="720"/>
            </a:xfrm>
          </p:grpSpPr>
          <p:sp>
            <p:nvSpPr>
              <p:cNvPr id="33858" name="Oval 5"/>
              <p:cNvSpPr>
                <a:spLocks noChangeArrowheads="1"/>
              </p:cNvSpPr>
              <p:nvPr/>
            </p:nvSpPr>
            <p:spPr bwMode="auto">
              <a:xfrm>
                <a:off x="2610" y="10672"/>
                <a:ext cx="180" cy="180"/>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3859" name="Line 6"/>
              <p:cNvSpPr>
                <a:spLocks noChangeShapeType="1"/>
              </p:cNvSpPr>
              <p:nvPr/>
            </p:nvSpPr>
            <p:spPr bwMode="auto">
              <a:xfrm>
                <a:off x="2700" y="10852"/>
                <a:ext cx="2"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60" name="Line 7"/>
              <p:cNvSpPr>
                <a:spLocks noChangeShapeType="1"/>
              </p:cNvSpPr>
              <p:nvPr/>
            </p:nvSpPr>
            <p:spPr bwMode="auto">
              <a:xfrm>
                <a:off x="2520" y="11032"/>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61" name="Line 8"/>
              <p:cNvSpPr>
                <a:spLocks noChangeShapeType="1"/>
              </p:cNvSpPr>
              <p:nvPr/>
            </p:nvSpPr>
            <p:spPr bwMode="auto">
              <a:xfrm flipH="1">
                <a:off x="252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62" name="Line 9"/>
              <p:cNvSpPr>
                <a:spLocks noChangeShapeType="1"/>
              </p:cNvSpPr>
              <p:nvPr/>
            </p:nvSpPr>
            <p:spPr bwMode="auto">
              <a:xfrm>
                <a:off x="270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12" name="Group 10"/>
            <p:cNvGrpSpPr>
              <a:grpSpLocks/>
            </p:cNvGrpSpPr>
            <p:nvPr/>
          </p:nvGrpSpPr>
          <p:grpSpPr bwMode="auto">
            <a:xfrm>
              <a:off x="2456" y="2480"/>
              <a:ext cx="166" cy="416"/>
              <a:chOff x="2520" y="10672"/>
              <a:chExt cx="360" cy="720"/>
            </a:xfrm>
          </p:grpSpPr>
          <p:sp>
            <p:nvSpPr>
              <p:cNvPr id="33853" name="Oval 11"/>
              <p:cNvSpPr>
                <a:spLocks noChangeArrowheads="1"/>
              </p:cNvSpPr>
              <p:nvPr/>
            </p:nvSpPr>
            <p:spPr bwMode="auto">
              <a:xfrm>
                <a:off x="2610" y="10672"/>
                <a:ext cx="180" cy="180"/>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3854" name="Line 12"/>
              <p:cNvSpPr>
                <a:spLocks noChangeShapeType="1"/>
              </p:cNvSpPr>
              <p:nvPr/>
            </p:nvSpPr>
            <p:spPr bwMode="auto">
              <a:xfrm>
                <a:off x="2700" y="10852"/>
                <a:ext cx="2"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55" name="Line 13"/>
              <p:cNvSpPr>
                <a:spLocks noChangeShapeType="1"/>
              </p:cNvSpPr>
              <p:nvPr/>
            </p:nvSpPr>
            <p:spPr bwMode="auto">
              <a:xfrm>
                <a:off x="2520" y="11032"/>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56" name="Line 14"/>
              <p:cNvSpPr>
                <a:spLocks noChangeShapeType="1"/>
              </p:cNvSpPr>
              <p:nvPr/>
            </p:nvSpPr>
            <p:spPr bwMode="auto">
              <a:xfrm flipH="1">
                <a:off x="252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57" name="Line 15"/>
              <p:cNvSpPr>
                <a:spLocks noChangeShapeType="1"/>
              </p:cNvSpPr>
              <p:nvPr/>
            </p:nvSpPr>
            <p:spPr bwMode="auto">
              <a:xfrm>
                <a:off x="270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13" name="Group 16"/>
            <p:cNvGrpSpPr>
              <a:grpSpLocks/>
            </p:cNvGrpSpPr>
            <p:nvPr/>
          </p:nvGrpSpPr>
          <p:grpSpPr bwMode="auto">
            <a:xfrm>
              <a:off x="2456" y="3208"/>
              <a:ext cx="166" cy="416"/>
              <a:chOff x="2520" y="10672"/>
              <a:chExt cx="360" cy="720"/>
            </a:xfrm>
          </p:grpSpPr>
          <p:sp>
            <p:nvSpPr>
              <p:cNvPr id="33848" name="Oval 17"/>
              <p:cNvSpPr>
                <a:spLocks noChangeArrowheads="1"/>
              </p:cNvSpPr>
              <p:nvPr/>
            </p:nvSpPr>
            <p:spPr bwMode="auto">
              <a:xfrm>
                <a:off x="2610" y="10672"/>
                <a:ext cx="180" cy="180"/>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3849" name="Line 18"/>
              <p:cNvSpPr>
                <a:spLocks noChangeShapeType="1"/>
              </p:cNvSpPr>
              <p:nvPr/>
            </p:nvSpPr>
            <p:spPr bwMode="auto">
              <a:xfrm>
                <a:off x="2700" y="10852"/>
                <a:ext cx="2"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50" name="Line 19"/>
              <p:cNvSpPr>
                <a:spLocks noChangeShapeType="1"/>
              </p:cNvSpPr>
              <p:nvPr/>
            </p:nvSpPr>
            <p:spPr bwMode="auto">
              <a:xfrm>
                <a:off x="2520" y="11032"/>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51" name="Line 20"/>
              <p:cNvSpPr>
                <a:spLocks noChangeShapeType="1"/>
              </p:cNvSpPr>
              <p:nvPr/>
            </p:nvSpPr>
            <p:spPr bwMode="auto">
              <a:xfrm flipH="1">
                <a:off x="252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52" name="Line 21"/>
              <p:cNvSpPr>
                <a:spLocks noChangeShapeType="1"/>
              </p:cNvSpPr>
              <p:nvPr/>
            </p:nvSpPr>
            <p:spPr bwMode="auto">
              <a:xfrm>
                <a:off x="270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14" name="Group 22"/>
            <p:cNvGrpSpPr>
              <a:grpSpLocks/>
            </p:cNvGrpSpPr>
            <p:nvPr/>
          </p:nvGrpSpPr>
          <p:grpSpPr bwMode="auto">
            <a:xfrm>
              <a:off x="5023" y="1752"/>
              <a:ext cx="166" cy="416"/>
              <a:chOff x="2520" y="10672"/>
              <a:chExt cx="360" cy="720"/>
            </a:xfrm>
          </p:grpSpPr>
          <p:sp>
            <p:nvSpPr>
              <p:cNvPr id="33843" name="Oval 23"/>
              <p:cNvSpPr>
                <a:spLocks noChangeArrowheads="1"/>
              </p:cNvSpPr>
              <p:nvPr/>
            </p:nvSpPr>
            <p:spPr bwMode="auto">
              <a:xfrm>
                <a:off x="2610" y="10672"/>
                <a:ext cx="180" cy="180"/>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3844" name="Line 24"/>
              <p:cNvSpPr>
                <a:spLocks noChangeShapeType="1"/>
              </p:cNvSpPr>
              <p:nvPr/>
            </p:nvSpPr>
            <p:spPr bwMode="auto">
              <a:xfrm>
                <a:off x="2700" y="10852"/>
                <a:ext cx="2"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45" name="Line 25"/>
              <p:cNvSpPr>
                <a:spLocks noChangeShapeType="1"/>
              </p:cNvSpPr>
              <p:nvPr/>
            </p:nvSpPr>
            <p:spPr bwMode="auto">
              <a:xfrm>
                <a:off x="2520" y="11032"/>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46" name="Line 26"/>
              <p:cNvSpPr>
                <a:spLocks noChangeShapeType="1"/>
              </p:cNvSpPr>
              <p:nvPr/>
            </p:nvSpPr>
            <p:spPr bwMode="auto">
              <a:xfrm flipH="1">
                <a:off x="252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47" name="Line 27"/>
              <p:cNvSpPr>
                <a:spLocks noChangeShapeType="1"/>
              </p:cNvSpPr>
              <p:nvPr/>
            </p:nvSpPr>
            <p:spPr bwMode="auto">
              <a:xfrm>
                <a:off x="270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15" name="Group 28"/>
            <p:cNvGrpSpPr>
              <a:grpSpLocks/>
            </p:cNvGrpSpPr>
            <p:nvPr/>
          </p:nvGrpSpPr>
          <p:grpSpPr bwMode="auto">
            <a:xfrm>
              <a:off x="5023" y="2376"/>
              <a:ext cx="166" cy="416"/>
              <a:chOff x="2520" y="10672"/>
              <a:chExt cx="360" cy="720"/>
            </a:xfrm>
          </p:grpSpPr>
          <p:sp>
            <p:nvSpPr>
              <p:cNvPr id="33838" name="Oval 29"/>
              <p:cNvSpPr>
                <a:spLocks noChangeArrowheads="1"/>
              </p:cNvSpPr>
              <p:nvPr/>
            </p:nvSpPr>
            <p:spPr bwMode="auto">
              <a:xfrm>
                <a:off x="2610" y="10672"/>
                <a:ext cx="180" cy="180"/>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3839" name="Line 30"/>
              <p:cNvSpPr>
                <a:spLocks noChangeShapeType="1"/>
              </p:cNvSpPr>
              <p:nvPr/>
            </p:nvSpPr>
            <p:spPr bwMode="auto">
              <a:xfrm>
                <a:off x="2700" y="10852"/>
                <a:ext cx="2"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40" name="Line 31"/>
              <p:cNvSpPr>
                <a:spLocks noChangeShapeType="1"/>
              </p:cNvSpPr>
              <p:nvPr/>
            </p:nvSpPr>
            <p:spPr bwMode="auto">
              <a:xfrm>
                <a:off x="2520" y="11032"/>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41" name="Line 32"/>
              <p:cNvSpPr>
                <a:spLocks noChangeShapeType="1"/>
              </p:cNvSpPr>
              <p:nvPr/>
            </p:nvSpPr>
            <p:spPr bwMode="auto">
              <a:xfrm flipH="1">
                <a:off x="252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42" name="Line 33"/>
              <p:cNvSpPr>
                <a:spLocks noChangeShapeType="1"/>
              </p:cNvSpPr>
              <p:nvPr/>
            </p:nvSpPr>
            <p:spPr bwMode="auto">
              <a:xfrm>
                <a:off x="270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16" name="Group 34"/>
            <p:cNvGrpSpPr>
              <a:grpSpLocks/>
            </p:cNvGrpSpPr>
            <p:nvPr/>
          </p:nvGrpSpPr>
          <p:grpSpPr bwMode="auto">
            <a:xfrm>
              <a:off x="5023" y="3104"/>
              <a:ext cx="166" cy="416"/>
              <a:chOff x="2520" y="10672"/>
              <a:chExt cx="360" cy="720"/>
            </a:xfrm>
          </p:grpSpPr>
          <p:sp>
            <p:nvSpPr>
              <p:cNvPr id="33833" name="Oval 35"/>
              <p:cNvSpPr>
                <a:spLocks noChangeArrowheads="1"/>
              </p:cNvSpPr>
              <p:nvPr/>
            </p:nvSpPr>
            <p:spPr bwMode="auto">
              <a:xfrm>
                <a:off x="2610" y="10672"/>
                <a:ext cx="180" cy="180"/>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3834" name="Line 36"/>
              <p:cNvSpPr>
                <a:spLocks noChangeShapeType="1"/>
              </p:cNvSpPr>
              <p:nvPr/>
            </p:nvSpPr>
            <p:spPr bwMode="auto">
              <a:xfrm>
                <a:off x="2700" y="10852"/>
                <a:ext cx="2"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5" name="Line 37"/>
              <p:cNvSpPr>
                <a:spLocks noChangeShapeType="1"/>
              </p:cNvSpPr>
              <p:nvPr/>
            </p:nvSpPr>
            <p:spPr bwMode="auto">
              <a:xfrm>
                <a:off x="2520" y="11032"/>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6" name="Line 38"/>
              <p:cNvSpPr>
                <a:spLocks noChangeShapeType="1"/>
              </p:cNvSpPr>
              <p:nvPr/>
            </p:nvSpPr>
            <p:spPr bwMode="auto">
              <a:xfrm flipH="1">
                <a:off x="252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7" name="Line 39"/>
              <p:cNvSpPr>
                <a:spLocks noChangeShapeType="1"/>
              </p:cNvSpPr>
              <p:nvPr/>
            </p:nvSpPr>
            <p:spPr bwMode="auto">
              <a:xfrm>
                <a:off x="2700" y="11212"/>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784" name="AutoShape 40"/>
            <p:cNvSpPr>
              <a:spLocks noChangeArrowheads="1"/>
            </p:cNvSpPr>
            <p:nvPr/>
          </p:nvSpPr>
          <p:spPr bwMode="auto">
            <a:xfrm>
              <a:off x="3367" y="1752"/>
              <a:ext cx="1077" cy="1976"/>
            </a:xfrm>
            <a:prstGeom prst="octagon">
              <a:avLst>
                <a:gd name="adj" fmla="val 29287"/>
              </a:avLst>
            </a:prstGeom>
            <a:solidFill>
              <a:srgbClr val="FFFFFF"/>
            </a:solidFill>
            <a:ln w="9525">
              <a:solidFill>
                <a:srgbClr val="000000"/>
              </a:solidFill>
              <a:miter lim="800000"/>
              <a:headEnd/>
              <a:tailEnd/>
            </a:ln>
            <a:effectLst>
              <a:outerShdw dist="35921" dir="2700000" algn="ctr" rotWithShape="0">
                <a:srgbClr val="808080"/>
              </a:outerShdw>
            </a:effectLst>
          </p:spPr>
          <p:txBody>
            <a:bodyPr/>
            <a:lstStyle/>
            <a:p>
              <a:pPr>
                <a:defRPr/>
              </a:pPr>
              <a:endParaRPr lang="en-US" sz="1600"/>
            </a:p>
            <a:p>
              <a:pPr>
                <a:defRPr/>
              </a:pPr>
              <a:endParaRPr lang="en-US" sz="1600"/>
            </a:p>
            <a:p>
              <a:pPr>
                <a:defRPr/>
              </a:pPr>
              <a:endParaRPr lang="en-US" sz="1600"/>
            </a:p>
            <a:p>
              <a:pPr>
                <a:defRPr/>
              </a:pPr>
              <a:r>
                <a:rPr lang="en-US" sz="1600" b="1"/>
                <a:t>Phỏng vấn nhóm</a:t>
              </a:r>
              <a:endParaRPr lang="en-US" sz="1600"/>
            </a:p>
          </p:txBody>
        </p:sp>
        <p:sp>
          <p:nvSpPr>
            <p:cNvPr id="33818" name="Line 41"/>
            <p:cNvSpPr>
              <a:spLocks noChangeShapeType="1"/>
            </p:cNvSpPr>
            <p:nvPr/>
          </p:nvSpPr>
          <p:spPr bwMode="auto">
            <a:xfrm>
              <a:off x="2705" y="2064"/>
              <a:ext cx="828"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33819" name="Line 42"/>
            <p:cNvSpPr>
              <a:spLocks noChangeShapeType="1"/>
            </p:cNvSpPr>
            <p:nvPr/>
          </p:nvSpPr>
          <p:spPr bwMode="auto">
            <a:xfrm>
              <a:off x="4112" y="2064"/>
              <a:ext cx="828" cy="0"/>
            </a:xfrm>
            <a:prstGeom prst="line">
              <a:avLst/>
            </a:prstGeom>
            <a:noFill/>
            <a:ln w="9525">
              <a:solidFill>
                <a:srgbClr val="000000"/>
              </a:solidFill>
              <a:round/>
              <a:headEnd type="stealth" w="sm" len="med"/>
              <a:tailEnd type="none" w="sm" len="med"/>
            </a:ln>
            <a:extLst>
              <a:ext uri="{909E8E84-426E-40DD-AFC4-6F175D3DCCD1}">
                <a14:hiddenFill xmlns:a14="http://schemas.microsoft.com/office/drawing/2010/main">
                  <a:noFill/>
                </a14:hiddenFill>
              </a:ext>
            </a:extLst>
          </p:spPr>
          <p:txBody>
            <a:bodyPr/>
            <a:lstStyle/>
            <a:p>
              <a:endParaRPr lang="en-US"/>
            </a:p>
          </p:txBody>
        </p:sp>
        <p:sp>
          <p:nvSpPr>
            <p:cNvPr id="33820" name="Text Box 43"/>
            <p:cNvSpPr txBox="1">
              <a:spLocks noChangeArrowheads="1"/>
            </p:cNvSpPr>
            <p:nvPr/>
          </p:nvSpPr>
          <p:spPr bwMode="auto">
            <a:xfrm>
              <a:off x="2705" y="1856"/>
              <a:ext cx="82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a:latin typeface="Arial Narrow" panose="020B0606020202030204" pitchFamily="34" charset="0"/>
                </a:rPr>
                <a:t>Câu h</a:t>
              </a:r>
              <a:r>
                <a:rPr lang="en-US" altLang="en-US" sz="1600"/>
                <a:t>ỏ</a:t>
              </a:r>
              <a:r>
                <a:rPr lang="en-US" altLang="en-US" sz="1600">
                  <a:latin typeface="Arial Narrow" panose="020B0606020202030204" pitchFamily="34" charset="0"/>
                </a:rPr>
                <a:t>i v</a:t>
              </a:r>
              <a:r>
                <a:rPr lang="en-US" altLang="en-US" sz="1600"/>
                <a:t>ề</a:t>
              </a:r>
              <a:r>
                <a:rPr lang="en-US" altLang="en-US" sz="1600">
                  <a:latin typeface="Arial Narrow" panose="020B0606020202030204" pitchFamily="34" charset="0"/>
                </a:rPr>
                <a:t> nghi</a:t>
              </a:r>
              <a:r>
                <a:rPr lang="en-US" altLang="en-US" sz="1600"/>
                <a:t>ệ</a:t>
              </a:r>
              <a:r>
                <a:rPr lang="en-US" altLang="en-US" sz="1600">
                  <a:latin typeface="Arial Narrow" panose="020B0606020202030204" pitchFamily="34" charset="0"/>
                </a:rPr>
                <a:t>p v</a:t>
              </a:r>
              <a:r>
                <a:rPr lang="en-US" altLang="en-US" sz="1600"/>
                <a:t>ụ</a:t>
              </a:r>
            </a:p>
          </p:txBody>
        </p:sp>
        <p:sp>
          <p:nvSpPr>
            <p:cNvPr id="33821" name="Line 44"/>
            <p:cNvSpPr>
              <a:spLocks noChangeShapeType="1"/>
            </p:cNvSpPr>
            <p:nvPr/>
          </p:nvSpPr>
          <p:spPr bwMode="auto">
            <a:xfrm>
              <a:off x="2705" y="2792"/>
              <a:ext cx="828"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33822" name="Line 45"/>
            <p:cNvSpPr>
              <a:spLocks noChangeShapeType="1"/>
            </p:cNvSpPr>
            <p:nvPr/>
          </p:nvSpPr>
          <p:spPr bwMode="auto">
            <a:xfrm>
              <a:off x="2705" y="3416"/>
              <a:ext cx="828"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en-US"/>
            </a:p>
          </p:txBody>
        </p:sp>
        <p:sp>
          <p:nvSpPr>
            <p:cNvPr id="33823" name="Text Box 46"/>
            <p:cNvSpPr txBox="1">
              <a:spLocks noChangeArrowheads="1"/>
            </p:cNvSpPr>
            <p:nvPr/>
          </p:nvSpPr>
          <p:spPr bwMode="auto">
            <a:xfrm>
              <a:off x="2705" y="2584"/>
              <a:ext cx="82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a:latin typeface="Arial Narrow" panose="020B0606020202030204" pitchFamily="34" charset="0"/>
                </a:rPr>
                <a:t>Câu h</a:t>
              </a:r>
              <a:r>
                <a:rPr lang="en-US" altLang="en-US" sz="1600"/>
                <a:t>ỏ</a:t>
              </a:r>
              <a:r>
                <a:rPr lang="en-US" altLang="en-US" sz="1600">
                  <a:latin typeface="Arial Narrow" panose="020B0606020202030204" pitchFamily="34" charset="0"/>
                </a:rPr>
                <a:t>i v</a:t>
              </a:r>
              <a:r>
                <a:rPr lang="en-US" altLang="en-US" sz="1600"/>
                <a:t>ề</a:t>
              </a:r>
              <a:r>
                <a:rPr lang="en-US" altLang="en-US" sz="1600">
                  <a:latin typeface="Arial Narrow" panose="020B0606020202030204" pitchFamily="34" charset="0"/>
                </a:rPr>
                <a:t> k</a:t>
              </a:r>
              <a:r>
                <a:rPr lang="en-US" altLang="en-US" sz="1600"/>
                <a:t>ỹ thuật</a:t>
              </a:r>
            </a:p>
          </p:txBody>
        </p:sp>
        <p:sp>
          <p:nvSpPr>
            <p:cNvPr id="33824" name="Line 47"/>
            <p:cNvSpPr>
              <a:spLocks noChangeShapeType="1"/>
            </p:cNvSpPr>
            <p:nvPr/>
          </p:nvSpPr>
          <p:spPr bwMode="auto">
            <a:xfrm>
              <a:off x="4112" y="2792"/>
              <a:ext cx="828" cy="0"/>
            </a:xfrm>
            <a:prstGeom prst="line">
              <a:avLst/>
            </a:prstGeom>
            <a:noFill/>
            <a:ln w="9525">
              <a:solidFill>
                <a:srgbClr val="000000"/>
              </a:solidFill>
              <a:round/>
              <a:headEnd type="stealth" w="sm" len="med"/>
              <a:tailEnd type="none" w="sm" len="med"/>
            </a:ln>
            <a:extLst>
              <a:ext uri="{909E8E84-426E-40DD-AFC4-6F175D3DCCD1}">
                <a14:hiddenFill xmlns:a14="http://schemas.microsoft.com/office/drawing/2010/main">
                  <a:noFill/>
                </a14:hiddenFill>
              </a:ext>
            </a:extLst>
          </p:spPr>
          <p:txBody>
            <a:bodyPr/>
            <a:lstStyle/>
            <a:p>
              <a:endParaRPr lang="en-US"/>
            </a:p>
          </p:txBody>
        </p:sp>
        <p:sp>
          <p:nvSpPr>
            <p:cNvPr id="33825" name="Line 48"/>
            <p:cNvSpPr>
              <a:spLocks noChangeShapeType="1"/>
            </p:cNvSpPr>
            <p:nvPr/>
          </p:nvSpPr>
          <p:spPr bwMode="auto">
            <a:xfrm>
              <a:off x="4112" y="3416"/>
              <a:ext cx="828" cy="0"/>
            </a:xfrm>
            <a:prstGeom prst="line">
              <a:avLst/>
            </a:prstGeom>
            <a:noFill/>
            <a:ln w="9525">
              <a:solidFill>
                <a:srgbClr val="000000"/>
              </a:solidFill>
              <a:round/>
              <a:headEnd type="stealth" w="sm" len="med"/>
              <a:tailEnd type="none" w="sm" len="med"/>
            </a:ln>
            <a:extLst>
              <a:ext uri="{909E8E84-426E-40DD-AFC4-6F175D3DCCD1}">
                <a14:hiddenFill xmlns:a14="http://schemas.microsoft.com/office/drawing/2010/main">
                  <a:noFill/>
                </a14:hiddenFill>
              </a:ext>
            </a:extLst>
          </p:spPr>
          <p:txBody>
            <a:bodyPr/>
            <a:lstStyle/>
            <a:p>
              <a:endParaRPr lang="en-US"/>
            </a:p>
          </p:txBody>
        </p:sp>
        <p:sp>
          <p:nvSpPr>
            <p:cNvPr id="33826" name="Text Box 49"/>
            <p:cNvSpPr txBox="1">
              <a:spLocks noChangeArrowheads="1"/>
            </p:cNvSpPr>
            <p:nvPr/>
          </p:nvSpPr>
          <p:spPr bwMode="auto">
            <a:xfrm>
              <a:off x="4195" y="1856"/>
              <a:ext cx="82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a:latin typeface="Arial Narrow" panose="020B0606020202030204" pitchFamily="34" charset="0"/>
                </a:rPr>
                <a:t>Tr</a:t>
              </a:r>
              <a:r>
                <a:rPr lang="en-US" altLang="en-US" sz="1600"/>
                <a:t>ả lời</a:t>
              </a:r>
              <a:r>
                <a:rPr lang="en-US" altLang="en-US" sz="1600">
                  <a:latin typeface="Arial Narrow" panose="020B0606020202030204" pitchFamily="34" charset="0"/>
                </a:rPr>
                <a:t> v</a:t>
              </a:r>
              <a:r>
                <a:rPr lang="en-US" altLang="en-US" sz="1600"/>
                <a:t>ề</a:t>
              </a:r>
              <a:r>
                <a:rPr lang="en-US" altLang="en-US" sz="1600">
                  <a:latin typeface="Arial Narrow" panose="020B0606020202030204" pitchFamily="34" charset="0"/>
                </a:rPr>
                <a:t> k</a:t>
              </a:r>
              <a:r>
                <a:rPr lang="en-US" altLang="en-US" sz="1600"/>
                <a:t>ỹ thuật</a:t>
              </a:r>
            </a:p>
          </p:txBody>
        </p:sp>
        <p:sp>
          <p:nvSpPr>
            <p:cNvPr id="33827" name="Text Box 50"/>
            <p:cNvSpPr txBox="1">
              <a:spLocks noChangeArrowheads="1"/>
            </p:cNvSpPr>
            <p:nvPr/>
          </p:nvSpPr>
          <p:spPr bwMode="auto">
            <a:xfrm>
              <a:off x="2705" y="3520"/>
              <a:ext cx="82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a:latin typeface="Arial Narrow" panose="020B0606020202030204" pitchFamily="34" charset="0"/>
                </a:rPr>
                <a:t>Câu h</a:t>
              </a:r>
              <a:r>
                <a:rPr lang="en-US" altLang="en-US" sz="1600"/>
                <a:t>ỏ</a:t>
              </a:r>
              <a:r>
                <a:rPr lang="en-US" altLang="en-US" sz="1600">
                  <a:latin typeface="Arial Narrow" panose="020B0606020202030204" pitchFamily="34" charset="0"/>
                </a:rPr>
                <a:t>i t</a:t>
              </a:r>
              <a:r>
                <a:rPr lang="en-US" altLang="en-US" sz="1600"/>
                <a:t>ổng quan, …</a:t>
              </a:r>
            </a:p>
          </p:txBody>
        </p:sp>
        <p:sp>
          <p:nvSpPr>
            <p:cNvPr id="33828" name="Text Box 51"/>
            <p:cNvSpPr txBox="1">
              <a:spLocks noChangeArrowheads="1"/>
            </p:cNvSpPr>
            <p:nvPr/>
          </p:nvSpPr>
          <p:spPr bwMode="auto">
            <a:xfrm>
              <a:off x="4195" y="2584"/>
              <a:ext cx="82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a:latin typeface="Arial Narrow" panose="020B0606020202030204" pitchFamily="34" charset="0"/>
                </a:rPr>
                <a:t>Tr</a:t>
              </a:r>
              <a:r>
                <a:rPr lang="en-US" altLang="en-US" sz="1600"/>
                <a:t>ả lời</a:t>
              </a:r>
              <a:r>
                <a:rPr lang="en-US" altLang="en-US" sz="1600">
                  <a:latin typeface="Arial Narrow" panose="020B0606020202030204" pitchFamily="34" charset="0"/>
                </a:rPr>
                <a:t> v</a:t>
              </a:r>
              <a:r>
                <a:rPr lang="en-US" altLang="en-US" sz="1600"/>
                <a:t>ề</a:t>
              </a:r>
              <a:r>
                <a:rPr lang="en-US" altLang="en-US" sz="1600">
                  <a:latin typeface="Arial Narrow" panose="020B0606020202030204" pitchFamily="34" charset="0"/>
                </a:rPr>
                <a:t> nghi</a:t>
              </a:r>
              <a:r>
                <a:rPr lang="en-US" altLang="en-US" sz="1600"/>
                <a:t>ệp vụ</a:t>
              </a:r>
            </a:p>
          </p:txBody>
        </p:sp>
        <p:sp>
          <p:nvSpPr>
            <p:cNvPr id="33829" name="Text Box 52"/>
            <p:cNvSpPr txBox="1">
              <a:spLocks noChangeArrowheads="1"/>
            </p:cNvSpPr>
            <p:nvPr/>
          </p:nvSpPr>
          <p:spPr bwMode="auto">
            <a:xfrm>
              <a:off x="4195" y="3208"/>
              <a:ext cx="82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a:latin typeface="Arial Narrow" panose="020B0606020202030204" pitchFamily="34" charset="0"/>
                </a:rPr>
                <a:t>Tr</a:t>
              </a:r>
              <a:r>
                <a:rPr lang="en-US" altLang="en-US" sz="1600"/>
                <a:t>ả lời</a:t>
              </a:r>
              <a:r>
                <a:rPr lang="en-US" altLang="en-US" sz="1600">
                  <a:latin typeface="Arial Narrow" panose="020B0606020202030204" pitchFamily="34" charset="0"/>
                </a:rPr>
                <a:t> v</a:t>
              </a:r>
              <a:r>
                <a:rPr lang="en-US" altLang="en-US" sz="1600"/>
                <a:t>ề</a:t>
              </a:r>
              <a:r>
                <a:rPr lang="en-US" altLang="en-US" sz="1600">
                  <a:latin typeface="Arial Narrow" panose="020B0606020202030204" pitchFamily="34" charset="0"/>
                </a:rPr>
                <a:t> k</a:t>
              </a:r>
              <a:r>
                <a:rPr lang="en-US" altLang="en-US" sz="1600"/>
                <a:t>ỹ thuật</a:t>
              </a:r>
            </a:p>
          </p:txBody>
        </p:sp>
        <p:sp>
          <p:nvSpPr>
            <p:cNvPr id="33830" name="Rectangle 53"/>
            <p:cNvSpPr>
              <a:spLocks noChangeArrowheads="1"/>
            </p:cNvSpPr>
            <p:nvPr/>
          </p:nvSpPr>
          <p:spPr bwMode="auto">
            <a:xfrm>
              <a:off x="2208" y="1440"/>
              <a:ext cx="3312" cy="2496"/>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3831" name="Text Box 54"/>
            <p:cNvSpPr txBox="1">
              <a:spLocks noChangeArrowheads="1"/>
            </p:cNvSpPr>
            <p:nvPr/>
          </p:nvSpPr>
          <p:spPr bwMode="auto">
            <a:xfrm>
              <a:off x="2291" y="1440"/>
              <a:ext cx="579"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b="1">
                  <a:latin typeface="Arial Narrow" panose="020B0606020202030204" pitchFamily="34" charset="0"/>
                </a:rPr>
                <a:t>Phân tích viên</a:t>
              </a:r>
              <a:endParaRPr lang="en-US" altLang="en-US" sz="1600"/>
            </a:p>
          </p:txBody>
        </p:sp>
        <p:sp>
          <p:nvSpPr>
            <p:cNvPr id="33832" name="Text Box 55"/>
            <p:cNvSpPr txBox="1">
              <a:spLocks noChangeArrowheads="1"/>
            </p:cNvSpPr>
            <p:nvPr/>
          </p:nvSpPr>
          <p:spPr bwMode="auto">
            <a:xfrm>
              <a:off x="4609" y="1440"/>
              <a:ext cx="82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b="1">
                  <a:latin typeface="Arial Narrow" panose="020B0606020202030204" pitchFamily="34" charset="0"/>
                </a:rPr>
                <a:t>Ng</a:t>
              </a:r>
              <a:r>
                <a:rPr lang="en-US" altLang="en-US" sz="1600" b="1"/>
                <a:t>ười phỏng vấn</a:t>
              </a:r>
              <a:endParaRPr lang="en-US" altLang="en-US" sz="1600"/>
            </a:p>
          </p:txBody>
        </p:sp>
      </p:grpSp>
      <p:grpSp>
        <p:nvGrpSpPr>
          <p:cNvPr id="9" name="Group 68"/>
          <p:cNvGrpSpPr>
            <a:grpSpLocks/>
          </p:cNvGrpSpPr>
          <p:nvPr/>
        </p:nvGrpSpPr>
        <p:grpSpPr bwMode="auto">
          <a:xfrm>
            <a:off x="7112001" y="838200"/>
            <a:ext cx="3133725" cy="1981200"/>
            <a:chOff x="3520" y="528"/>
            <a:chExt cx="1974" cy="1248"/>
          </a:xfrm>
        </p:grpSpPr>
        <p:sp>
          <p:nvSpPr>
            <p:cNvPr id="31801" name="Cloud"/>
            <p:cNvSpPr>
              <a:spLocks noChangeAspect="1" noEditPoints="1" noChangeArrowheads="1"/>
            </p:cNvSpPr>
            <p:nvPr/>
          </p:nvSpPr>
          <p:spPr bwMode="auto">
            <a:xfrm>
              <a:off x="3552" y="528"/>
              <a:ext cx="1175" cy="7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rgbClr val="000000"/>
              </a:solidFill>
              <a:miter lim="800000"/>
              <a:headEnd/>
              <a:tailEnd/>
            </a:ln>
            <a:effectLst>
              <a:outerShdw dist="107763" dir="2700000" algn="ctr" rotWithShape="0">
                <a:srgbClr val="808080"/>
              </a:outerShdw>
            </a:effectLst>
          </p:spPr>
          <p:txBody>
            <a:bodyPr/>
            <a:lstStyle/>
            <a:p>
              <a:pPr>
                <a:defRPr/>
              </a:pPr>
              <a:endParaRPr lang="fr-FR"/>
            </a:p>
          </p:txBody>
        </p:sp>
        <p:grpSp>
          <p:nvGrpSpPr>
            <p:cNvPr id="33802" name="Group 58"/>
            <p:cNvGrpSpPr>
              <a:grpSpLocks/>
            </p:cNvGrpSpPr>
            <p:nvPr/>
          </p:nvGrpSpPr>
          <p:grpSpPr bwMode="auto">
            <a:xfrm>
              <a:off x="5328" y="720"/>
              <a:ext cx="166" cy="416"/>
              <a:chOff x="2520" y="10672"/>
              <a:chExt cx="360" cy="720"/>
            </a:xfrm>
          </p:grpSpPr>
          <p:sp>
            <p:nvSpPr>
              <p:cNvPr id="33806" name="Oval 59"/>
              <p:cNvSpPr>
                <a:spLocks noChangeArrowheads="1"/>
              </p:cNvSpPr>
              <p:nvPr/>
            </p:nvSpPr>
            <p:spPr bwMode="auto">
              <a:xfrm>
                <a:off x="2610" y="10672"/>
                <a:ext cx="180" cy="180"/>
              </a:xfrm>
              <a:prstGeom prst="ellipse">
                <a:avLst/>
              </a:prstGeom>
              <a:solidFill>
                <a:srgbClr val="FFFFFF"/>
              </a:solidFill>
              <a:ln w="28575">
                <a:solidFill>
                  <a:srgbClr val="99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3807" name="Line 60"/>
              <p:cNvSpPr>
                <a:spLocks noChangeShapeType="1"/>
              </p:cNvSpPr>
              <p:nvPr/>
            </p:nvSpPr>
            <p:spPr bwMode="auto">
              <a:xfrm>
                <a:off x="2700" y="10852"/>
                <a:ext cx="2" cy="360"/>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8" name="Line 61"/>
              <p:cNvSpPr>
                <a:spLocks noChangeShapeType="1"/>
              </p:cNvSpPr>
              <p:nvPr/>
            </p:nvSpPr>
            <p:spPr bwMode="auto">
              <a:xfrm>
                <a:off x="2520" y="11032"/>
                <a:ext cx="360" cy="0"/>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9" name="Line 62"/>
              <p:cNvSpPr>
                <a:spLocks noChangeShapeType="1"/>
              </p:cNvSpPr>
              <p:nvPr/>
            </p:nvSpPr>
            <p:spPr bwMode="auto">
              <a:xfrm flipH="1">
                <a:off x="2520" y="11212"/>
                <a:ext cx="180" cy="180"/>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0" name="Line 63"/>
              <p:cNvSpPr>
                <a:spLocks noChangeShapeType="1"/>
              </p:cNvSpPr>
              <p:nvPr/>
            </p:nvSpPr>
            <p:spPr bwMode="auto">
              <a:xfrm>
                <a:off x="2700" y="11212"/>
                <a:ext cx="180" cy="180"/>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803" name="Freeform 64"/>
            <p:cNvSpPr>
              <a:spLocks/>
            </p:cNvSpPr>
            <p:nvPr/>
          </p:nvSpPr>
          <p:spPr bwMode="auto">
            <a:xfrm>
              <a:off x="3520" y="1104"/>
              <a:ext cx="320" cy="672"/>
            </a:xfrm>
            <a:custGeom>
              <a:avLst/>
              <a:gdLst>
                <a:gd name="T0" fmla="*/ 80 w 320"/>
                <a:gd name="T1" fmla="*/ 0 h 672"/>
                <a:gd name="T2" fmla="*/ 32 w 320"/>
                <a:gd name="T3" fmla="*/ 384 h 672"/>
                <a:gd name="T4" fmla="*/ 272 w 320"/>
                <a:gd name="T5" fmla="*/ 528 h 672"/>
                <a:gd name="T6" fmla="*/ 320 w 320"/>
                <a:gd name="T7" fmla="*/ 672 h 672"/>
                <a:gd name="T8" fmla="*/ 0 60000 65536"/>
                <a:gd name="T9" fmla="*/ 0 60000 65536"/>
                <a:gd name="T10" fmla="*/ 0 60000 65536"/>
                <a:gd name="T11" fmla="*/ 0 60000 65536"/>
                <a:gd name="T12" fmla="*/ 0 w 320"/>
                <a:gd name="T13" fmla="*/ 0 h 672"/>
                <a:gd name="T14" fmla="*/ 320 w 320"/>
                <a:gd name="T15" fmla="*/ 672 h 672"/>
              </a:gdLst>
              <a:ahLst/>
              <a:cxnLst>
                <a:cxn ang="T8">
                  <a:pos x="T0" y="T1"/>
                </a:cxn>
                <a:cxn ang="T9">
                  <a:pos x="T2" y="T3"/>
                </a:cxn>
                <a:cxn ang="T10">
                  <a:pos x="T4" y="T5"/>
                </a:cxn>
                <a:cxn ang="T11">
                  <a:pos x="T6" y="T7"/>
                </a:cxn>
              </a:cxnLst>
              <a:rect l="T12" t="T13" r="T14" b="T15"/>
              <a:pathLst>
                <a:path w="320" h="672">
                  <a:moveTo>
                    <a:pt x="80" y="0"/>
                  </a:moveTo>
                  <a:cubicBezTo>
                    <a:pt x="40" y="148"/>
                    <a:pt x="0" y="296"/>
                    <a:pt x="32" y="384"/>
                  </a:cubicBezTo>
                  <a:cubicBezTo>
                    <a:pt x="64" y="472"/>
                    <a:pt x="224" y="480"/>
                    <a:pt x="272" y="528"/>
                  </a:cubicBezTo>
                  <a:cubicBezTo>
                    <a:pt x="320" y="576"/>
                    <a:pt x="320" y="624"/>
                    <a:pt x="320" y="6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3804" name="Freeform 65"/>
            <p:cNvSpPr>
              <a:spLocks/>
            </p:cNvSpPr>
            <p:nvPr/>
          </p:nvSpPr>
          <p:spPr bwMode="auto">
            <a:xfrm>
              <a:off x="4704" y="912"/>
              <a:ext cx="672" cy="304"/>
            </a:xfrm>
            <a:custGeom>
              <a:avLst/>
              <a:gdLst>
                <a:gd name="T0" fmla="*/ 0 w 672"/>
                <a:gd name="T1" fmla="*/ 0 h 304"/>
                <a:gd name="T2" fmla="*/ 288 w 672"/>
                <a:gd name="T3" fmla="*/ 288 h 304"/>
                <a:gd name="T4" fmla="*/ 480 w 672"/>
                <a:gd name="T5" fmla="*/ 96 h 304"/>
                <a:gd name="T6" fmla="*/ 672 w 672"/>
                <a:gd name="T7" fmla="*/ 0 h 304"/>
                <a:gd name="T8" fmla="*/ 0 60000 65536"/>
                <a:gd name="T9" fmla="*/ 0 60000 65536"/>
                <a:gd name="T10" fmla="*/ 0 60000 65536"/>
                <a:gd name="T11" fmla="*/ 0 60000 65536"/>
                <a:gd name="T12" fmla="*/ 0 w 672"/>
                <a:gd name="T13" fmla="*/ 0 h 304"/>
                <a:gd name="T14" fmla="*/ 672 w 672"/>
                <a:gd name="T15" fmla="*/ 304 h 304"/>
              </a:gdLst>
              <a:ahLst/>
              <a:cxnLst>
                <a:cxn ang="T8">
                  <a:pos x="T0" y="T1"/>
                </a:cxn>
                <a:cxn ang="T9">
                  <a:pos x="T2" y="T3"/>
                </a:cxn>
                <a:cxn ang="T10">
                  <a:pos x="T4" y="T5"/>
                </a:cxn>
                <a:cxn ang="T11">
                  <a:pos x="T6" y="T7"/>
                </a:cxn>
              </a:cxnLst>
              <a:rect l="T12" t="T13" r="T14" b="T15"/>
              <a:pathLst>
                <a:path w="672" h="304">
                  <a:moveTo>
                    <a:pt x="0" y="0"/>
                  </a:moveTo>
                  <a:cubicBezTo>
                    <a:pt x="104" y="136"/>
                    <a:pt x="208" y="272"/>
                    <a:pt x="288" y="288"/>
                  </a:cubicBezTo>
                  <a:cubicBezTo>
                    <a:pt x="368" y="304"/>
                    <a:pt x="416" y="144"/>
                    <a:pt x="480" y="96"/>
                  </a:cubicBezTo>
                  <a:cubicBezTo>
                    <a:pt x="544" y="48"/>
                    <a:pt x="608" y="24"/>
                    <a:pt x="67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3805" name="Text Box 66"/>
            <p:cNvSpPr txBox="1">
              <a:spLocks noChangeArrowheads="1"/>
            </p:cNvSpPr>
            <p:nvPr/>
          </p:nvSpPr>
          <p:spPr bwMode="auto">
            <a:xfrm>
              <a:off x="3792" y="672"/>
              <a:ext cx="82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a:latin typeface="Arial Narrow" panose="020B0606020202030204" pitchFamily="34" charset="0"/>
                </a:rPr>
                <a:t>t</a:t>
              </a:r>
              <a:r>
                <a:rPr lang="en-US" altLang="en-US"/>
                <a:t>ừ xa qua video conference</a:t>
              </a:r>
            </a:p>
          </p:txBody>
        </p:sp>
      </p:grpSp>
    </p:spTree>
    <p:extLst>
      <p:ext uri="{BB962C8B-B14F-4D97-AF65-F5344CB8AC3E}">
        <p14:creationId xmlns:p14="http://schemas.microsoft.com/office/powerpoint/2010/main" val="2415931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266" y="265107"/>
            <a:ext cx="2142748" cy="932690"/>
          </a:xfrm>
          <a:prstGeom prst="rect">
            <a:avLst/>
          </a:prstGeom>
        </p:spPr>
      </p:pic>
      <p:sp>
        <p:nvSpPr>
          <p:cNvPr id="11" name="Title 1">
            <a:extLst>
              <a:ext uri="{FF2B5EF4-FFF2-40B4-BE49-F238E27FC236}">
                <a16:creationId xmlns:a16="http://schemas.microsoft.com/office/drawing/2014/main" id="{9EE41F42-6BF9-48F1-A6F1-CE4B27344E98}"/>
              </a:ext>
            </a:extLst>
          </p:cNvPr>
          <p:cNvSpPr txBox="1">
            <a:spLocks/>
          </p:cNvSpPr>
          <p:nvPr/>
        </p:nvSpPr>
        <p:spPr>
          <a:xfrm>
            <a:off x="381000" y="265107"/>
            <a:ext cx="10515600" cy="9806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err="1">
                <a:solidFill>
                  <a:srgbClr val="C00000"/>
                </a:solidFill>
                <a:latin typeface="Times New Roman" panose="02020603050405020304" pitchFamily="18" charset="0"/>
                <a:cs typeface="Times New Roman" panose="02020603050405020304" pitchFamily="18" charset="0"/>
              </a:rPr>
              <a:t>Các</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ký</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hiệu</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trong</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sơ</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đồ</a:t>
            </a:r>
            <a:r>
              <a:rPr lang="en-US" sz="4400" dirty="0">
                <a:solidFill>
                  <a:srgbClr val="C00000"/>
                </a:solidFill>
                <a:latin typeface="Times New Roman" panose="02020603050405020304" pitchFamily="18" charset="0"/>
                <a:cs typeface="Times New Roman" panose="02020603050405020304" pitchFamily="18" charset="0"/>
              </a:rPr>
              <a:t> Activity</a:t>
            </a:r>
            <a:endParaRPr lang="en-GB" sz="4400" dirty="0">
              <a:solidFill>
                <a:srgbClr val="C00000"/>
              </a:solidFill>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4A104641-2662-4CE3-A286-F738704480A4}"/>
              </a:ext>
            </a:extLst>
          </p:cNvPr>
          <p:cNvSpPr txBox="1">
            <a:spLocks/>
          </p:cNvSpPr>
          <p:nvPr/>
        </p:nvSpPr>
        <p:spPr>
          <a:xfrm>
            <a:off x="838199" y="1455008"/>
            <a:ext cx="11182815"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vi-VN" sz="2800" b="1" dirty="0">
                <a:latin typeface="Times New Roman" panose="02020603050405020304" pitchFamily="18" charset="0"/>
                <a:cs typeface="Times New Roman" panose="02020603050405020304" pitchFamily="18" charset="0"/>
              </a:rPr>
              <a:t>Hoạt động </a:t>
            </a:r>
            <a:r>
              <a:rPr lang="en-GB" sz="2800" b="1" dirty="0">
                <a:latin typeface="Times New Roman" panose="02020603050405020304" pitchFamily="18" charset="0"/>
                <a:cs typeface="Times New Roman" panose="02020603050405020304" pitchFamily="18" charset="0"/>
              </a:rPr>
              <a:t>(Activity)</a:t>
            </a:r>
          </a:p>
          <a:p>
            <a:pPr marL="803275" indent="-342900" algn="l">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Hoạt động </a:t>
            </a:r>
            <a:r>
              <a:rPr lang="vi-VN" kern="0" dirty="0"/>
              <a:t>mô tả một hoạt động trong hệ thống. Các hoạt động này do các đối tượng thực hiện.</a:t>
            </a:r>
            <a:endParaRPr lang="en-US" kern="0" dirty="0"/>
          </a:p>
          <a:p>
            <a:pPr marL="800100" lvl="1" indent="-342900" algn="l">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Hoạt động </a:t>
            </a:r>
            <a:r>
              <a:rPr lang="en-GB" sz="2400" dirty="0">
                <a:latin typeface="Times New Roman" panose="02020603050405020304" pitchFamily="18" charset="0"/>
                <a:cs typeface="Times New Roman" panose="02020603050405020304" pitchFamily="18" charset="0"/>
              </a:rPr>
              <a:t>(activity) </a:t>
            </a:r>
            <a:r>
              <a:rPr lang="vi-VN" sz="2400" dirty="0">
                <a:latin typeface="Times New Roman" panose="02020603050405020304" pitchFamily="18" charset="0"/>
                <a:cs typeface="Times New Roman" panose="02020603050405020304" pitchFamily="18" charset="0"/>
              </a:rPr>
              <a:t>chứa các nút có thể là:</a:t>
            </a:r>
          </a:p>
          <a:p>
            <a:pPr marL="1257300" lvl="2" indent="-342900" algn="l">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H</a:t>
            </a:r>
            <a:r>
              <a:rPr lang="vi-VN" sz="2000" dirty="0">
                <a:latin typeface="Times New Roman" panose="02020603050405020304" pitchFamily="18" charset="0"/>
                <a:cs typeface="Times New Roman" panose="02020603050405020304" pitchFamily="18" charset="0"/>
              </a:rPr>
              <a:t>oạt động</a:t>
            </a:r>
            <a:r>
              <a:rPr lang="en-GB" sz="2000" dirty="0">
                <a:latin typeface="Times New Roman" panose="02020603050405020304" pitchFamily="18" charset="0"/>
                <a:cs typeface="Times New Roman" panose="02020603050405020304" pitchFamily="18" charset="0"/>
              </a:rPr>
              <a:t> (action)</a:t>
            </a:r>
          </a:p>
          <a:p>
            <a:pPr marL="1257300" lvl="2" indent="-342900" algn="l">
              <a:buFont typeface="Arial" panose="020B0604020202020204" pitchFamily="34" charset="0"/>
              <a:buChar char="•"/>
            </a:pPr>
            <a:r>
              <a:rPr lang="en-GB" sz="2000" dirty="0" err="1">
                <a:latin typeface="Times New Roman" panose="02020603050405020304" pitchFamily="18" charset="0"/>
                <a:cs typeface="Times New Roman" panose="02020603050405020304" pitchFamily="18" charset="0"/>
              </a:rPr>
              <a:t>Đối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tượng</a:t>
            </a:r>
            <a:r>
              <a:rPr lang="en-GB" sz="2000" dirty="0">
                <a:latin typeface="Times New Roman" panose="02020603050405020304" pitchFamily="18" charset="0"/>
                <a:cs typeface="Times New Roman" panose="02020603050405020304" pitchFamily="18" charset="0"/>
              </a:rPr>
              <a:t> (object)</a:t>
            </a:r>
          </a:p>
          <a:p>
            <a:pPr marL="1257300" lvl="2" indent="-342900" algn="l">
              <a:buFont typeface="Arial" panose="020B0604020202020204" pitchFamily="34" charset="0"/>
              <a:buChar char="•"/>
            </a:pPr>
            <a:r>
              <a:rPr lang="en-GB" sz="2000" dirty="0" err="1">
                <a:latin typeface="Times New Roman" panose="02020603050405020304" pitchFamily="18" charset="0"/>
                <a:cs typeface="Times New Roman" panose="02020603050405020304" pitchFamily="18" charset="0"/>
              </a:rPr>
              <a:t>Điều</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khiển</a:t>
            </a:r>
            <a:r>
              <a:rPr lang="en-GB" sz="2000" dirty="0">
                <a:latin typeface="Times New Roman" panose="02020603050405020304" pitchFamily="18" charset="0"/>
                <a:cs typeface="Times New Roman" panose="02020603050405020304" pitchFamily="18" charset="0"/>
              </a:rPr>
              <a:t> (Control)</a:t>
            </a:r>
            <a:endParaRPr lang="vi-VN" sz="2000" dirty="0">
              <a:latin typeface="Times New Roman" panose="02020603050405020304" pitchFamily="18" charset="0"/>
              <a:cs typeface="Times New Roman" panose="02020603050405020304" pitchFamily="18" charset="0"/>
            </a:endParaRPr>
          </a:p>
          <a:p>
            <a:pPr marL="800100" lvl="1" indent="-342900" algn="l">
              <a:buFont typeface="Arial" panose="020B0604020202020204" pitchFamily="34" charset="0"/>
              <a:buChar char="•"/>
            </a:pPr>
            <a:r>
              <a:rPr lang="en-GB" sz="2400" dirty="0" err="1">
                <a:latin typeface="Times New Roman" panose="02020603050405020304" pitchFamily="18" charset="0"/>
                <a:cs typeface="Times New Roman" panose="02020603050405020304" pitchFamily="18" charset="0"/>
              </a:rPr>
              <a:t>Hành</a:t>
            </a:r>
            <a:r>
              <a:rPr lang="en-GB"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động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tại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nút</a:t>
            </a:r>
            <a:r>
              <a:rPr lang="en-GB"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có thể</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vi-VN" sz="2400" dirty="0">
                <a:latin typeface="Times New Roman" panose="02020603050405020304" pitchFamily="18" charset="0"/>
                <a:cs typeface="Times New Roman" panose="02020603050405020304" pitchFamily="18" charset="0"/>
              </a:rPr>
              <a:t>:</a:t>
            </a:r>
          </a:p>
          <a:p>
            <a:pPr marL="1257300" lvl="2" indent="-342900" algn="l">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C</a:t>
            </a:r>
            <a:r>
              <a:rPr lang="vi-VN" sz="2000" dirty="0">
                <a:latin typeface="Times New Roman" panose="02020603050405020304" pitchFamily="18" charset="0"/>
                <a:cs typeface="Times New Roman" panose="02020603050405020304" pitchFamily="18" charset="0"/>
              </a:rPr>
              <a:t>hức năng số học.</a:t>
            </a:r>
          </a:p>
          <a:p>
            <a:pPr marL="1257300" lvl="2"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Lời gọi của hành vi.</a:t>
            </a:r>
          </a:p>
          <a:p>
            <a:pPr marL="1257300" lvl="2" indent="-342900" algn="l">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a:t>
            </a:r>
            <a:r>
              <a:rPr lang="vi-VN" sz="2000" dirty="0">
                <a:latin typeface="Times New Roman" panose="02020603050405020304" pitchFamily="18" charset="0"/>
                <a:cs typeface="Times New Roman" panose="02020603050405020304" pitchFamily="18" charset="0"/>
              </a:rPr>
              <a:t>ruyền thông, như gửi các tín hiệu.</a:t>
            </a:r>
          </a:p>
          <a:p>
            <a:pPr marL="1257300" lvl="2"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Thao tác của các đối tượng</a:t>
            </a:r>
            <a:endParaRPr lang="en-GB" sz="2000" dirty="0">
              <a:latin typeface="Times New Roman" panose="02020603050405020304" pitchFamily="18" charset="0"/>
              <a:cs typeface="Times New Roman" panose="02020603050405020304" pitchFamily="18" charset="0"/>
            </a:endParaRPr>
          </a:p>
        </p:txBody>
      </p:sp>
      <p:sp>
        <p:nvSpPr>
          <p:cNvPr id="13" name="Rounded Rectangle 5">
            <a:extLst>
              <a:ext uri="{FF2B5EF4-FFF2-40B4-BE49-F238E27FC236}">
                <a16:creationId xmlns:a16="http://schemas.microsoft.com/office/drawing/2014/main" id="{20F7FAC9-EA16-4FEC-9526-843301219B72}"/>
              </a:ext>
            </a:extLst>
          </p:cNvPr>
          <p:cNvSpPr/>
          <p:nvPr/>
        </p:nvSpPr>
        <p:spPr>
          <a:xfrm>
            <a:off x="7838660" y="4279114"/>
            <a:ext cx="2226366" cy="795131"/>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chemeClr val="tx1"/>
                </a:solidFill>
                <a:latin typeface="Times New Roman" panose="02020603050405020304" pitchFamily="18" charset="0"/>
                <a:cs typeface="Times New Roman" panose="02020603050405020304" pitchFamily="18" charset="0"/>
              </a:rPr>
              <a:t>Activity</a:t>
            </a:r>
          </a:p>
        </p:txBody>
      </p:sp>
      <p:sp>
        <p:nvSpPr>
          <p:cNvPr id="14" name="TextBox 13">
            <a:extLst>
              <a:ext uri="{FF2B5EF4-FFF2-40B4-BE49-F238E27FC236}">
                <a16:creationId xmlns:a16="http://schemas.microsoft.com/office/drawing/2014/main" id="{30ABE2E0-2F38-42AE-BD9C-B2701B59DB71}"/>
              </a:ext>
            </a:extLst>
          </p:cNvPr>
          <p:cNvSpPr txBox="1"/>
          <p:nvPr/>
        </p:nvSpPr>
        <p:spPr>
          <a:xfrm>
            <a:off x="7451034" y="3454348"/>
            <a:ext cx="4257746" cy="523220"/>
          </a:xfrm>
          <a:prstGeom prst="rect">
            <a:avLst/>
          </a:prstGeom>
          <a:noFill/>
        </p:spPr>
        <p:txBody>
          <a:bodyPr wrap="square" rtlCol="0">
            <a:spAutoFit/>
          </a:bodyPr>
          <a:lstStyle/>
          <a:p>
            <a:r>
              <a:rPr lang="en-GB" sz="2800" b="1" dirty="0" err="1">
                <a:latin typeface="Times New Roman" panose="02020603050405020304" pitchFamily="18" charset="0"/>
                <a:cs typeface="Times New Roman" panose="02020603050405020304" pitchFamily="18" charset="0"/>
              </a:rPr>
              <a:t>Ký</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hiệu</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trong</a:t>
            </a:r>
            <a:r>
              <a:rPr lang="en-GB" sz="2800" b="1" dirty="0">
                <a:latin typeface="Times New Roman" panose="02020603050405020304" pitchFamily="18" charset="0"/>
                <a:cs typeface="Times New Roman" panose="02020603050405020304" pitchFamily="18" charset="0"/>
              </a:rPr>
              <a:t> UML</a:t>
            </a:r>
          </a:p>
        </p:txBody>
      </p:sp>
    </p:spTree>
    <p:extLst>
      <p:ext uri="{BB962C8B-B14F-4D97-AF65-F5344CB8AC3E}">
        <p14:creationId xmlns:p14="http://schemas.microsoft.com/office/powerpoint/2010/main" val="417017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266" y="41866"/>
            <a:ext cx="2142748" cy="932690"/>
          </a:xfrm>
          <a:prstGeom prst="rect">
            <a:avLst/>
          </a:prstGeom>
        </p:spPr>
      </p:pic>
      <p:sp>
        <p:nvSpPr>
          <p:cNvPr id="11" name="Title 1">
            <a:extLst>
              <a:ext uri="{FF2B5EF4-FFF2-40B4-BE49-F238E27FC236}">
                <a16:creationId xmlns:a16="http://schemas.microsoft.com/office/drawing/2014/main" id="{9EE41F42-6BF9-48F1-A6F1-CE4B27344E98}"/>
              </a:ext>
            </a:extLst>
          </p:cNvPr>
          <p:cNvSpPr txBox="1">
            <a:spLocks/>
          </p:cNvSpPr>
          <p:nvPr/>
        </p:nvSpPr>
        <p:spPr>
          <a:xfrm>
            <a:off x="367145" y="190722"/>
            <a:ext cx="10515600" cy="9806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err="1">
                <a:solidFill>
                  <a:srgbClr val="C00000"/>
                </a:solidFill>
                <a:latin typeface="Times New Roman" panose="02020603050405020304" pitchFamily="18" charset="0"/>
                <a:cs typeface="Times New Roman" panose="02020603050405020304" pitchFamily="18" charset="0"/>
              </a:rPr>
              <a:t>Các</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ký</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hiệu</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trong</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sơ</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đồ</a:t>
            </a:r>
            <a:r>
              <a:rPr lang="en-US" sz="4400" dirty="0">
                <a:solidFill>
                  <a:srgbClr val="C00000"/>
                </a:solidFill>
                <a:latin typeface="Times New Roman" panose="02020603050405020304" pitchFamily="18" charset="0"/>
                <a:cs typeface="Times New Roman" panose="02020603050405020304" pitchFamily="18" charset="0"/>
              </a:rPr>
              <a:t> Activity</a:t>
            </a:r>
            <a:endParaRPr lang="en-GB" sz="4400" dirty="0">
              <a:solidFill>
                <a:srgbClr val="C00000"/>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E7E176BF-30BB-454E-B867-817D37D9108D}"/>
              </a:ext>
            </a:extLst>
          </p:cNvPr>
          <p:cNvSpPr txBox="1">
            <a:spLocks/>
          </p:cNvSpPr>
          <p:nvPr/>
        </p:nvSpPr>
        <p:spPr>
          <a:xfrm>
            <a:off x="838199" y="1655064"/>
            <a:ext cx="11182815"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just">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Luồng</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hoạt</a:t>
            </a:r>
            <a:r>
              <a:rPr lang="en-GB" sz="2800" b="1"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động </a:t>
            </a:r>
            <a:endParaRPr lang="en-GB" sz="2800" b="1"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M</a:t>
            </a:r>
            <a:r>
              <a:rPr lang="vi-VN" sz="2800" dirty="0">
                <a:latin typeface="Times New Roman" panose="02020603050405020304" pitchFamily="18" charset="0"/>
                <a:cs typeface="Times New Roman" panose="02020603050405020304" pitchFamily="18" charset="0"/>
              </a:rPr>
              <a:t>inh họa quá trình chuyển đổi từ một trạng thái </a:t>
            </a:r>
            <a:r>
              <a:rPr lang="en-GB" sz="2800" dirty="0" err="1">
                <a:latin typeface="Times New Roman" panose="02020603050405020304" pitchFamily="18" charset="0"/>
                <a:cs typeface="Times New Roman" panose="02020603050405020304" pitchFamily="18" charset="0"/>
              </a:rPr>
              <a:t>hoạt</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động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này</a:t>
            </a:r>
            <a:r>
              <a:rPr lang="en-GB" sz="2800" dirty="0">
                <a:latin typeface="Times New Roman" panose="02020603050405020304" pitchFamily="18" charset="0"/>
                <a:cs typeface="Times New Roman" panose="02020603050405020304" pitchFamily="18" charset="0"/>
              </a:rPr>
              <a:t> sang </a:t>
            </a:r>
            <a:r>
              <a:rPr lang="en-GB" sz="2800" dirty="0" err="1">
                <a:latin typeface="Times New Roman" panose="02020603050405020304" pitchFamily="18" charset="0"/>
                <a:cs typeface="Times New Roman" panose="02020603050405020304" pitchFamily="18" charset="0"/>
              </a:rPr>
              <a:t>trạng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thái</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hoạt</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động</a:t>
            </a:r>
            <a:r>
              <a:rPr lang="en-GB"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khác.</a:t>
            </a:r>
            <a:endParaRPr lang="en-GB" sz="28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Ký</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hiệu</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trong</a:t>
            </a:r>
            <a:r>
              <a:rPr lang="en-GB" sz="2800" b="1" dirty="0">
                <a:latin typeface="Times New Roman" panose="02020603050405020304" pitchFamily="18" charset="0"/>
                <a:cs typeface="Times New Roman" panose="02020603050405020304" pitchFamily="18" charset="0"/>
              </a:rPr>
              <a:t> UML</a:t>
            </a:r>
          </a:p>
          <a:p>
            <a:pPr marL="914400" lvl="1" indent="-457200" algn="just">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Ví</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dụ</a:t>
            </a:r>
            <a:r>
              <a:rPr lang="en-GB" sz="2800" dirty="0">
                <a:latin typeface="Times New Roman" panose="02020603050405020304" pitchFamily="18" charset="0"/>
                <a:cs typeface="Times New Roman" panose="02020603050405020304" pitchFamily="18" charset="0"/>
              </a:rPr>
              <a:t>:</a:t>
            </a:r>
          </a:p>
          <a:p>
            <a:pPr marL="914400" lvl="1" indent="-457200" algn="just">
              <a:buFont typeface="Arial" panose="020B0604020202020204" pitchFamily="34" charset="0"/>
              <a:buChar char="•"/>
            </a:pPr>
            <a:endParaRPr lang="en-GB" sz="2800"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5A2B7361-9A9E-4FE0-93DA-71D2B1D754B9}"/>
              </a:ext>
            </a:extLst>
          </p:cNvPr>
          <p:cNvCxnSpPr/>
          <p:nvPr/>
        </p:nvCxnSpPr>
        <p:spPr>
          <a:xfrm>
            <a:off x="4895021" y="3299791"/>
            <a:ext cx="240692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Picture 8" descr="Screen Clipping">
            <a:extLst>
              <a:ext uri="{FF2B5EF4-FFF2-40B4-BE49-F238E27FC236}">
                <a16:creationId xmlns:a16="http://schemas.microsoft.com/office/drawing/2014/main" id="{D36D6713-B76D-41B4-8351-045B3552C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8045" y="3836499"/>
            <a:ext cx="7402469" cy="1850618"/>
          </a:xfrm>
          <a:prstGeom prst="rect">
            <a:avLst/>
          </a:prstGeom>
        </p:spPr>
      </p:pic>
    </p:spTree>
    <p:extLst>
      <p:ext uri="{BB962C8B-B14F-4D97-AF65-F5344CB8AC3E}">
        <p14:creationId xmlns:p14="http://schemas.microsoft.com/office/powerpoint/2010/main" val="11607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348" y="60175"/>
            <a:ext cx="2142748" cy="932690"/>
          </a:xfrm>
          <a:prstGeom prst="rect">
            <a:avLst/>
          </a:prstGeom>
        </p:spPr>
      </p:pic>
      <p:sp>
        <p:nvSpPr>
          <p:cNvPr id="11" name="Title 1">
            <a:extLst>
              <a:ext uri="{FF2B5EF4-FFF2-40B4-BE49-F238E27FC236}">
                <a16:creationId xmlns:a16="http://schemas.microsoft.com/office/drawing/2014/main" id="{9EE41F42-6BF9-48F1-A6F1-CE4B27344E98}"/>
              </a:ext>
            </a:extLst>
          </p:cNvPr>
          <p:cNvSpPr txBox="1">
            <a:spLocks/>
          </p:cNvSpPr>
          <p:nvPr/>
        </p:nvSpPr>
        <p:spPr>
          <a:xfrm>
            <a:off x="499122" y="282726"/>
            <a:ext cx="10515600" cy="9806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err="1">
                <a:solidFill>
                  <a:srgbClr val="C00000"/>
                </a:solidFill>
                <a:latin typeface="Times New Roman" panose="02020603050405020304" pitchFamily="18" charset="0"/>
                <a:cs typeface="Times New Roman" panose="02020603050405020304" pitchFamily="18" charset="0"/>
              </a:rPr>
              <a:t>Các</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ký</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hiệu</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trong</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sơ</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đồ</a:t>
            </a:r>
            <a:r>
              <a:rPr lang="en-US" sz="4000" dirty="0">
                <a:solidFill>
                  <a:srgbClr val="C00000"/>
                </a:solidFill>
                <a:latin typeface="Times New Roman" panose="02020603050405020304" pitchFamily="18" charset="0"/>
                <a:cs typeface="Times New Roman" panose="02020603050405020304" pitchFamily="18" charset="0"/>
              </a:rPr>
              <a:t> Activity</a:t>
            </a:r>
            <a:endParaRPr lang="en-GB" sz="4000" dirty="0">
              <a:solidFill>
                <a:srgbClr val="C00000"/>
              </a:solidFill>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C4267C14-C359-49A5-89E1-C23C4E90010A}"/>
              </a:ext>
            </a:extLst>
          </p:cNvPr>
          <p:cNvSpPr txBox="1">
            <a:spLocks/>
          </p:cNvSpPr>
          <p:nvPr/>
        </p:nvSpPr>
        <p:spPr>
          <a:xfrm>
            <a:off x="838199" y="1655064"/>
            <a:ext cx="11182815"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Nút</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quyết</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định</a:t>
            </a:r>
            <a:r>
              <a:rPr lang="en-GB" sz="2800" b="1" dirty="0">
                <a:latin typeface="Times New Roman" panose="02020603050405020304" pitchFamily="18" charset="0"/>
                <a:cs typeface="Times New Roman" panose="02020603050405020304" pitchFamily="18" charset="0"/>
              </a:rPr>
              <a:t> </a:t>
            </a:r>
            <a:endParaRPr lang="vi-VN" sz="2800" b="1" dirty="0">
              <a:latin typeface="Times New Roman" panose="02020603050405020304" pitchFamily="18" charset="0"/>
              <a:cs typeface="Times New Roman" panose="02020603050405020304" pitchFamily="18" charset="0"/>
            </a:endParaRPr>
          </a:p>
          <a:p>
            <a:pPr marL="914400" lvl="1" indent="-457200" algn="l">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Khi một hoạt động đòi hỏi phải có một quyết định trước khi chuyển sang các hoạt động tiếp the</a:t>
            </a:r>
            <a:r>
              <a:rPr lang="en-GB" sz="2800" dirty="0">
                <a:latin typeface="Times New Roman" panose="02020603050405020304" pitchFamily="18" charset="0"/>
                <a:cs typeface="Times New Roman" panose="02020603050405020304" pitchFamily="18" charset="0"/>
              </a:rPr>
              <a:t>o</a:t>
            </a:r>
            <a:endParaRPr lang="vi-VN" sz="2800" dirty="0">
              <a:latin typeface="Times New Roman" panose="02020603050405020304" pitchFamily="18" charset="0"/>
              <a:cs typeface="Times New Roman" panose="02020603050405020304" pitchFamily="18" charset="0"/>
            </a:endParaRPr>
          </a:p>
          <a:p>
            <a:pPr marL="914400" lvl="1" indent="-457200" algn="l">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Một nút quyết định có một đầu vào nhiều đầu ra</a:t>
            </a:r>
            <a:r>
              <a:rPr lang="en-GB"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C</a:t>
            </a:r>
            <a:r>
              <a:rPr lang="en-GB" sz="2800" dirty="0" err="1">
                <a:latin typeface="Times New Roman" panose="02020603050405020304" pitchFamily="18" charset="0"/>
                <a:cs typeface="Times New Roman" panose="02020603050405020304" pitchFamily="18" charset="0"/>
              </a:rPr>
              <a:t>ác</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nhánh</a:t>
            </a:r>
            <a:r>
              <a:rPr lang="en-GB"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phải được dán nhãn với một biểu thức điều kiện</a:t>
            </a:r>
            <a:r>
              <a:rPr lang="en-GB" sz="2800" dirty="0">
                <a:latin typeface="Times New Roman" panose="02020603050405020304" pitchFamily="18" charset="0"/>
                <a:cs typeface="Times New Roman" panose="02020603050405020304" pitchFamily="18" charset="0"/>
              </a:rPr>
              <a:t>.</a:t>
            </a:r>
          </a:p>
          <a:p>
            <a:pPr marL="914400" lvl="1" indent="-457200" algn="l">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Ký</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hiệu</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trong</a:t>
            </a:r>
            <a:r>
              <a:rPr lang="en-GB" sz="2800" b="1" dirty="0">
                <a:latin typeface="Times New Roman" panose="02020603050405020304" pitchFamily="18" charset="0"/>
                <a:cs typeface="Times New Roman" panose="02020603050405020304" pitchFamily="18" charset="0"/>
              </a:rPr>
              <a:t> UML</a:t>
            </a:r>
          </a:p>
        </p:txBody>
      </p:sp>
      <p:grpSp>
        <p:nvGrpSpPr>
          <p:cNvPr id="12" name="Group 11">
            <a:extLst>
              <a:ext uri="{FF2B5EF4-FFF2-40B4-BE49-F238E27FC236}">
                <a16:creationId xmlns:a16="http://schemas.microsoft.com/office/drawing/2014/main" id="{3933785B-EF1D-40B3-B66D-757FE64C35F3}"/>
              </a:ext>
            </a:extLst>
          </p:cNvPr>
          <p:cNvGrpSpPr/>
          <p:nvPr/>
        </p:nvGrpSpPr>
        <p:grpSpPr>
          <a:xfrm>
            <a:off x="4573288" y="3916012"/>
            <a:ext cx="4540690" cy="1939675"/>
            <a:chOff x="3847492" y="3916013"/>
            <a:chExt cx="5040308" cy="2314402"/>
          </a:xfrm>
        </p:grpSpPr>
        <p:sp>
          <p:nvSpPr>
            <p:cNvPr id="13" name="Diamond 12">
              <a:extLst>
                <a:ext uri="{FF2B5EF4-FFF2-40B4-BE49-F238E27FC236}">
                  <a16:creationId xmlns:a16="http://schemas.microsoft.com/office/drawing/2014/main" id="{2EBCF371-9CD9-40CE-B1B4-12187B83F052}"/>
                </a:ext>
              </a:extLst>
            </p:cNvPr>
            <p:cNvSpPr/>
            <p:nvPr/>
          </p:nvSpPr>
          <p:spPr>
            <a:xfrm>
              <a:off x="5552661" y="4659536"/>
              <a:ext cx="1895061" cy="808382"/>
            </a:xfrm>
            <a:prstGeom prst="diamon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GB" sz="2800"/>
            </a:p>
          </p:txBody>
        </p:sp>
        <p:cxnSp>
          <p:nvCxnSpPr>
            <p:cNvPr id="14" name="Straight Arrow Connector 13">
              <a:extLst>
                <a:ext uri="{FF2B5EF4-FFF2-40B4-BE49-F238E27FC236}">
                  <a16:creationId xmlns:a16="http://schemas.microsoft.com/office/drawing/2014/main" id="{9390E0D5-B185-43D1-8126-153F58F0F837}"/>
                </a:ext>
              </a:extLst>
            </p:cNvPr>
            <p:cNvCxnSpPr/>
            <p:nvPr/>
          </p:nvCxnSpPr>
          <p:spPr>
            <a:xfrm>
              <a:off x="7419000" y="5063727"/>
              <a:ext cx="14688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0E5582-188E-4B50-9E78-CAB6F1524AF7}"/>
                </a:ext>
              </a:extLst>
            </p:cNvPr>
            <p:cNvCxnSpPr/>
            <p:nvPr/>
          </p:nvCxnSpPr>
          <p:spPr>
            <a:xfrm rot="5400000">
              <a:off x="6125791" y="4290413"/>
              <a:ext cx="7488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B2E945-8784-459A-908C-E5F917ED0138}"/>
                </a:ext>
              </a:extLst>
            </p:cNvPr>
            <p:cNvCxnSpPr/>
            <p:nvPr/>
          </p:nvCxnSpPr>
          <p:spPr>
            <a:xfrm>
              <a:off x="4083861" y="5063727"/>
              <a:ext cx="1468800"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8369CE-83E1-4B8B-AF02-D638E77046A9}"/>
                </a:ext>
              </a:extLst>
            </p:cNvPr>
            <p:cNvCxnSpPr/>
            <p:nvPr/>
          </p:nvCxnSpPr>
          <p:spPr>
            <a:xfrm rot="16200000">
              <a:off x="6125791" y="5842318"/>
              <a:ext cx="748800"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59BF82-808C-4CEB-851C-D71D9A1A7318}"/>
                </a:ext>
              </a:extLst>
            </p:cNvPr>
            <p:cNvSpPr txBox="1"/>
            <p:nvPr/>
          </p:nvSpPr>
          <p:spPr>
            <a:xfrm>
              <a:off x="3847492" y="4398470"/>
              <a:ext cx="1735539" cy="624301"/>
            </a:xfrm>
            <a:prstGeom prst="rect">
              <a:avLst/>
            </a:prstGeom>
            <a:noFill/>
          </p:spPr>
          <p:txBody>
            <a:bodyPr wrap="none" rtlCol="0">
              <a:spAutoFit/>
            </a:bodyPr>
            <a:lstStyle/>
            <a:p>
              <a:r>
                <a:rPr lang="en-GB" sz="2800" dirty="0"/>
                <a:t>condition</a:t>
              </a:r>
            </a:p>
          </p:txBody>
        </p:sp>
        <p:sp>
          <p:nvSpPr>
            <p:cNvPr id="19" name="TextBox 18">
              <a:extLst>
                <a:ext uri="{FF2B5EF4-FFF2-40B4-BE49-F238E27FC236}">
                  <a16:creationId xmlns:a16="http://schemas.microsoft.com/office/drawing/2014/main" id="{C33C8B45-CD23-42BB-8F73-2057CC3377E3}"/>
                </a:ext>
              </a:extLst>
            </p:cNvPr>
            <p:cNvSpPr txBox="1"/>
            <p:nvPr/>
          </p:nvSpPr>
          <p:spPr>
            <a:xfrm>
              <a:off x="5161363" y="5606114"/>
              <a:ext cx="1738813" cy="624301"/>
            </a:xfrm>
            <a:prstGeom prst="rect">
              <a:avLst/>
            </a:prstGeom>
            <a:noFill/>
          </p:spPr>
          <p:txBody>
            <a:bodyPr wrap="none" rtlCol="0">
              <a:spAutoFit/>
            </a:bodyPr>
            <a:lstStyle/>
            <a:p>
              <a:r>
                <a:rPr lang="en-GB" sz="2800" dirty="0"/>
                <a:t>condition</a:t>
              </a:r>
            </a:p>
          </p:txBody>
        </p:sp>
        <p:sp>
          <p:nvSpPr>
            <p:cNvPr id="20" name="TextBox 19">
              <a:extLst>
                <a:ext uri="{FF2B5EF4-FFF2-40B4-BE49-F238E27FC236}">
                  <a16:creationId xmlns:a16="http://schemas.microsoft.com/office/drawing/2014/main" id="{8E4FC79A-0AF5-4F93-96AA-E5ABFC58A195}"/>
                </a:ext>
              </a:extLst>
            </p:cNvPr>
            <p:cNvSpPr txBox="1"/>
            <p:nvPr/>
          </p:nvSpPr>
          <p:spPr>
            <a:xfrm>
              <a:off x="7551468" y="4329486"/>
              <a:ext cx="843784" cy="1138432"/>
            </a:xfrm>
            <a:prstGeom prst="rect">
              <a:avLst/>
            </a:prstGeom>
            <a:noFill/>
          </p:spPr>
          <p:txBody>
            <a:bodyPr wrap="none" rtlCol="0">
              <a:spAutoFit/>
            </a:bodyPr>
            <a:lstStyle/>
            <a:p>
              <a:r>
                <a:rPr lang="en-GB" sz="2800" dirty="0"/>
                <a:t>Else</a:t>
              </a:r>
            </a:p>
            <a:p>
              <a:pPr marL="457200" indent="-457200">
                <a:buFont typeface="Arial" panose="020B0604020202020204" pitchFamily="34" charset="0"/>
                <a:buChar char="•"/>
              </a:pPr>
              <a:endParaRPr lang="en-GB" sz="2800" dirty="0"/>
            </a:p>
          </p:txBody>
        </p:sp>
      </p:grpSp>
    </p:spTree>
    <p:extLst>
      <p:ext uri="{BB962C8B-B14F-4D97-AF65-F5344CB8AC3E}">
        <p14:creationId xmlns:p14="http://schemas.microsoft.com/office/powerpoint/2010/main" val="18229969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0297" y="117943"/>
            <a:ext cx="2142748" cy="932690"/>
          </a:xfrm>
          <a:prstGeom prst="rect">
            <a:avLst/>
          </a:prstGeom>
        </p:spPr>
      </p:pic>
      <p:sp>
        <p:nvSpPr>
          <p:cNvPr id="11" name="Title 1">
            <a:extLst>
              <a:ext uri="{FF2B5EF4-FFF2-40B4-BE49-F238E27FC236}">
                <a16:creationId xmlns:a16="http://schemas.microsoft.com/office/drawing/2014/main" id="{9EE41F42-6BF9-48F1-A6F1-CE4B27344E98}"/>
              </a:ext>
            </a:extLst>
          </p:cNvPr>
          <p:cNvSpPr txBox="1">
            <a:spLocks/>
          </p:cNvSpPr>
          <p:nvPr/>
        </p:nvSpPr>
        <p:spPr>
          <a:xfrm>
            <a:off x="388955" y="398261"/>
            <a:ext cx="10515600" cy="9806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err="1">
                <a:solidFill>
                  <a:srgbClr val="C00000"/>
                </a:solidFill>
                <a:latin typeface="Times New Roman" panose="02020603050405020304" pitchFamily="18" charset="0"/>
                <a:cs typeface="Times New Roman" panose="02020603050405020304" pitchFamily="18" charset="0"/>
              </a:rPr>
              <a:t>Các</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ký</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hiệu</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trong</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sơ</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đồ</a:t>
            </a:r>
            <a:r>
              <a:rPr lang="en-US" sz="4400" dirty="0">
                <a:solidFill>
                  <a:srgbClr val="C00000"/>
                </a:solidFill>
                <a:latin typeface="Times New Roman" panose="02020603050405020304" pitchFamily="18" charset="0"/>
                <a:cs typeface="Times New Roman" panose="02020603050405020304" pitchFamily="18" charset="0"/>
              </a:rPr>
              <a:t> Activity</a:t>
            </a:r>
            <a:endParaRPr lang="en-GB" sz="4400" dirty="0">
              <a:solidFill>
                <a:srgbClr val="C00000"/>
              </a:solidFill>
              <a:latin typeface="Times New Roman" panose="02020603050405020304" pitchFamily="18" charset="0"/>
              <a:cs typeface="Times New Roman" panose="02020603050405020304" pitchFamily="18" charset="0"/>
            </a:endParaRPr>
          </a:p>
        </p:txBody>
      </p:sp>
      <p:sp>
        <p:nvSpPr>
          <p:cNvPr id="21" name="Content Placeholder 2">
            <a:extLst>
              <a:ext uri="{FF2B5EF4-FFF2-40B4-BE49-F238E27FC236}">
                <a16:creationId xmlns:a16="http://schemas.microsoft.com/office/drawing/2014/main" id="{75E2B331-C962-4E8E-B98B-AED6DEF6AADC}"/>
              </a:ext>
            </a:extLst>
          </p:cNvPr>
          <p:cNvSpPr txBox="1">
            <a:spLocks/>
          </p:cNvSpPr>
          <p:nvPr/>
        </p:nvSpPr>
        <p:spPr>
          <a:xfrm>
            <a:off x="838200" y="1655064"/>
            <a:ext cx="10515600"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3200" b="1">
                <a:latin typeface="Times New Roman" panose="02020603050405020304" pitchFamily="18" charset="0"/>
                <a:cs typeface="Times New Roman" panose="02020603050405020304" pitchFamily="18" charset="0"/>
              </a:rPr>
              <a:t>Nút Merge</a:t>
            </a:r>
          </a:p>
          <a:p>
            <a:pPr marL="914400" lvl="1" indent="-457200" algn="l">
              <a:buFont typeface="Arial" panose="020B0604020202020204" pitchFamily="34" charset="0"/>
              <a:buChar char="•"/>
            </a:pPr>
            <a:r>
              <a:rPr lang="en-GB" sz="2800">
                <a:latin typeface="Times New Roman" panose="02020603050405020304" pitchFamily="18" charset="0"/>
                <a:cs typeface="Times New Roman" panose="02020603050405020304" pitchFamily="18" charset="0"/>
              </a:rPr>
              <a:t>S</a:t>
            </a:r>
            <a:r>
              <a:rPr lang="vi-VN" sz="2800">
                <a:latin typeface="Times New Roman" panose="02020603050405020304" pitchFamily="18" charset="0"/>
                <a:cs typeface="Times New Roman" panose="02020603050405020304" pitchFamily="18" charset="0"/>
              </a:rPr>
              <a:t>ự kết hợp của </a:t>
            </a:r>
            <a:r>
              <a:rPr lang="en-GB" sz="2800">
                <a:latin typeface="Times New Roman" panose="02020603050405020304" pitchFamily="18" charset="0"/>
                <a:cs typeface="Times New Roman" panose="02020603050405020304" pitchFamily="18" charset="0"/>
              </a:rPr>
              <a:t>các luồng sự kiện</a:t>
            </a:r>
            <a:r>
              <a:rPr lang="vi-VN" sz="2800">
                <a:latin typeface="Times New Roman" panose="02020603050405020304" pitchFamily="18" charset="0"/>
                <a:cs typeface="Times New Roman" panose="02020603050405020304" pitchFamily="18" charset="0"/>
              </a:rPr>
              <a:t>. Các đầu vào không đồng bộ</a:t>
            </a:r>
            <a:r>
              <a:rPr lang="en-GB" sz="2800">
                <a:latin typeface="Times New Roman" panose="02020603050405020304" pitchFamily="18" charset="0"/>
                <a:cs typeface="Times New Roman" panose="02020603050405020304" pitchFamily="18" charset="0"/>
              </a:rPr>
              <a:t>.</a:t>
            </a:r>
          </a:p>
          <a:p>
            <a:pPr marL="914400" lvl="1" indent="-457200" algn="l">
              <a:buFont typeface="Arial" panose="020B0604020202020204" pitchFamily="34" charset="0"/>
              <a:buChar char="•"/>
            </a:pPr>
            <a:r>
              <a:rPr lang="en-GB" sz="2800">
                <a:latin typeface="Times New Roman" panose="02020603050405020304" pitchFamily="18" charset="0"/>
                <a:cs typeface="Times New Roman" panose="02020603050405020304" pitchFamily="18" charset="0"/>
              </a:rPr>
              <a:t>Nhiều đầu vào và chỉ có một đầu ra</a:t>
            </a:r>
          </a:p>
          <a:p>
            <a:pPr marL="914400" lvl="1" indent="-457200" algn="l">
              <a:buFont typeface="Arial" panose="020B0604020202020204" pitchFamily="34" charset="0"/>
              <a:buChar char="•"/>
            </a:pPr>
            <a:r>
              <a:rPr lang="en-GB" sz="2800" b="1">
                <a:latin typeface="Times New Roman" panose="02020603050405020304" pitchFamily="18" charset="0"/>
                <a:cs typeface="Times New Roman" panose="02020603050405020304" pitchFamily="18" charset="0"/>
              </a:rPr>
              <a:t>Ký hiệu trong UML</a:t>
            </a:r>
            <a:endParaRPr lang="en-GB" sz="2800" b="1" dirty="0">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DE4E8F46-4B39-46FA-86B7-145BB9E3F966}"/>
              </a:ext>
            </a:extLst>
          </p:cNvPr>
          <p:cNvGrpSpPr/>
          <p:nvPr/>
        </p:nvGrpSpPr>
        <p:grpSpPr>
          <a:xfrm>
            <a:off x="5024626" y="3641992"/>
            <a:ext cx="4069539" cy="1928195"/>
            <a:chOff x="4706714" y="3374363"/>
            <a:chExt cx="4069539" cy="1928195"/>
          </a:xfrm>
        </p:grpSpPr>
        <p:sp>
          <p:nvSpPr>
            <p:cNvPr id="23" name="Diamond 22">
              <a:extLst>
                <a:ext uri="{FF2B5EF4-FFF2-40B4-BE49-F238E27FC236}">
                  <a16:creationId xmlns:a16="http://schemas.microsoft.com/office/drawing/2014/main" id="{ECE1BB6E-C235-4D02-9A92-3DB4B77AF4C6}"/>
                </a:ext>
              </a:extLst>
            </p:cNvPr>
            <p:cNvSpPr/>
            <p:nvPr/>
          </p:nvSpPr>
          <p:spPr>
            <a:xfrm>
              <a:off x="5950972" y="3997502"/>
              <a:ext cx="1605354" cy="677496"/>
            </a:xfrm>
            <a:prstGeom prst="diamon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GB" sz="2400">
                <a:latin typeface="Times New Roman" panose="02020603050405020304" pitchFamily="18"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3BC567EA-E8A1-4787-A0B1-3347CAF16655}"/>
                </a:ext>
              </a:extLst>
            </p:cNvPr>
            <p:cNvCxnSpPr/>
            <p:nvPr/>
          </p:nvCxnSpPr>
          <p:spPr>
            <a:xfrm>
              <a:off x="7531995" y="4336250"/>
              <a:ext cx="1244258"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AB6EC5B-7F0D-4981-98D9-3F483AC6DACF}"/>
                </a:ext>
              </a:extLst>
            </p:cNvPr>
            <p:cNvCxnSpPr/>
            <p:nvPr/>
          </p:nvCxnSpPr>
          <p:spPr>
            <a:xfrm rot="5400000">
              <a:off x="6439868" y="3688144"/>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7B26B1-69C1-43F8-9F3F-D19158979BD5}"/>
                </a:ext>
              </a:extLst>
            </p:cNvPr>
            <p:cNvCxnSpPr/>
            <p:nvPr/>
          </p:nvCxnSpPr>
          <p:spPr>
            <a:xfrm>
              <a:off x="4706714" y="4336250"/>
              <a:ext cx="12442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9E2E4C-125B-4DA7-B1AC-99F155E452C2}"/>
                </a:ext>
              </a:extLst>
            </p:cNvPr>
            <p:cNvCxnSpPr/>
            <p:nvPr/>
          </p:nvCxnSpPr>
          <p:spPr>
            <a:xfrm rot="16200000">
              <a:off x="6439868" y="4988778"/>
              <a:ext cx="627561"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C036F4-E3F5-4B8B-B925-C8807261B97F}"/>
                </a:ext>
              </a:extLst>
            </p:cNvPr>
            <p:cNvCxnSpPr/>
            <p:nvPr/>
          </p:nvCxnSpPr>
          <p:spPr>
            <a:xfrm>
              <a:off x="4706714" y="3511826"/>
              <a:ext cx="0" cy="824424"/>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914E38-86DB-452C-8B6B-925F296A1B1B}"/>
                </a:ext>
              </a:extLst>
            </p:cNvPr>
            <p:cNvCxnSpPr/>
            <p:nvPr/>
          </p:nvCxnSpPr>
          <p:spPr>
            <a:xfrm>
              <a:off x="8771819" y="3511826"/>
              <a:ext cx="0" cy="824424"/>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2912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346" y="214692"/>
            <a:ext cx="2142748" cy="932690"/>
          </a:xfrm>
          <a:prstGeom prst="rect">
            <a:avLst/>
          </a:prstGeom>
        </p:spPr>
      </p:pic>
      <p:sp>
        <p:nvSpPr>
          <p:cNvPr id="11" name="Title 1">
            <a:extLst>
              <a:ext uri="{FF2B5EF4-FFF2-40B4-BE49-F238E27FC236}">
                <a16:creationId xmlns:a16="http://schemas.microsoft.com/office/drawing/2014/main" id="{9EE41F42-6BF9-48F1-A6F1-CE4B27344E98}"/>
              </a:ext>
            </a:extLst>
          </p:cNvPr>
          <p:cNvSpPr txBox="1">
            <a:spLocks/>
          </p:cNvSpPr>
          <p:nvPr/>
        </p:nvSpPr>
        <p:spPr>
          <a:xfrm>
            <a:off x="372006" y="418074"/>
            <a:ext cx="10515600" cy="9806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err="1">
                <a:solidFill>
                  <a:srgbClr val="C00000"/>
                </a:solidFill>
                <a:latin typeface="Times New Roman" panose="02020603050405020304" pitchFamily="18" charset="0"/>
                <a:cs typeface="Times New Roman" panose="02020603050405020304" pitchFamily="18" charset="0"/>
              </a:rPr>
              <a:t>Các</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ký</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hiệu</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trong</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sơ</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đồ</a:t>
            </a:r>
            <a:r>
              <a:rPr lang="en-US" sz="4400" dirty="0">
                <a:solidFill>
                  <a:srgbClr val="C00000"/>
                </a:solidFill>
                <a:latin typeface="Times New Roman" panose="02020603050405020304" pitchFamily="18" charset="0"/>
                <a:cs typeface="Times New Roman" panose="02020603050405020304" pitchFamily="18" charset="0"/>
              </a:rPr>
              <a:t> Activity</a:t>
            </a:r>
            <a:endParaRPr lang="en-GB" sz="4400" dirty="0">
              <a:solidFill>
                <a:srgbClr val="C00000"/>
              </a:solidFill>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317707EE-F2E9-45FA-9216-229AE2518323}"/>
              </a:ext>
            </a:extLst>
          </p:cNvPr>
          <p:cNvSpPr txBox="1">
            <a:spLocks/>
          </p:cNvSpPr>
          <p:nvPr/>
        </p:nvSpPr>
        <p:spPr>
          <a:xfrm>
            <a:off x="838199" y="1655064"/>
            <a:ext cx="11182815"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vi-VN" sz="3200" b="1" dirty="0">
                <a:latin typeface="+mj-lt"/>
              </a:rPr>
              <a:t>Đồng bộ hóa</a:t>
            </a:r>
            <a:r>
              <a:rPr lang="en-GB" sz="3200" b="1" dirty="0">
                <a:latin typeface="+mj-lt"/>
              </a:rPr>
              <a:t> (Synchronization)</a:t>
            </a:r>
            <a:endParaRPr lang="vi-VN" sz="3200" b="1" dirty="0">
              <a:latin typeface="+mj-lt"/>
            </a:endParaRPr>
          </a:p>
          <a:p>
            <a:pPr marL="800100" lvl="1" indent="-342900" algn="l">
              <a:buFont typeface="Arial" panose="020B0604020202020204" pitchFamily="34" charset="0"/>
              <a:buChar char="•"/>
            </a:pPr>
            <a:r>
              <a:rPr lang="en-GB" sz="2800" b="1" dirty="0">
                <a:latin typeface="+mj-lt"/>
              </a:rPr>
              <a:t>N</a:t>
            </a:r>
            <a:r>
              <a:rPr lang="vi-VN" sz="2800" b="1" dirty="0">
                <a:latin typeface="+mj-lt"/>
              </a:rPr>
              <a:t>út </a:t>
            </a:r>
            <a:r>
              <a:rPr lang="en-GB" sz="2800" b="1" dirty="0">
                <a:latin typeface="+mj-lt"/>
              </a:rPr>
              <a:t>fork </a:t>
            </a:r>
            <a:r>
              <a:rPr lang="vi-VN" sz="2800" dirty="0">
                <a:latin typeface="+mj-lt"/>
              </a:rPr>
              <a:t>được sử dụng để chia một</a:t>
            </a:r>
            <a:r>
              <a:rPr lang="en-GB" sz="2800" dirty="0">
                <a:latin typeface="+mj-lt"/>
              </a:rPr>
              <a:t> </a:t>
            </a:r>
            <a:r>
              <a:rPr lang="en-GB" sz="2800" dirty="0" err="1">
                <a:latin typeface="+mj-lt"/>
              </a:rPr>
              <a:t>luồng</a:t>
            </a:r>
            <a:r>
              <a:rPr lang="en-GB" sz="2800" dirty="0">
                <a:latin typeface="+mj-lt"/>
              </a:rPr>
              <a:t> </a:t>
            </a:r>
            <a:r>
              <a:rPr lang="vi-VN" sz="2800" dirty="0">
                <a:latin typeface="+mj-lt"/>
              </a:rPr>
              <a:t>đơn thành nhiều luồng đồng thời.</a:t>
            </a:r>
            <a:endParaRPr lang="en-GB" sz="2800" dirty="0">
              <a:latin typeface="+mj-lt"/>
            </a:endParaRPr>
          </a:p>
          <a:p>
            <a:pPr marL="800100" lvl="1" indent="-342900" algn="l">
              <a:buFont typeface="Arial" panose="020B0604020202020204" pitchFamily="34" charset="0"/>
              <a:buChar char="•"/>
            </a:pPr>
            <a:r>
              <a:rPr lang="en-GB" sz="2800" b="1" dirty="0" err="1">
                <a:latin typeface="+mj-lt"/>
              </a:rPr>
              <a:t>Ký</a:t>
            </a:r>
            <a:r>
              <a:rPr lang="en-GB" sz="2800" b="1" dirty="0">
                <a:latin typeface="+mj-lt"/>
              </a:rPr>
              <a:t> </a:t>
            </a:r>
            <a:r>
              <a:rPr lang="en-GB" sz="2800" b="1" dirty="0" err="1">
                <a:latin typeface="+mj-lt"/>
              </a:rPr>
              <a:t>hiệu</a:t>
            </a:r>
            <a:r>
              <a:rPr lang="en-GB" sz="2800" b="1" dirty="0">
                <a:latin typeface="+mj-lt"/>
              </a:rPr>
              <a:t> </a:t>
            </a:r>
            <a:r>
              <a:rPr lang="en-GB" sz="2800" b="1" dirty="0" err="1">
                <a:latin typeface="+mj-lt"/>
              </a:rPr>
              <a:t>trong</a:t>
            </a:r>
            <a:r>
              <a:rPr lang="en-GB" sz="2800" b="1" dirty="0">
                <a:latin typeface="+mj-lt"/>
              </a:rPr>
              <a:t> UML</a:t>
            </a:r>
          </a:p>
          <a:p>
            <a:pPr marL="800100" lvl="1" indent="-342900" algn="l">
              <a:buFont typeface="Arial" panose="020B0604020202020204" pitchFamily="34" charset="0"/>
              <a:buChar char="•"/>
            </a:pPr>
            <a:endParaRPr lang="en-GB" sz="2800" dirty="0">
              <a:latin typeface="+mj-lt"/>
            </a:endParaRPr>
          </a:p>
          <a:p>
            <a:pPr marL="800100" lvl="1" indent="-342900" algn="l">
              <a:buFont typeface="Arial" panose="020B0604020202020204" pitchFamily="34" charset="0"/>
              <a:buChar char="•"/>
            </a:pPr>
            <a:endParaRPr lang="vi-VN" sz="2800" dirty="0">
              <a:latin typeface="+mj-lt"/>
            </a:endParaRPr>
          </a:p>
          <a:p>
            <a:pPr marL="800100" lvl="1" indent="-342900" algn="l">
              <a:buFont typeface="Arial" panose="020B0604020202020204" pitchFamily="34" charset="0"/>
              <a:buChar char="•"/>
            </a:pPr>
            <a:r>
              <a:rPr lang="en-GB" sz="2800" b="1" dirty="0">
                <a:latin typeface="+mj-lt"/>
              </a:rPr>
              <a:t>N</a:t>
            </a:r>
            <a:r>
              <a:rPr lang="vi-VN" sz="2800" b="1" dirty="0">
                <a:latin typeface="+mj-lt"/>
              </a:rPr>
              <a:t>út </a:t>
            </a:r>
            <a:r>
              <a:rPr lang="en-GB" sz="2800" b="1" dirty="0">
                <a:latin typeface="+mj-lt"/>
              </a:rPr>
              <a:t>Join </a:t>
            </a:r>
            <a:r>
              <a:rPr lang="vi-VN" sz="2800" dirty="0">
                <a:latin typeface="+mj-lt"/>
              </a:rPr>
              <a:t>nối nhiều dòng đồng thời trở thành một </a:t>
            </a:r>
            <a:r>
              <a:rPr lang="en-GB" sz="2800" dirty="0" err="1">
                <a:latin typeface="+mj-lt"/>
              </a:rPr>
              <a:t>luồng</a:t>
            </a:r>
            <a:r>
              <a:rPr lang="vi-VN" sz="2800" dirty="0">
                <a:latin typeface="+mj-lt"/>
              </a:rPr>
              <a:t> đi duy nhất.</a:t>
            </a:r>
            <a:endParaRPr lang="en-GB" sz="2800" dirty="0">
              <a:latin typeface="+mj-lt"/>
            </a:endParaRPr>
          </a:p>
          <a:p>
            <a:pPr marL="800100" lvl="1" indent="-342900" algn="l">
              <a:buFont typeface="Arial" panose="020B0604020202020204" pitchFamily="34" charset="0"/>
              <a:buChar char="•"/>
            </a:pPr>
            <a:r>
              <a:rPr lang="en-GB" sz="2800" b="1" dirty="0" err="1">
                <a:latin typeface="+mj-lt"/>
              </a:rPr>
              <a:t>Ký</a:t>
            </a:r>
            <a:r>
              <a:rPr lang="en-GB" sz="2800" b="1" dirty="0">
                <a:latin typeface="+mj-lt"/>
              </a:rPr>
              <a:t> </a:t>
            </a:r>
            <a:r>
              <a:rPr lang="en-GB" sz="2800" b="1" dirty="0" err="1">
                <a:latin typeface="+mj-lt"/>
              </a:rPr>
              <a:t>hiệu</a:t>
            </a:r>
            <a:r>
              <a:rPr lang="en-GB" sz="2800" b="1" dirty="0">
                <a:latin typeface="+mj-lt"/>
              </a:rPr>
              <a:t> </a:t>
            </a:r>
            <a:r>
              <a:rPr lang="en-GB" sz="2800" b="1" dirty="0" err="1">
                <a:latin typeface="+mj-lt"/>
              </a:rPr>
              <a:t>trong</a:t>
            </a:r>
            <a:r>
              <a:rPr lang="en-GB" sz="2800" b="1" dirty="0">
                <a:latin typeface="+mj-lt"/>
              </a:rPr>
              <a:t> UML</a:t>
            </a:r>
          </a:p>
          <a:p>
            <a:pPr marL="800100" lvl="1" indent="-342900" algn="l">
              <a:buFont typeface="Arial" panose="020B0604020202020204" pitchFamily="34" charset="0"/>
              <a:buChar char="•"/>
            </a:pPr>
            <a:endParaRPr lang="en-GB" sz="2800" dirty="0">
              <a:latin typeface="+mj-lt"/>
            </a:endParaRPr>
          </a:p>
          <a:p>
            <a:pPr marL="800100" lvl="1" indent="-342900" algn="l">
              <a:buFont typeface="Arial" panose="020B0604020202020204" pitchFamily="34" charset="0"/>
              <a:buChar char="•"/>
            </a:pPr>
            <a:endParaRPr lang="vi-VN" sz="2800" dirty="0">
              <a:latin typeface="+mj-lt"/>
            </a:endParaRPr>
          </a:p>
        </p:txBody>
      </p:sp>
      <p:grpSp>
        <p:nvGrpSpPr>
          <p:cNvPr id="14" name="Group 13">
            <a:extLst>
              <a:ext uri="{FF2B5EF4-FFF2-40B4-BE49-F238E27FC236}">
                <a16:creationId xmlns:a16="http://schemas.microsoft.com/office/drawing/2014/main" id="{7BA73DBB-25B3-4F27-8272-F28E84487516}"/>
              </a:ext>
            </a:extLst>
          </p:cNvPr>
          <p:cNvGrpSpPr/>
          <p:nvPr/>
        </p:nvGrpSpPr>
        <p:grpSpPr>
          <a:xfrm>
            <a:off x="5069934" y="2832483"/>
            <a:ext cx="2568518" cy="989184"/>
            <a:chOff x="6209621" y="2565982"/>
            <a:chExt cx="2868118" cy="1283316"/>
          </a:xfrm>
        </p:grpSpPr>
        <p:cxnSp>
          <p:nvCxnSpPr>
            <p:cNvPr id="15" name="Straight Arrow Connector 14">
              <a:extLst>
                <a:ext uri="{FF2B5EF4-FFF2-40B4-BE49-F238E27FC236}">
                  <a16:creationId xmlns:a16="http://schemas.microsoft.com/office/drawing/2014/main" id="{F2C62BA8-7CDF-44E5-BA31-692709E73389}"/>
                </a:ext>
              </a:extLst>
            </p:cNvPr>
            <p:cNvCxnSpPr/>
            <p:nvPr/>
          </p:nvCxnSpPr>
          <p:spPr>
            <a:xfrm rot="5400000">
              <a:off x="7301259" y="2879763"/>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051B57-E5AA-403D-8D33-C817B526A9A8}"/>
                </a:ext>
              </a:extLst>
            </p:cNvPr>
            <p:cNvCxnSpPr/>
            <p:nvPr/>
          </p:nvCxnSpPr>
          <p:spPr>
            <a:xfrm rot="5400000">
              <a:off x="6366981" y="3535517"/>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8319AF3-7821-4939-B92B-1755958FD098}"/>
                </a:ext>
              </a:extLst>
            </p:cNvPr>
            <p:cNvCxnSpPr/>
            <p:nvPr/>
          </p:nvCxnSpPr>
          <p:spPr>
            <a:xfrm rot="5400000">
              <a:off x="7301258" y="3535518"/>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8BCDEA-5C21-473B-BD02-AFE48E4050AB}"/>
                </a:ext>
              </a:extLst>
            </p:cNvPr>
            <p:cNvCxnSpPr/>
            <p:nvPr/>
          </p:nvCxnSpPr>
          <p:spPr>
            <a:xfrm rot="5400000">
              <a:off x="8156025" y="3535518"/>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691020A-43CE-49D9-ADB9-042F4F7BF28F}"/>
                </a:ext>
              </a:extLst>
            </p:cNvPr>
            <p:cNvCxnSpPr/>
            <p:nvPr/>
          </p:nvCxnSpPr>
          <p:spPr>
            <a:xfrm flipH="1" flipV="1">
              <a:off x="6209621" y="3193544"/>
              <a:ext cx="2868118" cy="13482"/>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EEB1BC2-8332-4860-BE30-CCC935B06085}"/>
              </a:ext>
            </a:extLst>
          </p:cNvPr>
          <p:cNvGrpSpPr/>
          <p:nvPr/>
        </p:nvGrpSpPr>
        <p:grpSpPr>
          <a:xfrm>
            <a:off x="5153798" y="4982249"/>
            <a:ext cx="2479333" cy="980520"/>
            <a:chOff x="6209621" y="2543561"/>
            <a:chExt cx="2868118" cy="1305737"/>
          </a:xfrm>
        </p:grpSpPr>
        <p:cxnSp>
          <p:nvCxnSpPr>
            <p:cNvPr id="30" name="Straight Arrow Connector 29">
              <a:extLst>
                <a:ext uri="{FF2B5EF4-FFF2-40B4-BE49-F238E27FC236}">
                  <a16:creationId xmlns:a16="http://schemas.microsoft.com/office/drawing/2014/main" id="{A2E82ECB-B72D-4D4B-A89D-58B67215CD27}"/>
                </a:ext>
              </a:extLst>
            </p:cNvPr>
            <p:cNvCxnSpPr/>
            <p:nvPr/>
          </p:nvCxnSpPr>
          <p:spPr>
            <a:xfrm rot="5400000">
              <a:off x="7301259" y="2879763"/>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A8A237-B448-41AD-A3D1-2CEBD11C5F9E}"/>
                </a:ext>
              </a:extLst>
            </p:cNvPr>
            <p:cNvCxnSpPr/>
            <p:nvPr/>
          </p:nvCxnSpPr>
          <p:spPr>
            <a:xfrm rot="5400000">
              <a:off x="6446491" y="2865053"/>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F2810B-E650-4606-A9E5-2A7AB1F35EB6}"/>
                </a:ext>
              </a:extLst>
            </p:cNvPr>
            <p:cNvCxnSpPr/>
            <p:nvPr/>
          </p:nvCxnSpPr>
          <p:spPr>
            <a:xfrm rot="5400000">
              <a:off x="7301258" y="3535518"/>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CCB83-5117-425F-AE78-7FE46095E818}"/>
                </a:ext>
              </a:extLst>
            </p:cNvPr>
            <p:cNvCxnSpPr/>
            <p:nvPr/>
          </p:nvCxnSpPr>
          <p:spPr>
            <a:xfrm rot="5400000">
              <a:off x="8156025" y="2857342"/>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D43A3A-B3F8-43D5-8D93-1B4512A5BF02}"/>
                </a:ext>
              </a:extLst>
            </p:cNvPr>
            <p:cNvCxnSpPr/>
            <p:nvPr/>
          </p:nvCxnSpPr>
          <p:spPr>
            <a:xfrm flipH="1" flipV="1">
              <a:off x="6209621" y="3193544"/>
              <a:ext cx="2868118" cy="13482"/>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098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anim calcmode="lin" valueType="num">
                                      <p:cBhvr additive="base">
                                        <p:cTn id="23"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 calcmode="lin" valueType="num">
                                      <p:cBhvr additive="base">
                                        <p:cTn id="29"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78" y="219599"/>
            <a:ext cx="2142748" cy="932690"/>
          </a:xfrm>
          <a:prstGeom prst="rect">
            <a:avLst/>
          </a:prstGeom>
        </p:spPr>
      </p:pic>
      <p:sp>
        <p:nvSpPr>
          <p:cNvPr id="11" name="Title 1">
            <a:extLst>
              <a:ext uri="{FF2B5EF4-FFF2-40B4-BE49-F238E27FC236}">
                <a16:creationId xmlns:a16="http://schemas.microsoft.com/office/drawing/2014/main" id="{9EE41F42-6BF9-48F1-A6F1-CE4B27344E98}"/>
              </a:ext>
            </a:extLst>
          </p:cNvPr>
          <p:cNvSpPr txBox="1">
            <a:spLocks/>
          </p:cNvSpPr>
          <p:nvPr/>
        </p:nvSpPr>
        <p:spPr>
          <a:xfrm>
            <a:off x="373552" y="171659"/>
            <a:ext cx="10515600" cy="9806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err="1">
                <a:solidFill>
                  <a:srgbClr val="C00000"/>
                </a:solidFill>
                <a:latin typeface="Times New Roman" panose="02020603050405020304" pitchFamily="18" charset="0"/>
                <a:cs typeface="Times New Roman" panose="02020603050405020304" pitchFamily="18" charset="0"/>
              </a:rPr>
              <a:t>Các</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ký</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hiệu</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trong</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sơ</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đồ</a:t>
            </a:r>
            <a:r>
              <a:rPr lang="en-US" sz="4400" dirty="0">
                <a:solidFill>
                  <a:srgbClr val="C00000"/>
                </a:solidFill>
                <a:latin typeface="Times New Roman" panose="02020603050405020304" pitchFamily="18" charset="0"/>
                <a:cs typeface="Times New Roman" panose="02020603050405020304" pitchFamily="18" charset="0"/>
              </a:rPr>
              <a:t> Activity</a:t>
            </a:r>
            <a:endParaRPr lang="en-GB" sz="4400" dirty="0">
              <a:solidFill>
                <a:srgbClr val="C00000"/>
              </a:solidFill>
              <a:latin typeface="Times New Roman" panose="02020603050405020304" pitchFamily="18" charset="0"/>
              <a:cs typeface="Times New Roman" panose="02020603050405020304" pitchFamily="18" charset="0"/>
            </a:endParaRPr>
          </a:p>
        </p:txBody>
      </p:sp>
      <p:sp>
        <p:nvSpPr>
          <p:cNvPr id="21" name="Content Placeholder 2">
            <a:extLst>
              <a:ext uri="{FF2B5EF4-FFF2-40B4-BE49-F238E27FC236}">
                <a16:creationId xmlns:a16="http://schemas.microsoft.com/office/drawing/2014/main" id="{48750DA5-9CF4-4546-A113-7006E4FD0506}"/>
              </a:ext>
            </a:extLst>
          </p:cNvPr>
          <p:cNvSpPr txBox="1">
            <a:spLocks/>
          </p:cNvSpPr>
          <p:nvPr/>
        </p:nvSpPr>
        <p:spPr>
          <a:xfrm>
            <a:off x="640646" y="1378909"/>
            <a:ext cx="10515600"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914400" lvl="1" indent="-457200" algn="l">
              <a:buFont typeface="Arial" panose="020B0604020202020204" pitchFamily="34" charset="0"/>
              <a:buChar char="•"/>
            </a:pPr>
            <a:r>
              <a:rPr lang="en-GB" sz="2800" b="1" dirty="0"/>
              <a:t>Fork </a:t>
            </a:r>
            <a:r>
              <a:rPr lang="vi-VN" sz="2800" dirty="0"/>
              <a:t>và </a:t>
            </a:r>
            <a:r>
              <a:rPr lang="en-GB" sz="2800" b="1" dirty="0"/>
              <a:t>Join </a:t>
            </a:r>
            <a:r>
              <a:rPr lang="en-GB" sz="2800" dirty="0" err="1"/>
              <a:t>được</a:t>
            </a:r>
            <a:r>
              <a:rPr lang="en-GB" sz="2800" dirty="0"/>
              <a:t> </a:t>
            </a:r>
            <a:r>
              <a:rPr lang="vi-VN" sz="2800" dirty="0"/>
              <a:t>sử dụng cùng nhau gọi là đồng bộ hóa.</a:t>
            </a:r>
            <a:endParaRPr lang="en-GB" sz="2800" dirty="0"/>
          </a:p>
          <a:p>
            <a:pPr marL="914400" lvl="1" indent="-457200" algn="l">
              <a:buFont typeface="Arial" panose="020B0604020202020204" pitchFamily="34" charset="0"/>
              <a:buChar char="•"/>
            </a:pPr>
            <a:endParaRPr lang="en-GB" sz="2800" dirty="0"/>
          </a:p>
        </p:txBody>
      </p:sp>
      <p:grpSp>
        <p:nvGrpSpPr>
          <p:cNvPr id="22" name="Group 21">
            <a:extLst>
              <a:ext uri="{FF2B5EF4-FFF2-40B4-BE49-F238E27FC236}">
                <a16:creationId xmlns:a16="http://schemas.microsoft.com/office/drawing/2014/main" id="{6FFB6753-45A3-437C-AD54-760B5876FF52}"/>
              </a:ext>
            </a:extLst>
          </p:cNvPr>
          <p:cNvGrpSpPr/>
          <p:nvPr/>
        </p:nvGrpSpPr>
        <p:grpSpPr>
          <a:xfrm>
            <a:off x="4252353" y="2829102"/>
            <a:ext cx="3292187" cy="929944"/>
            <a:chOff x="6209621" y="2565982"/>
            <a:chExt cx="2868118" cy="1283316"/>
          </a:xfrm>
        </p:grpSpPr>
        <p:cxnSp>
          <p:nvCxnSpPr>
            <p:cNvPr id="23" name="Straight Arrow Connector 22">
              <a:extLst>
                <a:ext uri="{FF2B5EF4-FFF2-40B4-BE49-F238E27FC236}">
                  <a16:creationId xmlns:a16="http://schemas.microsoft.com/office/drawing/2014/main" id="{CCEFD236-899F-4F39-8E6E-D3C813FD8734}"/>
                </a:ext>
              </a:extLst>
            </p:cNvPr>
            <p:cNvCxnSpPr/>
            <p:nvPr/>
          </p:nvCxnSpPr>
          <p:spPr>
            <a:xfrm rot="5400000">
              <a:off x="7301259" y="2879763"/>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1F0BE7-40DB-4E4C-A12E-632272D725A0}"/>
                </a:ext>
              </a:extLst>
            </p:cNvPr>
            <p:cNvCxnSpPr/>
            <p:nvPr/>
          </p:nvCxnSpPr>
          <p:spPr>
            <a:xfrm rot="5400000">
              <a:off x="6366981" y="3535517"/>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88E08B-64E5-499F-9BBD-C8A0E61FDC2B}"/>
                </a:ext>
              </a:extLst>
            </p:cNvPr>
            <p:cNvCxnSpPr/>
            <p:nvPr/>
          </p:nvCxnSpPr>
          <p:spPr>
            <a:xfrm rot="5400000">
              <a:off x="8340322" y="3535518"/>
              <a:ext cx="627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B7B62A-BF0A-4002-B030-6D4913D1B5F8}"/>
                </a:ext>
              </a:extLst>
            </p:cNvPr>
            <p:cNvCxnSpPr/>
            <p:nvPr/>
          </p:nvCxnSpPr>
          <p:spPr>
            <a:xfrm flipH="1" flipV="1">
              <a:off x="6209621" y="3193544"/>
              <a:ext cx="2868118" cy="13482"/>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4A61855C-2C0F-475F-B548-D29A83AE52E7}"/>
              </a:ext>
            </a:extLst>
          </p:cNvPr>
          <p:cNvCxnSpPr/>
          <p:nvPr/>
        </p:nvCxnSpPr>
        <p:spPr>
          <a:xfrm flipH="1" flipV="1">
            <a:off x="4252353" y="4887183"/>
            <a:ext cx="3292187" cy="15908"/>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ounded Rectangle 12">
            <a:extLst>
              <a:ext uri="{FF2B5EF4-FFF2-40B4-BE49-F238E27FC236}">
                <a16:creationId xmlns:a16="http://schemas.microsoft.com/office/drawing/2014/main" id="{D10C4446-9F3C-4FFC-B936-420936B6C2FD}"/>
              </a:ext>
            </a:extLst>
          </p:cNvPr>
          <p:cNvSpPr/>
          <p:nvPr/>
        </p:nvSpPr>
        <p:spPr>
          <a:xfrm>
            <a:off x="5023315" y="2259364"/>
            <a:ext cx="1676401" cy="56404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rPr>
              <a:t>Activity</a:t>
            </a:r>
          </a:p>
        </p:txBody>
      </p:sp>
      <p:sp>
        <p:nvSpPr>
          <p:cNvPr id="29" name="Rounded Rectangle 13">
            <a:extLst>
              <a:ext uri="{FF2B5EF4-FFF2-40B4-BE49-F238E27FC236}">
                <a16:creationId xmlns:a16="http://schemas.microsoft.com/office/drawing/2014/main" id="{C890DED0-586E-4FC4-9E4B-A42C3CE7E308}"/>
              </a:ext>
            </a:extLst>
          </p:cNvPr>
          <p:cNvSpPr/>
          <p:nvPr/>
        </p:nvSpPr>
        <p:spPr>
          <a:xfrm>
            <a:off x="3954951" y="3742682"/>
            <a:ext cx="1676401" cy="56404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rPr>
              <a:t>Activity</a:t>
            </a:r>
          </a:p>
        </p:txBody>
      </p:sp>
      <p:sp>
        <p:nvSpPr>
          <p:cNvPr id="35" name="Rounded Rectangle 14">
            <a:extLst>
              <a:ext uri="{FF2B5EF4-FFF2-40B4-BE49-F238E27FC236}">
                <a16:creationId xmlns:a16="http://schemas.microsoft.com/office/drawing/2014/main" id="{E914A009-E5B3-4424-BE5B-D375C699DBE4}"/>
              </a:ext>
            </a:extLst>
          </p:cNvPr>
          <p:cNvSpPr/>
          <p:nvPr/>
        </p:nvSpPr>
        <p:spPr>
          <a:xfrm>
            <a:off x="6220065" y="3734728"/>
            <a:ext cx="1676401" cy="56404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rPr>
              <a:t>Activity</a:t>
            </a:r>
          </a:p>
        </p:txBody>
      </p:sp>
      <p:cxnSp>
        <p:nvCxnSpPr>
          <p:cNvPr id="36" name="Straight Arrow Connector 35">
            <a:extLst>
              <a:ext uri="{FF2B5EF4-FFF2-40B4-BE49-F238E27FC236}">
                <a16:creationId xmlns:a16="http://schemas.microsoft.com/office/drawing/2014/main" id="{8B5D60FB-6BAC-442D-AFC0-88499D9361FE}"/>
              </a:ext>
            </a:extLst>
          </p:cNvPr>
          <p:cNvCxnSpPr/>
          <p:nvPr/>
        </p:nvCxnSpPr>
        <p:spPr>
          <a:xfrm rot="5400000">
            <a:off x="4513263" y="4586777"/>
            <a:ext cx="5760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B7F228-5F33-42F7-894E-21066A20DFAF}"/>
              </a:ext>
            </a:extLst>
          </p:cNvPr>
          <p:cNvCxnSpPr/>
          <p:nvPr/>
        </p:nvCxnSpPr>
        <p:spPr>
          <a:xfrm rot="5400000">
            <a:off x="6778374" y="4586777"/>
            <a:ext cx="5760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6A61FEF-5260-4656-AA6B-E5DB38A8E0AC}"/>
              </a:ext>
            </a:extLst>
          </p:cNvPr>
          <p:cNvCxnSpPr/>
          <p:nvPr/>
        </p:nvCxnSpPr>
        <p:spPr>
          <a:xfrm rot="5400000">
            <a:off x="5620541" y="5191091"/>
            <a:ext cx="5760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ounded Rectangle 20">
            <a:extLst>
              <a:ext uri="{FF2B5EF4-FFF2-40B4-BE49-F238E27FC236}">
                <a16:creationId xmlns:a16="http://schemas.microsoft.com/office/drawing/2014/main" id="{D8A0D1E4-3F41-434B-A5FC-B9B7186155F0}"/>
              </a:ext>
            </a:extLst>
          </p:cNvPr>
          <p:cNvSpPr/>
          <p:nvPr/>
        </p:nvSpPr>
        <p:spPr>
          <a:xfrm>
            <a:off x="5070340" y="5491498"/>
            <a:ext cx="1676401" cy="56404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rPr>
              <a:t>Activity</a:t>
            </a:r>
          </a:p>
        </p:txBody>
      </p:sp>
      <p:sp>
        <p:nvSpPr>
          <p:cNvPr id="40" name="TextBox 39">
            <a:extLst>
              <a:ext uri="{FF2B5EF4-FFF2-40B4-BE49-F238E27FC236}">
                <a16:creationId xmlns:a16="http://schemas.microsoft.com/office/drawing/2014/main" id="{633DC33F-A8F8-463A-AB92-EECBC87DC5E4}"/>
              </a:ext>
            </a:extLst>
          </p:cNvPr>
          <p:cNvSpPr txBox="1"/>
          <p:nvPr/>
        </p:nvSpPr>
        <p:spPr>
          <a:xfrm>
            <a:off x="7984275" y="3056481"/>
            <a:ext cx="740908" cy="400110"/>
          </a:xfrm>
          <a:prstGeom prst="rect">
            <a:avLst/>
          </a:prstGeom>
          <a:noFill/>
        </p:spPr>
        <p:txBody>
          <a:bodyPr wrap="none" rtlCol="0">
            <a:spAutoFit/>
          </a:bodyPr>
          <a:lstStyle/>
          <a:p>
            <a:r>
              <a:rPr lang="en-GB" sz="2000" b="1" dirty="0"/>
              <a:t>Fork</a:t>
            </a:r>
          </a:p>
        </p:txBody>
      </p:sp>
      <p:sp>
        <p:nvSpPr>
          <p:cNvPr id="41" name="TextBox 40">
            <a:extLst>
              <a:ext uri="{FF2B5EF4-FFF2-40B4-BE49-F238E27FC236}">
                <a16:creationId xmlns:a16="http://schemas.microsoft.com/office/drawing/2014/main" id="{62372A46-544F-41B9-BCE2-F94D8493BD6C}"/>
              </a:ext>
            </a:extLst>
          </p:cNvPr>
          <p:cNvSpPr txBox="1"/>
          <p:nvPr/>
        </p:nvSpPr>
        <p:spPr>
          <a:xfrm>
            <a:off x="8030763" y="4690111"/>
            <a:ext cx="712054" cy="400110"/>
          </a:xfrm>
          <a:prstGeom prst="rect">
            <a:avLst/>
          </a:prstGeom>
          <a:noFill/>
        </p:spPr>
        <p:txBody>
          <a:bodyPr wrap="none" rtlCol="0">
            <a:spAutoFit/>
          </a:bodyPr>
          <a:lstStyle/>
          <a:p>
            <a:r>
              <a:rPr lang="en-GB" sz="2000" b="1" dirty="0"/>
              <a:t>Join</a:t>
            </a:r>
          </a:p>
        </p:txBody>
      </p:sp>
    </p:spTree>
    <p:extLst>
      <p:ext uri="{BB962C8B-B14F-4D97-AF65-F5344CB8AC3E}">
        <p14:creationId xmlns:p14="http://schemas.microsoft.com/office/powerpoint/2010/main" val="34830365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903" y="214692"/>
            <a:ext cx="2142748" cy="932690"/>
          </a:xfrm>
          <a:prstGeom prst="rect">
            <a:avLst/>
          </a:prstGeom>
        </p:spPr>
      </p:pic>
      <p:sp>
        <p:nvSpPr>
          <p:cNvPr id="11" name="Title 1">
            <a:extLst>
              <a:ext uri="{FF2B5EF4-FFF2-40B4-BE49-F238E27FC236}">
                <a16:creationId xmlns:a16="http://schemas.microsoft.com/office/drawing/2014/main" id="{9EE41F42-6BF9-48F1-A6F1-CE4B27344E98}"/>
              </a:ext>
            </a:extLst>
          </p:cNvPr>
          <p:cNvSpPr txBox="1">
            <a:spLocks/>
          </p:cNvSpPr>
          <p:nvPr/>
        </p:nvSpPr>
        <p:spPr>
          <a:xfrm>
            <a:off x="325582" y="128893"/>
            <a:ext cx="10515600" cy="9806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err="1">
                <a:solidFill>
                  <a:srgbClr val="C00000"/>
                </a:solidFill>
                <a:latin typeface="Times New Roman" panose="02020603050405020304" pitchFamily="18" charset="0"/>
                <a:cs typeface="Times New Roman" panose="02020603050405020304" pitchFamily="18" charset="0"/>
              </a:rPr>
              <a:t>Các</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ký</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hiệu</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trong</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sơ</a:t>
            </a:r>
            <a:r>
              <a:rPr lang="en-US" sz="4400" dirty="0">
                <a:solidFill>
                  <a:srgbClr val="C00000"/>
                </a:solidFill>
                <a:latin typeface="Times New Roman" panose="02020603050405020304" pitchFamily="18" charset="0"/>
                <a:cs typeface="Times New Roman" panose="02020603050405020304" pitchFamily="18" charset="0"/>
              </a:rPr>
              <a:t> </a:t>
            </a:r>
            <a:r>
              <a:rPr lang="en-US" sz="4400" dirty="0" err="1">
                <a:solidFill>
                  <a:srgbClr val="C00000"/>
                </a:solidFill>
                <a:latin typeface="Times New Roman" panose="02020603050405020304" pitchFamily="18" charset="0"/>
                <a:cs typeface="Times New Roman" panose="02020603050405020304" pitchFamily="18" charset="0"/>
              </a:rPr>
              <a:t>đồ</a:t>
            </a:r>
            <a:r>
              <a:rPr lang="en-US" sz="4400" dirty="0">
                <a:solidFill>
                  <a:srgbClr val="C00000"/>
                </a:solidFill>
                <a:latin typeface="Times New Roman" panose="02020603050405020304" pitchFamily="18" charset="0"/>
                <a:cs typeface="Times New Roman" panose="02020603050405020304" pitchFamily="18" charset="0"/>
              </a:rPr>
              <a:t> Activity</a:t>
            </a:r>
            <a:endParaRPr lang="en-GB" sz="4400" dirty="0">
              <a:solidFill>
                <a:srgbClr val="C00000"/>
              </a:solidFill>
              <a:latin typeface="Times New Roman" panose="02020603050405020304" pitchFamily="18" charset="0"/>
              <a:cs typeface="Times New Roman" panose="02020603050405020304" pitchFamily="18" charset="0"/>
            </a:endParaRPr>
          </a:p>
        </p:txBody>
      </p:sp>
      <p:sp>
        <p:nvSpPr>
          <p:cNvPr id="20" name="Content Placeholder 2">
            <a:extLst>
              <a:ext uri="{FF2B5EF4-FFF2-40B4-BE49-F238E27FC236}">
                <a16:creationId xmlns:a16="http://schemas.microsoft.com/office/drawing/2014/main" id="{7CAB11A5-474F-4295-8265-719726288A84}"/>
              </a:ext>
            </a:extLst>
          </p:cNvPr>
          <p:cNvSpPr txBox="1">
            <a:spLocks/>
          </p:cNvSpPr>
          <p:nvPr/>
        </p:nvSpPr>
        <p:spPr>
          <a:xfrm>
            <a:off x="838199" y="1655064"/>
            <a:ext cx="11182815"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just">
              <a:buFont typeface="Arial" panose="020B0604020202020204" pitchFamily="34" charset="0"/>
              <a:buChar char="•"/>
            </a:pPr>
            <a:r>
              <a:rPr lang="en-GB" sz="3600" b="1" dirty="0" err="1">
                <a:latin typeface="Times New Roman" panose="02020603050405020304" pitchFamily="18" charset="0"/>
                <a:cs typeface="Times New Roman" panose="02020603050405020304" pitchFamily="18" charset="0"/>
              </a:rPr>
              <a:t>Nút</a:t>
            </a:r>
            <a:r>
              <a:rPr lang="en-GB" sz="3600" b="1" dirty="0">
                <a:latin typeface="Times New Roman" panose="02020603050405020304" pitchFamily="18" charset="0"/>
                <a:cs typeface="Times New Roman" panose="02020603050405020304" pitchFamily="18" charset="0"/>
              </a:rPr>
              <a:t> </a:t>
            </a:r>
            <a:r>
              <a:rPr lang="en-GB" sz="3600" b="1" dirty="0" err="1">
                <a:latin typeface="Times New Roman" panose="02020603050405020304" pitchFamily="18" charset="0"/>
                <a:cs typeface="Times New Roman" panose="02020603050405020304" pitchFamily="18" charset="0"/>
              </a:rPr>
              <a:t>kết</a:t>
            </a:r>
            <a:r>
              <a:rPr lang="en-GB" sz="3600" b="1" dirty="0">
                <a:latin typeface="Times New Roman" panose="02020603050405020304" pitchFamily="18" charset="0"/>
                <a:cs typeface="Times New Roman" panose="02020603050405020304" pitchFamily="18" charset="0"/>
              </a:rPr>
              <a:t> </a:t>
            </a:r>
            <a:r>
              <a:rPr lang="en-GB" sz="3600" b="1" dirty="0" err="1">
                <a:latin typeface="Times New Roman" panose="02020603050405020304" pitchFamily="18" charset="0"/>
                <a:cs typeface="Times New Roman" panose="02020603050405020304" pitchFamily="18" charset="0"/>
              </a:rPr>
              <a:t>thúc</a:t>
            </a:r>
            <a:r>
              <a:rPr lang="en-GB" sz="3600" b="1" dirty="0">
                <a:latin typeface="Times New Roman" panose="02020603050405020304" pitchFamily="18" charset="0"/>
                <a:cs typeface="Times New Roman" panose="02020603050405020304" pitchFamily="18" charset="0"/>
              </a:rPr>
              <a:t> (Final State </a:t>
            </a:r>
            <a:r>
              <a:rPr lang="en-GB" sz="3600" b="1" dirty="0" err="1">
                <a:latin typeface="Times New Roman" panose="02020603050405020304" pitchFamily="18" charset="0"/>
                <a:cs typeface="Times New Roman" panose="02020603050405020304" pitchFamily="18" charset="0"/>
              </a:rPr>
              <a:t>hoặc</a:t>
            </a:r>
            <a:r>
              <a:rPr lang="en-GB" sz="3600" b="1" dirty="0">
                <a:latin typeface="Times New Roman" panose="02020603050405020304" pitchFamily="18" charset="0"/>
                <a:cs typeface="Times New Roman" panose="02020603050405020304" pitchFamily="18" charset="0"/>
              </a:rPr>
              <a:t> End Point)</a:t>
            </a:r>
          </a:p>
          <a:p>
            <a:pPr marL="914400" lvl="1" indent="-457200" algn="just">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Nút </a:t>
            </a:r>
            <a:r>
              <a:rPr lang="en-GB" sz="3200" dirty="0" err="1">
                <a:latin typeface="Times New Roman" panose="02020603050405020304" pitchFamily="18" charset="0"/>
                <a:cs typeface="Times New Roman" panose="02020603050405020304" pitchFamily="18" charset="0"/>
              </a:rPr>
              <a:t>kết</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thúc</a:t>
            </a:r>
            <a:r>
              <a:rPr lang="en-GB"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hoạt động cho thấy một hoạt động được hoàn tất.</a:t>
            </a:r>
            <a:endParaRPr lang="en-GB" sz="32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Một sơ đồ hoạt động có thể có nhiều hơn một </a:t>
            </a:r>
            <a:r>
              <a:rPr lang="en-GB" sz="3200" dirty="0" err="1">
                <a:latin typeface="Times New Roman" panose="02020603050405020304" pitchFamily="18" charset="0"/>
                <a:cs typeface="Times New Roman" panose="02020603050405020304" pitchFamily="18" charset="0"/>
              </a:rPr>
              <a:t>nút</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kết</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thúc</a:t>
            </a:r>
            <a:endParaRPr lang="en-GB" sz="32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Ký</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hiệu</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trong</a:t>
            </a:r>
            <a:r>
              <a:rPr lang="en-GB" sz="3200" b="1" dirty="0">
                <a:latin typeface="Times New Roman" panose="02020603050405020304" pitchFamily="18" charset="0"/>
                <a:cs typeface="Times New Roman" panose="02020603050405020304" pitchFamily="18" charset="0"/>
              </a:rPr>
              <a:t> UML</a:t>
            </a:r>
          </a:p>
        </p:txBody>
      </p:sp>
      <p:grpSp>
        <p:nvGrpSpPr>
          <p:cNvPr id="30" name="Group 29">
            <a:extLst>
              <a:ext uri="{FF2B5EF4-FFF2-40B4-BE49-F238E27FC236}">
                <a16:creationId xmlns:a16="http://schemas.microsoft.com/office/drawing/2014/main" id="{CB95DED7-34F0-4FAC-87B7-BC531AB3B74C}"/>
              </a:ext>
            </a:extLst>
          </p:cNvPr>
          <p:cNvGrpSpPr/>
          <p:nvPr/>
        </p:nvGrpSpPr>
        <p:grpSpPr>
          <a:xfrm flipH="1">
            <a:off x="5714363" y="4799077"/>
            <a:ext cx="2235235" cy="554400"/>
            <a:chOff x="4912123" y="3445561"/>
            <a:chExt cx="2235235" cy="554400"/>
          </a:xfrm>
        </p:grpSpPr>
        <p:sp>
          <p:nvSpPr>
            <p:cNvPr id="31" name="Oval 30">
              <a:extLst>
                <a:ext uri="{FF2B5EF4-FFF2-40B4-BE49-F238E27FC236}">
                  <a16:creationId xmlns:a16="http://schemas.microsoft.com/office/drawing/2014/main" id="{F40FA45A-BAAB-414B-AE0C-BB7B94B1E868}"/>
                </a:ext>
              </a:extLst>
            </p:cNvPr>
            <p:cNvSpPr/>
            <p:nvPr/>
          </p:nvSpPr>
          <p:spPr>
            <a:xfrm>
              <a:off x="5022575" y="3556013"/>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GB" sz="2400"/>
            </a:p>
          </p:txBody>
        </p:sp>
        <p:cxnSp>
          <p:nvCxnSpPr>
            <p:cNvPr id="32" name="Straight Arrow Connector 31">
              <a:extLst>
                <a:ext uri="{FF2B5EF4-FFF2-40B4-BE49-F238E27FC236}">
                  <a16:creationId xmlns:a16="http://schemas.microsoft.com/office/drawing/2014/main" id="{1DEEDB22-92E1-471E-8E8C-3B52EDD778C5}"/>
                </a:ext>
              </a:extLst>
            </p:cNvPr>
            <p:cNvCxnSpPr/>
            <p:nvPr/>
          </p:nvCxnSpPr>
          <p:spPr>
            <a:xfrm>
              <a:off x="5466523" y="3722761"/>
              <a:ext cx="1680835"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3040E43A-FC0A-4369-87E4-A6EF29B9E216}"/>
                </a:ext>
              </a:extLst>
            </p:cNvPr>
            <p:cNvSpPr/>
            <p:nvPr/>
          </p:nvSpPr>
          <p:spPr>
            <a:xfrm>
              <a:off x="4912123" y="3445561"/>
              <a:ext cx="554400" cy="55440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GB" sz="2400"/>
            </a:p>
          </p:txBody>
        </p:sp>
      </p:grpSp>
    </p:spTree>
    <p:extLst>
      <p:ext uri="{BB962C8B-B14F-4D97-AF65-F5344CB8AC3E}">
        <p14:creationId xmlns:p14="http://schemas.microsoft.com/office/powerpoint/2010/main" val="28738091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9749" y="124998"/>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367145" y="274179"/>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800" dirty="0" err="1">
                <a:solidFill>
                  <a:srgbClr val="C00000"/>
                </a:solidFill>
              </a:rPr>
              <a:t>Các</a:t>
            </a:r>
            <a:r>
              <a:rPr lang="en-GB" sz="4800" dirty="0">
                <a:solidFill>
                  <a:srgbClr val="C00000"/>
                </a:solidFill>
              </a:rPr>
              <a:t> </a:t>
            </a:r>
            <a:r>
              <a:rPr lang="en-GB" sz="4800" dirty="0" err="1">
                <a:solidFill>
                  <a:srgbClr val="C00000"/>
                </a:solidFill>
              </a:rPr>
              <a:t>dạng</a:t>
            </a:r>
            <a:r>
              <a:rPr lang="en-GB" sz="4800" dirty="0">
                <a:solidFill>
                  <a:srgbClr val="C00000"/>
                </a:solidFill>
              </a:rPr>
              <a:t> Activity</a:t>
            </a:r>
          </a:p>
        </p:txBody>
      </p:sp>
      <p:sp>
        <p:nvSpPr>
          <p:cNvPr id="5" name="Content Placeholder 2">
            <a:extLst>
              <a:ext uri="{FF2B5EF4-FFF2-40B4-BE49-F238E27FC236}">
                <a16:creationId xmlns:a16="http://schemas.microsoft.com/office/drawing/2014/main" id="{1F356F5F-04DD-41A8-9CD0-41341FC08ADB}"/>
              </a:ext>
            </a:extLst>
          </p:cNvPr>
          <p:cNvSpPr txBox="1">
            <a:spLocks/>
          </p:cNvSpPr>
          <p:nvPr/>
        </p:nvSpPr>
        <p:spPr>
          <a:xfrm>
            <a:off x="838200" y="1655064"/>
            <a:ext cx="10515600"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a:t>Sub Activity</a:t>
            </a:r>
          </a:p>
          <a:p>
            <a:pPr algn="l"/>
            <a:endParaRPr lang="en-GB" dirty="0"/>
          </a:p>
        </p:txBody>
      </p:sp>
      <p:pic>
        <p:nvPicPr>
          <p:cNvPr id="6" name="Picture 4" descr="C:\Users\hanhvtb\AppData\Local\Temp\SNAGHTMLa7d2fec.PNG">
            <a:extLst>
              <a:ext uri="{FF2B5EF4-FFF2-40B4-BE49-F238E27FC236}">
                <a16:creationId xmlns:a16="http://schemas.microsoft.com/office/drawing/2014/main" id="{3A405543-F2AD-45D9-B91B-00F379B4CE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500" y="854553"/>
            <a:ext cx="8076999" cy="541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794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093" y="122089"/>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368159" y="353414"/>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Ứng</a:t>
            </a:r>
            <a:r>
              <a:rPr lang="en-GB" sz="4400" dirty="0">
                <a:solidFill>
                  <a:srgbClr val="C00000"/>
                </a:solidFill>
              </a:rPr>
              <a:t> </a:t>
            </a:r>
            <a:r>
              <a:rPr lang="en-GB" sz="4400" dirty="0" err="1">
                <a:solidFill>
                  <a:srgbClr val="C00000"/>
                </a:solidFill>
              </a:rPr>
              <a:t>dụng</a:t>
            </a:r>
            <a:r>
              <a:rPr lang="en-GB" sz="4400" dirty="0">
                <a:solidFill>
                  <a:srgbClr val="C00000"/>
                </a:solidFill>
              </a:rPr>
              <a:t> </a:t>
            </a:r>
            <a:r>
              <a:rPr lang="en-GB" sz="4400" dirty="0" err="1">
                <a:solidFill>
                  <a:srgbClr val="C00000"/>
                </a:solidFill>
              </a:rPr>
              <a:t>của</a:t>
            </a:r>
            <a:r>
              <a:rPr lang="en-GB" sz="4400" dirty="0">
                <a:solidFill>
                  <a:srgbClr val="C00000"/>
                </a:solidFill>
              </a:rPr>
              <a:t> Activity</a:t>
            </a:r>
          </a:p>
        </p:txBody>
      </p:sp>
      <p:sp>
        <p:nvSpPr>
          <p:cNvPr id="7" name="Rectangle 6">
            <a:extLst>
              <a:ext uri="{FF2B5EF4-FFF2-40B4-BE49-F238E27FC236}">
                <a16:creationId xmlns:a16="http://schemas.microsoft.com/office/drawing/2014/main" id="{FD972757-425F-4746-90ED-CB854400F5DE}"/>
              </a:ext>
            </a:extLst>
          </p:cNvPr>
          <p:cNvSpPr/>
          <p:nvPr/>
        </p:nvSpPr>
        <p:spPr>
          <a:xfrm>
            <a:off x="548267" y="1565369"/>
            <a:ext cx="11472747" cy="1815882"/>
          </a:xfrm>
          <a:prstGeom prst="rect">
            <a:avLst/>
          </a:prstGeom>
        </p:spPr>
        <p:txBody>
          <a:bodyPr wrap="square">
            <a:spAutoFit/>
          </a:bodyPr>
          <a:lstStyle/>
          <a:p>
            <a:r>
              <a:rPr lang="en-US" sz="2800" b="1" dirty="0" err="1">
                <a:latin typeface="Times New Roman" panose="02020603050405020304" pitchFamily="18" charset="0"/>
                <a:cs typeface="Times New Roman" panose="02020603050405020304" pitchFamily="18" charset="0"/>
              </a:rPr>
              <a:t>Ứng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bản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vẽ</a:t>
            </a:r>
            <a:r>
              <a:rPr lang="en-US" sz="2800" b="1" dirty="0">
                <a:latin typeface="Times New Roman" panose="02020603050405020304" pitchFamily="18" charset="0"/>
                <a:cs typeface="Times New Roman" panose="02020603050405020304" pitchFamily="18" charset="0"/>
              </a:rPr>
              <a:t> Activity Diagram:</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nghiệp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rõ</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Use Case</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vẽ</a:t>
            </a:r>
            <a:r>
              <a:rPr lang="en-US" sz="2800" dirty="0">
                <a:latin typeface="Times New Roman" panose="02020603050405020304" pitchFamily="18" charset="0"/>
                <a:cs typeface="Times New Roman" panose="02020603050405020304" pitchFamily="18" charset="0"/>
              </a:rPr>
              <a:t> Sequence Diagram</a:t>
            </a:r>
          </a:p>
        </p:txBody>
      </p:sp>
    </p:spTree>
    <p:extLst>
      <p:ext uri="{BB962C8B-B14F-4D97-AF65-F5344CB8AC3E}">
        <p14:creationId xmlns:p14="http://schemas.microsoft.com/office/powerpoint/2010/main" val="1630159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511" y="258123"/>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312741" y="455217"/>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Cách</a:t>
            </a:r>
            <a:r>
              <a:rPr lang="en-GB" sz="4400" dirty="0">
                <a:solidFill>
                  <a:srgbClr val="C00000"/>
                </a:solidFill>
              </a:rPr>
              <a:t> </a:t>
            </a:r>
            <a:r>
              <a:rPr lang="en-GB" sz="4400" dirty="0" err="1">
                <a:solidFill>
                  <a:srgbClr val="C00000"/>
                </a:solidFill>
              </a:rPr>
              <a:t>xây</a:t>
            </a:r>
            <a:r>
              <a:rPr lang="en-GB" sz="4400" dirty="0">
                <a:solidFill>
                  <a:srgbClr val="C00000"/>
                </a:solidFill>
              </a:rPr>
              <a:t> d</a:t>
            </a:r>
            <a:r>
              <a:rPr lang="en-US" sz="4400" dirty="0" err="1">
                <a:solidFill>
                  <a:srgbClr val="C00000"/>
                </a:solidFill>
              </a:rPr>
              <a:t>ựng</a:t>
            </a:r>
            <a:r>
              <a:rPr lang="en-US" sz="4400" dirty="0">
                <a:solidFill>
                  <a:srgbClr val="C00000"/>
                </a:solidFill>
              </a:rPr>
              <a:t> </a:t>
            </a:r>
            <a:r>
              <a:rPr lang="en-GB" sz="4400" dirty="0">
                <a:solidFill>
                  <a:srgbClr val="C00000"/>
                </a:solidFill>
              </a:rPr>
              <a:t>Activity Diagram</a:t>
            </a:r>
          </a:p>
        </p:txBody>
      </p:sp>
      <p:sp>
        <p:nvSpPr>
          <p:cNvPr id="6" name="Rectangle 5">
            <a:extLst>
              <a:ext uri="{FF2B5EF4-FFF2-40B4-BE49-F238E27FC236}">
                <a16:creationId xmlns:a16="http://schemas.microsoft.com/office/drawing/2014/main" id="{435AA613-2D09-4D88-B78E-2FA1FA9FBD63}"/>
              </a:ext>
            </a:extLst>
          </p:cNvPr>
          <p:cNvSpPr/>
          <p:nvPr/>
        </p:nvSpPr>
        <p:spPr>
          <a:xfrm>
            <a:off x="455341" y="1878468"/>
            <a:ext cx="11716215" cy="4524315"/>
          </a:xfrm>
          <a:prstGeom prst="rect">
            <a:avLst/>
          </a:prstGeom>
        </p:spPr>
        <p:txBody>
          <a:bodyPr wrap="square">
            <a:spAutoFit/>
          </a:bodyPr>
          <a:lstStyle/>
          <a:p>
            <a:pPr marL="457200" indent="-457200">
              <a:buFont typeface="Arial" panose="020B0604020202020204" pitchFamily="34" charset="0"/>
              <a:buChar char="•"/>
            </a:pPr>
            <a:r>
              <a:rPr lang="vi-VN" sz="3200" b="1" dirty="0">
                <a:latin typeface="+mj-lt"/>
              </a:rPr>
              <a:t>Bước 1</a:t>
            </a:r>
            <a:r>
              <a:rPr lang="vi-VN" sz="3200" dirty="0">
                <a:latin typeface="+mj-lt"/>
              </a:rPr>
              <a:t>: </a:t>
            </a:r>
            <a:r>
              <a:rPr lang="vi-VN" sz="3200" b="1" dirty="0">
                <a:latin typeface="+mj-lt"/>
              </a:rPr>
              <a:t>Xác định các nghiệp vụ cần mô tả</a:t>
            </a:r>
            <a:endParaRPr lang="vi-VN" sz="3200" dirty="0">
              <a:latin typeface="+mj-lt"/>
            </a:endParaRPr>
          </a:p>
          <a:p>
            <a:pPr marL="914400" lvl="1" indent="-457200">
              <a:buFont typeface="Arial" panose="020B0604020202020204" pitchFamily="34" charset="0"/>
              <a:buChar char="•"/>
            </a:pPr>
            <a:r>
              <a:rPr lang="vi-VN" sz="3200" dirty="0">
                <a:latin typeface="+mj-lt"/>
              </a:rPr>
              <a:t>Xem xét bản vẽ Use Case  để xác định nghiệp vụ nào bạn cần mô tả.</a:t>
            </a:r>
          </a:p>
          <a:p>
            <a:pPr marL="457200" indent="-457200">
              <a:buFont typeface="Arial" panose="020B0604020202020204" pitchFamily="34" charset="0"/>
              <a:buChar char="•"/>
            </a:pPr>
            <a:r>
              <a:rPr lang="vi-VN" sz="3200" b="1" dirty="0">
                <a:latin typeface="+mj-lt"/>
              </a:rPr>
              <a:t>Bước 2: </a:t>
            </a:r>
            <a:r>
              <a:rPr lang="vi-VN" sz="3200" dirty="0">
                <a:latin typeface="+mj-lt"/>
              </a:rPr>
              <a:t>Xác định trạng thái đầu tiên và trạng thái kết thúc</a:t>
            </a:r>
          </a:p>
          <a:p>
            <a:pPr marL="457200" indent="-457200">
              <a:buFont typeface="Arial" panose="020B0604020202020204" pitchFamily="34" charset="0"/>
              <a:buChar char="•"/>
            </a:pPr>
            <a:r>
              <a:rPr lang="vi-VN" sz="3200" b="1" dirty="0">
                <a:latin typeface="+mj-lt"/>
              </a:rPr>
              <a:t>Bước 3</a:t>
            </a:r>
            <a:r>
              <a:rPr lang="vi-VN" sz="3200" dirty="0">
                <a:latin typeface="+mj-lt"/>
              </a:rPr>
              <a:t>: </a:t>
            </a:r>
            <a:r>
              <a:rPr lang="vi-VN" sz="3200" b="1" dirty="0">
                <a:latin typeface="+mj-lt"/>
              </a:rPr>
              <a:t>Xác định các hoạt động tiếp theo</a:t>
            </a:r>
            <a:endParaRPr lang="vi-VN" sz="3200" dirty="0">
              <a:latin typeface="+mj-lt"/>
            </a:endParaRPr>
          </a:p>
          <a:p>
            <a:pPr marL="914400" lvl="1" indent="-457200">
              <a:buFont typeface="Arial" panose="020B0604020202020204" pitchFamily="34" charset="0"/>
              <a:buChar char="•"/>
            </a:pPr>
            <a:r>
              <a:rPr lang="vi-VN" sz="3200" dirty="0">
                <a:latin typeface="+mj-lt"/>
              </a:rPr>
              <a:t>Xuất phát từ điểm bắt đầu, phân tích để xác định các hoạt động tiếp theo cho đến khi gặp điểm kết thúc để hoàn tất bản vẽ này.</a:t>
            </a:r>
          </a:p>
          <a:p>
            <a:pPr marL="342900" indent="-342900">
              <a:buFont typeface="Arial" panose="020B0604020202020204" pitchFamily="34" charset="0"/>
              <a:buChar char="•"/>
            </a:pPr>
            <a:endParaRPr lang="vi-VN" sz="3200" dirty="0">
              <a:latin typeface="+mj-lt"/>
            </a:endParaRPr>
          </a:p>
          <a:p>
            <a:pPr marL="342900" indent="-342900">
              <a:buFont typeface="Arial" panose="020B0604020202020204" pitchFamily="34" charset="0"/>
              <a:buChar char="•"/>
            </a:pPr>
            <a:endParaRPr lang="vi-VN" sz="3200" dirty="0">
              <a:latin typeface="+mj-lt"/>
            </a:endParaRPr>
          </a:p>
        </p:txBody>
      </p:sp>
    </p:spTree>
    <p:extLst>
      <p:ext uri="{BB962C8B-B14F-4D97-AF65-F5344CB8AC3E}">
        <p14:creationId xmlns:p14="http://schemas.microsoft.com/office/powerpoint/2010/main" val="10208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1D35F91C-1076-4B18-8072-B49B141DB566}" type="slidenum">
              <a:rPr lang="en-US" altLang="en-US">
                <a:latin typeface="Arial Black" panose="020B0A04020102020204" pitchFamily="34" charset="0"/>
              </a:rPr>
              <a:pPr/>
              <a:t>19</a:t>
            </a:fld>
            <a:endParaRPr lang="en-US" altLang="en-US">
              <a:latin typeface="Arial Black" panose="020B0A04020102020204" pitchFamily="34" charset="0"/>
            </a:endParaRPr>
          </a:p>
        </p:txBody>
      </p:sp>
      <p:sp>
        <p:nvSpPr>
          <p:cNvPr id="34820"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p>
        </p:txBody>
      </p:sp>
      <p:sp>
        <p:nvSpPr>
          <p:cNvPr id="34821" name="Rectangle 2"/>
          <p:cNvSpPr>
            <a:spLocks noGrp="1" noChangeArrowheads="1"/>
          </p:cNvSpPr>
          <p:nvPr>
            <p:ph type="title"/>
          </p:nvPr>
        </p:nvSpPr>
        <p:spPr>
          <a:xfrm>
            <a:off x="381000" y="349250"/>
            <a:ext cx="8229600" cy="685800"/>
          </a:xfrm>
        </p:spPr>
        <p:txBody>
          <a:bodyPr/>
          <a:lstStyle/>
          <a:p>
            <a:pPr eaLnBrk="1" hangingPunct="1"/>
            <a:r>
              <a:rPr lang="en-US" altLang="en-US" sz="4000"/>
              <a:t>Phỏng vấn nhóm</a:t>
            </a:r>
          </a:p>
        </p:txBody>
      </p:sp>
      <p:sp>
        <p:nvSpPr>
          <p:cNvPr id="32771" name="Rectangle 3"/>
          <p:cNvSpPr>
            <a:spLocks noGrp="1" noChangeArrowheads="1"/>
          </p:cNvSpPr>
          <p:nvPr>
            <p:ph type="body" idx="1"/>
          </p:nvPr>
        </p:nvSpPr>
        <p:spPr>
          <a:xfrm>
            <a:off x="594360" y="1478280"/>
            <a:ext cx="10759440" cy="4495800"/>
          </a:xfrm>
        </p:spPr>
        <p:txBody>
          <a:bodyPr>
            <a:normAutofit/>
          </a:bodyPr>
          <a:lstStyle/>
          <a:p>
            <a:pPr eaLnBrk="1" hangingPunct="1">
              <a:lnSpc>
                <a:spcPct val="90000"/>
              </a:lnSpc>
            </a:pPr>
            <a:r>
              <a:rPr lang="en-US" altLang="en-US" sz="3200" dirty="0" err="1"/>
              <a:t>Lợi</a:t>
            </a:r>
            <a:r>
              <a:rPr lang="en-US" altLang="en-US" sz="3200" dirty="0"/>
              <a:t> </a:t>
            </a:r>
            <a:r>
              <a:rPr lang="en-US" altLang="en-US" sz="3200" dirty="0" err="1"/>
              <a:t>điểm</a:t>
            </a:r>
            <a:r>
              <a:rPr lang="en-US" altLang="en-US" sz="3200" dirty="0"/>
              <a:t>:</a:t>
            </a:r>
          </a:p>
          <a:p>
            <a:pPr lvl="1" eaLnBrk="1" hangingPunct="1">
              <a:lnSpc>
                <a:spcPct val="90000"/>
              </a:lnSpc>
            </a:pPr>
            <a:r>
              <a:rPr lang="en-US" altLang="en-US" sz="2800" dirty="0" err="1"/>
              <a:t>Giảm</a:t>
            </a:r>
            <a:r>
              <a:rPr lang="en-US" altLang="en-US" sz="2800" dirty="0"/>
              <a:t> </a:t>
            </a:r>
            <a:r>
              <a:rPr lang="en-US" altLang="en-US" sz="2800" dirty="0" err="1"/>
              <a:t>thiểu</a:t>
            </a:r>
            <a:r>
              <a:rPr lang="en-US" altLang="en-US" sz="2800" dirty="0"/>
              <a:t> </a:t>
            </a:r>
            <a:r>
              <a:rPr lang="en-US" altLang="en-US" sz="2800" dirty="0" err="1"/>
              <a:t>thời</a:t>
            </a:r>
            <a:r>
              <a:rPr lang="en-US" altLang="en-US" sz="2800" dirty="0"/>
              <a:t> </a:t>
            </a:r>
            <a:r>
              <a:rPr lang="en-US" altLang="en-US" sz="2800" dirty="0" err="1"/>
              <a:t>gian</a:t>
            </a:r>
            <a:r>
              <a:rPr lang="en-US" altLang="en-US" sz="2800" dirty="0"/>
              <a:t> </a:t>
            </a:r>
            <a:r>
              <a:rPr lang="en-US" altLang="en-US" sz="2800" dirty="0" err="1"/>
              <a:t>phỏng</a:t>
            </a:r>
            <a:r>
              <a:rPr lang="en-US" altLang="en-US" sz="2800" dirty="0"/>
              <a:t> </a:t>
            </a:r>
            <a:r>
              <a:rPr lang="en-US" altLang="en-US" sz="2800" dirty="0" err="1"/>
              <a:t>vấn</a:t>
            </a:r>
            <a:r>
              <a:rPr lang="en-US" altLang="en-US" sz="2800" dirty="0"/>
              <a:t> </a:t>
            </a:r>
          </a:p>
          <a:p>
            <a:pPr lvl="1" eaLnBrk="1" hangingPunct="1">
              <a:lnSpc>
                <a:spcPct val="90000"/>
              </a:lnSpc>
            </a:pPr>
            <a:r>
              <a:rPr lang="en-US" altLang="en-US" sz="2800" dirty="0"/>
              <a:t>Cho </a:t>
            </a:r>
            <a:r>
              <a:rPr lang="en-US" altLang="en-US" sz="2800" dirty="0" err="1"/>
              <a:t>phép</a:t>
            </a:r>
            <a:r>
              <a:rPr lang="en-US" altLang="en-US" sz="2800" dirty="0"/>
              <a:t> </a:t>
            </a:r>
            <a:r>
              <a:rPr lang="en-US" altLang="en-US" sz="2800" dirty="0" err="1"/>
              <a:t>các</a:t>
            </a:r>
            <a:r>
              <a:rPr lang="en-US" altLang="en-US" sz="2800" dirty="0"/>
              <a:t> </a:t>
            </a:r>
            <a:r>
              <a:rPr lang="en-US" altLang="en-US" sz="2800" dirty="0" err="1"/>
              <a:t>đối</a:t>
            </a:r>
            <a:r>
              <a:rPr lang="en-US" altLang="en-US" sz="2800" dirty="0"/>
              <a:t> </a:t>
            </a:r>
            <a:r>
              <a:rPr lang="en-US" altLang="en-US" sz="2800" dirty="0" err="1"/>
              <a:t>tượng</a:t>
            </a:r>
            <a:r>
              <a:rPr lang="en-US" altLang="en-US" sz="2800" dirty="0"/>
              <a:t> </a:t>
            </a:r>
            <a:r>
              <a:rPr lang="en-US" altLang="en-US" sz="2800" dirty="0" err="1"/>
              <a:t>phỏng</a:t>
            </a:r>
            <a:r>
              <a:rPr lang="en-US" altLang="en-US" sz="2800" dirty="0"/>
              <a:t> </a:t>
            </a:r>
            <a:r>
              <a:rPr lang="en-US" altLang="en-US" sz="2800" dirty="0" err="1"/>
              <a:t>vấn</a:t>
            </a:r>
            <a:r>
              <a:rPr lang="en-US" altLang="en-US" sz="2800" dirty="0"/>
              <a:t> </a:t>
            </a:r>
            <a:r>
              <a:rPr lang="en-US" altLang="en-US" sz="2800" dirty="0" err="1"/>
              <a:t>nghe</a:t>
            </a:r>
            <a:r>
              <a:rPr lang="en-US" altLang="en-US" sz="2800" dirty="0"/>
              <a:t> </a:t>
            </a:r>
            <a:r>
              <a:rPr lang="en-US" altLang="en-US" sz="2800" dirty="0" err="1"/>
              <a:t>được</a:t>
            </a:r>
            <a:r>
              <a:rPr lang="en-US" altLang="en-US" sz="2800" dirty="0"/>
              <a:t> ý </a:t>
            </a:r>
            <a:r>
              <a:rPr lang="en-US" altLang="en-US" sz="2800" dirty="0" err="1"/>
              <a:t>kiến</a:t>
            </a:r>
            <a:r>
              <a:rPr lang="en-US" altLang="en-US" sz="2800" dirty="0"/>
              <a:t> </a:t>
            </a:r>
            <a:r>
              <a:rPr lang="en-US" altLang="en-US" sz="2800" dirty="0" err="1"/>
              <a:t>chủ</a:t>
            </a:r>
            <a:r>
              <a:rPr lang="en-US" altLang="en-US" sz="2800" dirty="0"/>
              <a:t> </a:t>
            </a:r>
            <a:r>
              <a:rPr lang="en-US" altLang="en-US" sz="2800" dirty="0" err="1"/>
              <a:t>đạo</a:t>
            </a:r>
            <a:r>
              <a:rPr lang="en-US" altLang="en-US" sz="2800" dirty="0"/>
              <a:t> </a:t>
            </a:r>
            <a:r>
              <a:rPr lang="en-US" altLang="en-US" sz="2800" dirty="0" err="1"/>
              <a:t>của</a:t>
            </a:r>
            <a:r>
              <a:rPr lang="en-US" altLang="en-US" sz="2800" dirty="0"/>
              <a:t> </a:t>
            </a:r>
            <a:r>
              <a:rPr lang="en-US" altLang="en-US" sz="2800" dirty="0" err="1"/>
              <a:t>lãnh</a:t>
            </a:r>
            <a:r>
              <a:rPr lang="en-US" altLang="en-US" sz="2800" dirty="0"/>
              <a:t> </a:t>
            </a:r>
            <a:r>
              <a:rPr lang="en-US" altLang="en-US" sz="2800" dirty="0" err="1"/>
              <a:t>đạo</a:t>
            </a:r>
            <a:r>
              <a:rPr lang="en-US" altLang="en-US" sz="2800" dirty="0"/>
              <a:t> </a:t>
            </a:r>
            <a:r>
              <a:rPr lang="en-US" altLang="en-US" sz="2800" dirty="0" err="1"/>
              <a:t>trên</a:t>
            </a:r>
            <a:r>
              <a:rPr lang="en-US" altLang="en-US" sz="2800" dirty="0"/>
              <a:t> </a:t>
            </a:r>
            <a:r>
              <a:rPr lang="en-US" altLang="en-US" sz="2800" dirty="0" err="1"/>
              <a:t>những</a:t>
            </a:r>
            <a:r>
              <a:rPr lang="en-US" altLang="en-US" sz="2800" dirty="0"/>
              <a:t> ý </a:t>
            </a:r>
            <a:r>
              <a:rPr lang="en-US" altLang="en-US" sz="2800" dirty="0" err="1"/>
              <a:t>kiến</a:t>
            </a:r>
            <a:r>
              <a:rPr lang="en-US" altLang="en-US" sz="2800" dirty="0"/>
              <a:t> </a:t>
            </a:r>
            <a:r>
              <a:rPr lang="en-US" altLang="en-US" sz="2800" dirty="0" err="1"/>
              <a:t>bất</a:t>
            </a:r>
            <a:r>
              <a:rPr lang="en-US" altLang="en-US" sz="2800" dirty="0"/>
              <a:t> </a:t>
            </a:r>
            <a:r>
              <a:rPr lang="en-US" altLang="en-US" sz="2800" dirty="0" err="1"/>
              <a:t>đồng</a:t>
            </a:r>
            <a:r>
              <a:rPr lang="en-US" altLang="en-US" sz="2800" dirty="0"/>
              <a:t> </a:t>
            </a:r>
            <a:r>
              <a:rPr lang="en-US" altLang="en-US" sz="2800" dirty="0" err="1"/>
              <a:t>liên</a:t>
            </a:r>
            <a:r>
              <a:rPr lang="en-US" altLang="en-US" sz="2800" dirty="0"/>
              <a:t> </a:t>
            </a:r>
            <a:r>
              <a:rPr lang="en-US" altLang="en-US" sz="2800" dirty="0" err="1"/>
              <a:t>quan</a:t>
            </a:r>
            <a:r>
              <a:rPr lang="en-US" altLang="en-US" sz="2800" dirty="0"/>
              <a:t> </a:t>
            </a:r>
            <a:r>
              <a:rPr lang="en-US" altLang="en-US" sz="2800" dirty="0" err="1"/>
              <a:t>đến</a:t>
            </a:r>
            <a:r>
              <a:rPr lang="en-US" altLang="en-US" sz="2800" dirty="0"/>
              <a:t> </a:t>
            </a:r>
            <a:r>
              <a:rPr lang="en-US" altLang="en-US" sz="2800" dirty="0" err="1"/>
              <a:t>một</a:t>
            </a:r>
            <a:r>
              <a:rPr lang="en-US" altLang="en-US" sz="2800" dirty="0"/>
              <a:t> </a:t>
            </a:r>
            <a:r>
              <a:rPr lang="en-US" altLang="en-US" sz="2800" dirty="0" err="1"/>
              <a:t>vấn</a:t>
            </a:r>
            <a:r>
              <a:rPr lang="en-US" altLang="en-US" sz="2800" dirty="0"/>
              <a:t> </a:t>
            </a:r>
            <a:r>
              <a:rPr lang="en-US" altLang="en-US" sz="2800" dirty="0" err="1"/>
              <a:t>đề</a:t>
            </a:r>
            <a:r>
              <a:rPr lang="en-US" altLang="en-US" sz="2800" dirty="0"/>
              <a:t> </a:t>
            </a:r>
            <a:r>
              <a:rPr lang="en-US" altLang="en-US" sz="2800" dirty="0" err="1"/>
              <a:t>đặt</a:t>
            </a:r>
            <a:r>
              <a:rPr lang="en-US" altLang="en-US" sz="2800" dirty="0"/>
              <a:t> </a:t>
            </a:r>
            <a:r>
              <a:rPr lang="en-US" altLang="en-US" sz="2800" dirty="0" err="1"/>
              <a:t>ra</a:t>
            </a:r>
            <a:r>
              <a:rPr lang="en-US" altLang="en-US" sz="2800" dirty="0"/>
              <a:t> </a:t>
            </a:r>
          </a:p>
          <a:p>
            <a:pPr eaLnBrk="1" hangingPunct="1">
              <a:lnSpc>
                <a:spcPct val="90000"/>
              </a:lnSpc>
            </a:pPr>
            <a:r>
              <a:rPr lang="en-US" altLang="en-US" sz="3200" dirty="0" err="1"/>
              <a:t>Nhược</a:t>
            </a:r>
            <a:r>
              <a:rPr lang="en-US" altLang="en-US" sz="3200" dirty="0"/>
              <a:t> </a:t>
            </a:r>
            <a:r>
              <a:rPr lang="en-US" altLang="en-US" sz="3200" dirty="0" err="1"/>
              <a:t>điểm</a:t>
            </a:r>
            <a:endParaRPr lang="en-US" altLang="en-US" sz="3200" dirty="0"/>
          </a:p>
          <a:p>
            <a:pPr lvl="1" eaLnBrk="1" hangingPunct="1">
              <a:lnSpc>
                <a:spcPct val="90000"/>
              </a:lnSpc>
            </a:pPr>
            <a:r>
              <a:rPr lang="en-US" altLang="en-US" sz="2800" dirty="0" err="1"/>
              <a:t>Khó</a:t>
            </a:r>
            <a:r>
              <a:rPr lang="en-US" altLang="en-US" sz="2800" dirty="0"/>
              <a:t> </a:t>
            </a:r>
            <a:r>
              <a:rPr lang="en-US" altLang="en-US" sz="2800" dirty="0" err="1"/>
              <a:t>để</a:t>
            </a:r>
            <a:r>
              <a:rPr lang="en-US" altLang="en-US" sz="2800" dirty="0"/>
              <a:t> </a:t>
            </a:r>
            <a:r>
              <a:rPr lang="en-US" altLang="en-US" sz="2800" dirty="0" err="1"/>
              <a:t>tổ</a:t>
            </a:r>
            <a:r>
              <a:rPr lang="en-US" altLang="en-US" sz="2800" dirty="0"/>
              <a:t> </a:t>
            </a:r>
            <a:r>
              <a:rPr lang="en-US" altLang="en-US" sz="2800" dirty="0" err="1"/>
              <a:t>chức</a:t>
            </a:r>
            <a:r>
              <a:rPr lang="en-US" altLang="en-US" sz="2800" dirty="0"/>
              <a:t> </a:t>
            </a:r>
            <a:r>
              <a:rPr lang="en-US" altLang="en-US" sz="2800" dirty="0" err="1"/>
              <a:t>một</a:t>
            </a:r>
            <a:r>
              <a:rPr lang="en-US" altLang="en-US" sz="2800" dirty="0"/>
              <a:t> </a:t>
            </a:r>
            <a:r>
              <a:rPr lang="en-US" altLang="en-US" sz="2800" dirty="0" err="1"/>
              <a:t>buổi</a:t>
            </a:r>
            <a:r>
              <a:rPr lang="en-US" altLang="en-US" sz="2800" dirty="0"/>
              <a:t> </a:t>
            </a:r>
            <a:r>
              <a:rPr lang="en-US" altLang="en-US" sz="2800" dirty="0" err="1"/>
              <a:t>phỏng</a:t>
            </a:r>
            <a:r>
              <a:rPr lang="en-US" altLang="en-US" sz="2800" dirty="0"/>
              <a:t> </a:t>
            </a:r>
            <a:r>
              <a:rPr lang="en-US" altLang="en-US" sz="2800" dirty="0" err="1"/>
              <a:t>vấn</a:t>
            </a:r>
            <a:r>
              <a:rPr lang="en-US" altLang="en-US" sz="2800" dirty="0"/>
              <a:t> </a:t>
            </a:r>
            <a:r>
              <a:rPr lang="en-US" altLang="en-US" sz="2800" dirty="0" err="1"/>
              <a:t>nhóm</a:t>
            </a:r>
            <a:r>
              <a:rPr lang="en-US" altLang="en-US" sz="2800" dirty="0"/>
              <a:t> </a:t>
            </a:r>
            <a:r>
              <a:rPr lang="en-US" altLang="en-US" sz="2800" dirty="0" err="1"/>
              <a:t>vì</a:t>
            </a:r>
            <a:r>
              <a:rPr lang="en-US" altLang="en-US" sz="2800" dirty="0"/>
              <a:t> </a:t>
            </a:r>
            <a:r>
              <a:rPr lang="en-US" altLang="en-US" sz="2800" dirty="0" err="1"/>
              <a:t>khó</a:t>
            </a:r>
            <a:r>
              <a:rPr lang="en-US" altLang="en-US" sz="2800" dirty="0"/>
              <a:t> </a:t>
            </a:r>
            <a:r>
              <a:rPr lang="en-US" altLang="en-US" sz="2800" dirty="0" err="1"/>
              <a:t>để</a:t>
            </a:r>
            <a:r>
              <a:rPr lang="en-US" altLang="en-US" sz="2800" dirty="0"/>
              <a:t> </a:t>
            </a:r>
            <a:r>
              <a:rPr lang="en-US" altLang="en-US" sz="2800" dirty="0" err="1"/>
              <a:t>tìm</a:t>
            </a:r>
            <a:r>
              <a:rPr lang="en-US" altLang="en-US" sz="2800" dirty="0"/>
              <a:t> </a:t>
            </a:r>
            <a:r>
              <a:rPr lang="en-US" altLang="en-US" sz="2800" dirty="0" err="1"/>
              <a:t>được</a:t>
            </a:r>
            <a:r>
              <a:rPr lang="en-US" altLang="en-US" sz="2800" dirty="0"/>
              <a:t> </a:t>
            </a:r>
            <a:r>
              <a:rPr lang="en-US" altLang="en-US" sz="2800" dirty="0" err="1"/>
              <a:t>một</a:t>
            </a:r>
            <a:r>
              <a:rPr lang="en-US" altLang="en-US" sz="2800" dirty="0"/>
              <a:t> </a:t>
            </a:r>
            <a:r>
              <a:rPr lang="en-US" altLang="en-US" sz="2800" dirty="0" err="1"/>
              <a:t>thời</a:t>
            </a:r>
            <a:r>
              <a:rPr lang="en-US" altLang="en-US" sz="2800" dirty="0"/>
              <a:t> </a:t>
            </a:r>
            <a:r>
              <a:rPr lang="en-US" altLang="en-US" sz="2800" dirty="0" err="1"/>
              <a:t>gian</a:t>
            </a:r>
            <a:r>
              <a:rPr lang="en-US" altLang="en-US" sz="2800" dirty="0"/>
              <a:t> </a:t>
            </a:r>
            <a:r>
              <a:rPr lang="en-US" altLang="en-US" sz="2800" dirty="0" err="1"/>
              <a:t>và</a:t>
            </a:r>
            <a:r>
              <a:rPr lang="en-US" altLang="en-US" sz="2800" dirty="0"/>
              <a:t> </a:t>
            </a:r>
            <a:r>
              <a:rPr lang="en-US" altLang="en-US" sz="2800" dirty="0" err="1"/>
              <a:t>vị</a:t>
            </a:r>
            <a:r>
              <a:rPr lang="en-US" altLang="en-US" sz="2800" dirty="0"/>
              <a:t> </a:t>
            </a:r>
            <a:r>
              <a:rPr lang="en-US" altLang="en-US" sz="2800" dirty="0" err="1"/>
              <a:t>trí</a:t>
            </a:r>
            <a:r>
              <a:rPr lang="en-US" altLang="en-US" sz="2800" dirty="0"/>
              <a:t> </a:t>
            </a:r>
            <a:r>
              <a:rPr lang="en-US" altLang="en-US" sz="2800" dirty="0" err="1"/>
              <a:t>thích</a:t>
            </a:r>
            <a:r>
              <a:rPr lang="en-US" altLang="en-US" sz="2800" dirty="0"/>
              <a:t> </a:t>
            </a:r>
            <a:r>
              <a:rPr lang="en-US" altLang="en-US" sz="2800" dirty="0" err="1"/>
              <a:t>hợp</a:t>
            </a:r>
            <a:r>
              <a:rPr lang="en-US" altLang="en-US" sz="2800" dirty="0"/>
              <a:t> </a:t>
            </a:r>
            <a:r>
              <a:rPr lang="en-US" altLang="en-US" sz="2800" dirty="0" err="1"/>
              <a:t>cho</a:t>
            </a:r>
            <a:r>
              <a:rPr lang="en-US" altLang="en-US" sz="2800" dirty="0"/>
              <a:t> </a:t>
            </a:r>
            <a:r>
              <a:rPr lang="en-US" altLang="en-US" sz="2800" dirty="0" err="1"/>
              <a:t>tất</a:t>
            </a:r>
            <a:r>
              <a:rPr lang="en-US" altLang="en-US" sz="2800" dirty="0"/>
              <a:t> </a:t>
            </a:r>
            <a:r>
              <a:rPr lang="en-US" altLang="en-US" sz="2800" dirty="0" err="1"/>
              <a:t>cả</a:t>
            </a:r>
            <a:r>
              <a:rPr lang="en-US" altLang="en-US" sz="2800" dirty="0"/>
              <a:t> </a:t>
            </a:r>
            <a:r>
              <a:rPr lang="en-US" altLang="en-US" sz="2800" dirty="0" err="1"/>
              <a:t>mọi</a:t>
            </a:r>
            <a:r>
              <a:rPr lang="en-US" altLang="en-US" sz="2800" dirty="0"/>
              <a:t> </a:t>
            </a:r>
            <a:r>
              <a:rPr lang="en-US" altLang="en-US" sz="2800" dirty="0" err="1"/>
              <a:t>người</a:t>
            </a:r>
            <a:r>
              <a:rPr lang="en-US" altLang="en-US" sz="2800" dirty="0"/>
              <a:t> </a:t>
            </a:r>
          </a:p>
        </p:txBody>
      </p:sp>
    </p:spTree>
    <p:extLst>
      <p:ext uri="{BB962C8B-B14F-4D97-AF65-F5344CB8AC3E}">
        <p14:creationId xmlns:p14="http://schemas.microsoft.com/office/powerpoint/2010/main" val="1608124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dissolve">
                                      <p:cBhvr>
                                        <p:cTn id="7" dur="500"/>
                                        <p:tgtEl>
                                          <p:spTgt spid="3277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2771">
                                            <p:txEl>
                                              <p:pRg st="1" end="1"/>
                                            </p:txEl>
                                          </p:spTgt>
                                        </p:tgtEl>
                                        <p:attrNameLst>
                                          <p:attrName>style.visibility</p:attrName>
                                        </p:attrNameLst>
                                      </p:cBhvr>
                                      <p:to>
                                        <p:strVal val="visible"/>
                                      </p:to>
                                    </p:set>
                                    <p:animEffect transition="in" filter="dissolve">
                                      <p:cBhvr>
                                        <p:cTn id="10" dur="500"/>
                                        <p:tgtEl>
                                          <p:spTgt spid="32771">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animEffect transition="in" filter="dissolve">
                                      <p:cBhvr>
                                        <p:cTn id="13" dur="500"/>
                                        <p:tgtEl>
                                          <p:spTgt spid="3277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nodeType="clickEffect">
                                  <p:stCondLst>
                                    <p:cond delay="0"/>
                                  </p:stCondLst>
                                  <p:childTnLst>
                                    <p:set>
                                      <p:cBhvr>
                                        <p:cTn id="17" dur="1" fill="hold">
                                          <p:stCondLst>
                                            <p:cond delay="0"/>
                                          </p:stCondLst>
                                        </p:cTn>
                                        <p:tgtEl>
                                          <p:spTgt spid="32771">
                                            <p:txEl>
                                              <p:pRg st="3" end="3"/>
                                            </p:txEl>
                                          </p:spTgt>
                                        </p:tgtEl>
                                        <p:attrNameLst>
                                          <p:attrName>style.visibility</p:attrName>
                                        </p:attrNameLst>
                                      </p:cBhvr>
                                      <p:to>
                                        <p:strVal val="visible"/>
                                      </p:to>
                                    </p:set>
                                    <p:animEffect transition="in" filter="strips(downLeft)">
                                      <p:cBhvr>
                                        <p:cTn id="18" dur="500"/>
                                        <p:tgtEl>
                                          <p:spTgt spid="32771">
                                            <p:txEl>
                                              <p:pRg st="3" end="3"/>
                                            </p:txEl>
                                          </p:spTgt>
                                        </p:tgtEl>
                                      </p:cBhvr>
                                    </p:animEffect>
                                  </p:childTnLst>
                                </p:cTn>
                              </p:par>
                              <p:par>
                                <p:cTn id="19" presetID="18" presetClass="entr" presetSubtype="12" fill="hold" nodeType="withEffect">
                                  <p:stCondLst>
                                    <p:cond delay="0"/>
                                  </p:stCondLst>
                                  <p:childTnLst>
                                    <p:set>
                                      <p:cBhvr>
                                        <p:cTn id="20" dur="1" fill="hold">
                                          <p:stCondLst>
                                            <p:cond delay="0"/>
                                          </p:stCondLst>
                                        </p:cTn>
                                        <p:tgtEl>
                                          <p:spTgt spid="32771">
                                            <p:txEl>
                                              <p:pRg st="4" end="4"/>
                                            </p:txEl>
                                          </p:spTgt>
                                        </p:tgtEl>
                                        <p:attrNameLst>
                                          <p:attrName>style.visibility</p:attrName>
                                        </p:attrNameLst>
                                      </p:cBhvr>
                                      <p:to>
                                        <p:strVal val="visible"/>
                                      </p:to>
                                    </p:set>
                                    <p:animEffect transition="in" filter="strips(downLeft)">
                                      <p:cBhvr>
                                        <p:cTn id="21" dur="500"/>
                                        <p:tgtEl>
                                          <p:spTgt spid="327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93998"/>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340450" y="170028"/>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Cách</a:t>
            </a:r>
            <a:r>
              <a:rPr lang="en-GB" sz="4400" dirty="0">
                <a:solidFill>
                  <a:srgbClr val="C00000"/>
                </a:solidFill>
              </a:rPr>
              <a:t> </a:t>
            </a:r>
            <a:r>
              <a:rPr lang="en-GB" sz="4400" dirty="0" err="1">
                <a:solidFill>
                  <a:srgbClr val="C00000"/>
                </a:solidFill>
              </a:rPr>
              <a:t>xây</a:t>
            </a:r>
            <a:r>
              <a:rPr lang="en-GB" sz="4400" dirty="0">
                <a:solidFill>
                  <a:srgbClr val="C00000"/>
                </a:solidFill>
              </a:rPr>
              <a:t> d</a:t>
            </a:r>
            <a:r>
              <a:rPr lang="en-US" sz="4400" dirty="0" err="1">
                <a:solidFill>
                  <a:srgbClr val="C00000"/>
                </a:solidFill>
              </a:rPr>
              <a:t>ựng</a:t>
            </a:r>
            <a:r>
              <a:rPr lang="en-US" sz="4400" dirty="0">
                <a:solidFill>
                  <a:srgbClr val="C00000"/>
                </a:solidFill>
              </a:rPr>
              <a:t> </a:t>
            </a:r>
            <a:r>
              <a:rPr lang="en-GB" sz="4400" dirty="0">
                <a:solidFill>
                  <a:srgbClr val="C00000"/>
                </a:solidFill>
              </a:rPr>
              <a:t>Activity Diagram</a:t>
            </a:r>
          </a:p>
        </p:txBody>
      </p:sp>
      <p:sp>
        <p:nvSpPr>
          <p:cNvPr id="5" name="Rectangle 4">
            <a:extLst>
              <a:ext uri="{FF2B5EF4-FFF2-40B4-BE49-F238E27FC236}">
                <a16:creationId xmlns:a16="http://schemas.microsoft.com/office/drawing/2014/main" id="{49404D33-46E0-4A7E-AE50-CF8D14A8E00B}"/>
              </a:ext>
            </a:extLst>
          </p:cNvPr>
          <p:cNvSpPr/>
          <p:nvPr/>
        </p:nvSpPr>
        <p:spPr>
          <a:xfrm>
            <a:off x="378803" y="1102718"/>
            <a:ext cx="11472747" cy="4893647"/>
          </a:xfrm>
          <a:prstGeom prst="rect">
            <a:avLst/>
          </a:prstGeom>
        </p:spPr>
        <p:txBody>
          <a:bodyPr wrap="square">
            <a:spAutoFit/>
          </a:bodyPr>
          <a:lstStyle/>
          <a:p>
            <a:pPr>
              <a:buNone/>
            </a:pPr>
            <a:r>
              <a:rPr lang="en-US" sz="2400" b="1" dirty="0" err="1">
                <a:latin typeface="Times New Roman" panose="02020603050405020304" pitchFamily="18" charset="0"/>
                <a:cs typeface="Times New Roman" panose="02020603050405020304" pitchFamily="18" charset="0"/>
              </a:rPr>
              <a:t>Xây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dựng</a:t>
            </a:r>
            <a:r>
              <a:rPr lang="en-US" sz="2400" b="1" dirty="0">
                <a:latin typeface="Times New Roman" panose="02020603050405020304" pitchFamily="18" charset="0"/>
                <a:cs typeface="Times New Roman" panose="02020603050405020304" pitchFamily="18" charset="0"/>
              </a:rPr>
              <a:t> Activity </a:t>
            </a:r>
            <a:r>
              <a:rPr lang="en-US" sz="2400" b="1" dirty="0" err="1">
                <a:latin typeface="Times New Roman" panose="02020603050405020304" pitchFamily="18" charset="0"/>
                <a:cs typeface="Times New Roman" panose="02020603050405020304" pitchFamily="18" charset="0"/>
              </a:rPr>
              <a:t>Diagarm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thống</a:t>
            </a:r>
            <a:r>
              <a:rPr lang="en-US" sz="2400" b="1" dirty="0">
                <a:latin typeface="Times New Roman" panose="02020603050405020304" pitchFamily="18" charset="0"/>
                <a:cs typeface="Times New Roman" panose="02020603050405020304" pitchFamily="18" charset="0"/>
              </a:rPr>
              <a:t> eCommerce</a:t>
            </a:r>
          </a:p>
          <a:p>
            <a:r>
              <a:rPr lang="vi-VN" sz="2400" b="1" i="1" dirty="0">
                <a:latin typeface="Times New Roman" panose="02020603050405020304" pitchFamily="18" charset="0"/>
                <a:cs typeface="Times New Roman" panose="02020603050405020304" pitchFamily="18" charset="0"/>
              </a:rPr>
              <a:t>Bước 1: </a:t>
            </a:r>
            <a:r>
              <a:rPr lang="vi-VN" sz="2400" i="1" dirty="0">
                <a:latin typeface="Times New Roman" panose="02020603050405020304" pitchFamily="18" charset="0"/>
                <a:cs typeface="Times New Roman" panose="02020603050405020304" pitchFamily="18" charset="0"/>
              </a:rPr>
              <a:t>Xác định các nghiệp vụ cần phân tích.</a:t>
            </a:r>
          </a:p>
          <a:p>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xét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vẽ</a:t>
            </a:r>
            <a:r>
              <a:rPr lang="en-US" sz="2400" dirty="0">
                <a:latin typeface="Times New Roman" panose="02020603050405020304" pitchFamily="18" charset="0"/>
                <a:cs typeface="Times New Roman" panose="02020603050405020304" pitchFamily="18" charset="0"/>
              </a:rPr>
              <a:t> Use Case Diagram,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Use Case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a:t>
            </a:r>
          </a:p>
          <a:p>
            <a:pPr marL="847725"/>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endParaRPr lang="en-US" sz="2400" dirty="0">
              <a:latin typeface="Times New Roman" panose="02020603050405020304" pitchFamily="18" charset="0"/>
              <a:cs typeface="Times New Roman" panose="02020603050405020304" pitchFamily="18" charset="0"/>
            </a:endParaRPr>
          </a:p>
          <a:p>
            <a:pPr marL="847725"/>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endParaRPr lang="en-US" sz="2400" dirty="0">
              <a:latin typeface="Times New Roman" panose="02020603050405020304" pitchFamily="18" charset="0"/>
              <a:cs typeface="Times New Roman" panose="02020603050405020304" pitchFamily="18" charset="0"/>
            </a:endParaRPr>
          </a:p>
          <a:p>
            <a:pPr marL="847725"/>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a:p>
            <a:pPr marL="847725"/>
            <a:r>
              <a:rPr lang="en-US" sz="2400" dirty="0">
                <a:latin typeface="Times New Roman" panose="02020603050405020304" pitchFamily="18" charset="0"/>
                <a:cs typeface="Times New Roman" panose="02020603050405020304" pitchFamily="18" charset="0"/>
              </a:rPr>
              <a:t> Chat</a:t>
            </a:r>
          </a:p>
          <a:p>
            <a:pPr marL="847725"/>
            <a:r>
              <a:rPr lang="vi-VN" sz="2400" dirty="0">
                <a:latin typeface="Times New Roman" panose="02020603050405020304" pitchFamily="18" charset="0"/>
                <a:cs typeface="Times New Roman" panose="02020603050405020304" pitchFamily="18" charset="0"/>
              </a:rPr>
              <a:t> Quản lý đơn hàng</a:t>
            </a:r>
          </a:p>
          <a:p>
            <a:pPr marL="847725"/>
            <a:r>
              <a:rPr lang="en-US" sz="2400" dirty="0">
                <a:latin typeface="Times New Roman" panose="02020603050405020304" pitchFamily="18" charset="0"/>
                <a:cs typeface="Times New Roman" panose="02020603050405020304" pitchFamily="18" charset="0"/>
              </a:rPr>
              <a:t> Thanh </a:t>
            </a:r>
            <a:r>
              <a:rPr lang="en-US" sz="2400" dirty="0" err="1">
                <a:latin typeface="Times New Roman" panose="02020603050405020304" pitchFamily="18" charset="0"/>
                <a:cs typeface="Times New Roman" panose="02020603050405020304" pitchFamily="18" charset="0"/>
              </a:rPr>
              <a:t>toán</a:t>
            </a:r>
            <a:endParaRPr lang="en-US" sz="2400" dirty="0">
              <a:latin typeface="Times New Roman" panose="02020603050405020304" pitchFamily="18" charset="0"/>
              <a:cs typeface="Times New Roman" panose="02020603050405020304" pitchFamily="18" charset="0"/>
            </a:endParaRPr>
          </a:p>
          <a:p>
            <a:pPr marL="847725"/>
            <a:r>
              <a:rPr lang="en-US" sz="2400" dirty="0">
                <a:latin typeface="Times New Roman" panose="02020603050405020304" pitchFamily="18" charset="0"/>
                <a:cs typeface="Times New Roman" panose="02020603050405020304" pitchFamily="18" charset="0"/>
              </a:rPr>
              <a:t> Theo </a:t>
            </a:r>
            <a:r>
              <a:rPr lang="en-US" sz="2400" dirty="0" err="1">
                <a:latin typeface="Times New Roman" panose="02020603050405020304" pitchFamily="18" charset="0"/>
                <a:cs typeface="Times New Roman" panose="02020603050405020304" pitchFamily="18" charset="0"/>
              </a:rPr>
              <a:t>dõi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a:p>
            <a:pPr marL="847725"/>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bắt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485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9" end="9"/>
                                            </p:txEl>
                                          </p:spTgt>
                                        </p:tgtEl>
                                        <p:attrNameLst>
                                          <p:attrName>style.visibility</p:attrName>
                                        </p:attrNameLst>
                                      </p:cBhvr>
                                      <p:to>
                                        <p:strVal val="visible"/>
                                      </p:to>
                                    </p:set>
                                    <p:anim calcmode="lin" valueType="num">
                                      <p:cBhvr additive="base">
                                        <p:cTn id="5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10" end="10"/>
                                            </p:txEl>
                                          </p:spTgt>
                                        </p:tgtEl>
                                        <p:attrNameLst>
                                          <p:attrName>style.visibility</p:attrName>
                                        </p:attrNameLst>
                                      </p:cBhvr>
                                      <p:to>
                                        <p:strVal val="visible"/>
                                      </p:to>
                                    </p:set>
                                    <p:anim calcmode="lin" valueType="num">
                                      <p:cBhvr additive="base">
                                        <p:cTn id="6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anim calcmode="lin" valueType="num">
                                      <p:cBhvr additive="base">
                                        <p:cTn id="6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3113" y="176634"/>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298887" y="356717"/>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Cách</a:t>
            </a:r>
            <a:r>
              <a:rPr lang="en-GB" sz="4400" dirty="0">
                <a:solidFill>
                  <a:srgbClr val="C00000"/>
                </a:solidFill>
              </a:rPr>
              <a:t> </a:t>
            </a:r>
            <a:r>
              <a:rPr lang="en-GB" sz="4400" dirty="0" err="1">
                <a:solidFill>
                  <a:srgbClr val="C00000"/>
                </a:solidFill>
              </a:rPr>
              <a:t>xây</a:t>
            </a:r>
            <a:r>
              <a:rPr lang="en-GB" sz="4400" dirty="0">
                <a:solidFill>
                  <a:srgbClr val="C00000"/>
                </a:solidFill>
              </a:rPr>
              <a:t> d</a:t>
            </a:r>
            <a:r>
              <a:rPr lang="en-US" sz="4400" dirty="0" err="1">
                <a:solidFill>
                  <a:srgbClr val="C00000"/>
                </a:solidFill>
              </a:rPr>
              <a:t>ựng</a:t>
            </a:r>
            <a:r>
              <a:rPr lang="en-US" sz="4400" dirty="0">
                <a:solidFill>
                  <a:srgbClr val="C00000"/>
                </a:solidFill>
              </a:rPr>
              <a:t> </a:t>
            </a:r>
            <a:r>
              <a:rPr lang="en-GB" sz="4400" dirty="0">
                <a:solidFill>
                  <a:srgbClr val="C00000"/>
                </a:solidFill>
              </a:rPr>
              <a:t>Activity Diagram</a:t>
            </a:r>
          </a:p>
        </p:txBody>
      </p:sp>
      <p:sp>
        <p:nvSpPr>
          <p:cNvPr id="5" name="Rectangle 4">
            <a:extLst>
              <a:ext uri="{FF2B5EF4-FFF2-40B4-BE49-F238E27FC236}">
                <a16:creationId xmlns:a16="http://schemas.microsoft.com/office/drawing/2014/main" id="{517BF628-B4AF-4D76-ABD1-10DDDC855ED1}"/>
              </a:ext>
            </a:extLst>
          </p:cNvPr>
          <p:cNvSpPr/>
          <p:nvPr/>
        </p:nvSpPr>
        <p:spPr>
          <a:xfrm>
            <a:off x="542692" y="1517430"/>
            <a:ext cx="11649308" cy="4493538"/>
          </a:xfrm>
          <a:prstGeom prst="rect">
            <a:avLst/>
          </a:prstGeom>
        </p:spPr>
        <p:txBody>
          <a:bodyPr wrap="square">
            <a:spAutoFit/>
          </a:bodyPr>
          <a:lstStyle/>
          <a:p>
            <a:r>
              <a:rPr lang="en-US" sz="2600" b="1" dirty="0" err="1">
                <a:latin typeface="Times New Roman" panose="02020603050405020304" pitchFamily="18" charset="0"/>
                <a:cs typeface="Times New Roman" panose="02020603050405020304" pitchFamily="18" charset="0"/>
              </a:rPr>
              <a:t>Xây</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dựng</a:t>
            </a:r>
            <a:r>
              <a:rPr lang="en-US" sz="2600" b="1" dirty="0">
                <a:latin typeface="Times New Roman" panose="02020603050405020304" pitchFamily="18" charset="0"/>
                <a:cs typeface="Times New Roman" panose="02020603050405020304" pitchFamily="18" charset="0"/>
              </a:rPr>
              <a:t> Activity </a:t>
            </a:r>
            <a:r>
              <a:rPr lang="en-US" sz="2600" b="1" dirty="0" err="1">
                <a:latin typeface="Times New Roman" panose="02020603050405020304" pitchFamily="18" charset="0"/>
                <a:cs typeface="Times New Roman" panose="02020603050405020304" pitchFamily="18" charset="0"/>
              </a:rPr>
              <a:t>Diagarm</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cho</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eCommerce</a:t>
            </a:r>
          </a:p>
          <a:p>
            <a:pPr marL="342900" indent="-342900">
              <a:buFont typeface="Arial" panose="020B0604020202020204" pitchFamily="34" charset="0"/>
              <a:buChar char="•"/>
            </a:pPr>
            <a:r>
              <a:rPr lang="vi-VN" sz="2600" b="1" dirty="0">
                <a:latin typeface="Times New Roman" panose="02020603050405020304" pitchFamily="18" charset="0"/>
                <a:cs typeface="Times New Roman" panose="02020603050405020304" pitchFamily="18" charset="0"/>
              </a:rPr>
              <a:t>B</a:t>
            </a:r>
            <a:r>
              <a:rPr lang="en-US" sz="2600" b="1" dirty="0">
                <a:latin typeface="Times New Roman" panose="02020603050405020304" pitchFamily="18" charset="0"/>
                <a:cs typeface="Times New Roman" panose="02020603050405020304" pitchFamily="18" charset="0"/>
              </a:rPr>
              <a:t>ư</a:t>
            </a:r>
            <a:r>
              <a:rPr lang="vi-VN" sz="2600" b="1" dirty="0">
                <a:latin typeface="Times New Roman" panose="02020603050405020304" pitchFamily="18" charset="0"/>
                <a:cs typeface="Times New Roman" panose="02020603050405020304" pitchFamily="18" charset="0"/>
              </a:rPr>
              <a:t>ớc 2: </a:t>
            </a:r>
            <a:r>
              <a:rPr lang="vi-VN" sz="2600" i="1" dirty="0">
                <a:latin typeface="Times New Roman" panose="02020603050405020304" pitchFamily="18" charset="0"/>
                <a:cs typeface="Times New Roman" panose="02020603050405020304" pitchFamily="18" charset="0"/>
              </a:rPr>
              <a:t>Xác định các bước thực hiện và đối tượng liên quan</a:t>
            </a:r>
          </a:p>
          <a:p>
            <a:pPr marL="342900" indent="-342900">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Để thực hiện chức năng xem sản phẩm theo chuẩn loại hệ thống sẽ thực hiện như</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sau</a:t>
            </a:r>
            <a:r>
              <a:rPr lang="en-US" sz="2600" dirty="0">
                <a:latin typeface="Times New Roman" panose="02020603050405020304" pitchFamily="18" charset="0"/>
                <a:cs typeface="Times New Roman" panose="02020603050405020304" pitchFamily="18" charset="0"/>
              </a:rPr>
              <a:t>:</a:t>
            </a:r>
          </a:p>
          <a:p>
            <a:pPr marL="911225" indent="-3429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Điều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kiện</a:t>
            </a:r>
            <a:r>
              <a:rPr lang="en-US" sz="2600" dirty="0">
                <a:latin typeface="Times New Roman" panose="02020603050405020304" pitchFamily="18" charset="0"/>
                <a:cs typeface="Times New Roman" panose="02020603050405020304" pitchFamily="18" charset="0"/>
              </a:rPr>
              <a:t> ban </a:t>
            </a:r>
            <a:r>
              <a:rPr lang="en-US" sz="2600" dirty="0" err="1">
                <a:latin typeface="Times New Roman" panose="02020603050405020304" pitchFamily="18" charset="0"/>
                <a:cs typeface="Times New Roman" panose="02020603050405020304" pitchFamily="18" charset="0"/>
              </a:rPr>
              <a:t>đầu</a:t>
            </a:r>
            <a:r>
              <a:rPr lang="en-US" sz="2600" dirty="0">
                <a:latin typeface="Times New Roman" panose="02020603050405020304" pitchFamily="18" charset="0"/>
                <a:cs typeface="Times New Roman" panose="02020603050405020304" pitchFamily="18" charset="0"/>
              </a:rPr>
              <a:t>: ở </a:t>
            </a:r>
            <a:r>
              <a:rPr lang="en-US" sz="2600" dirty="0" err="1">
                <a:latin typeface="Times New Roman" panose="02020603050405020304" pitchFamily="18" charset="0"/>
                <a:cs typeface="Times New Roman" panose="02020603050405020304" pitchFamily="18" charset="0"/>
              </a:rPr>
              <a:t>trang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chủ</a:t>
            </a:r>
            <a:endParaRPr lang="en-US" sz="2600" dirty="0">
              <a:latin typeface="Times New Roman" panose="02020603050405020304" pitchFamily="18" charset="0"/>
              <a:cs typeface="Times New Roman" panose="02020603050405020304" pitchFamily="18" charset="0"/>
            </a:endParaRPr>
          </a:p>
          <a:p>
            <a:pPr marL="911225" indent="-3429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Điều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kết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thúc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Hiển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trang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phẩm</a:t>
            </a:r>
            <a:endParaRPr lang="en-US"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Các bước như sau:</a:t>
            </a:r>
          </a:p>
          <a:p>
            <a:pPr marL="911225" indent="-342900">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 Người dùng chọn loại sản phẩm.</a:t>
            </a:r>
          </a:p>
          <a:p>
            <a:pPr marL="914400" indent="-346075">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 Hệ thống sẽ lọc lấy loại sản phẩm tương ứng, sau đó lấy giá, lấy khuyến mãi cho</a:t>
            </a:r>
            <a:r>
              <a:rPr lang="en-US" sz="2600"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tất cả các sản phẩm đã được chọn và hiển thị lên màn hình.</a:t>
            </a:r>
          </a:p>
          <a:p>
            <a:pPr marL="911225" indent="-342900">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 Người dùng xem sản phẩm.</a:t>
            </a:r>
          </a:p>
        </p:txBody>
      </p:sp>
    </p:spTree>
    <p:extLst>
      <p:ext uri="{BB962C8B-B14F-4D97-AF65-F5344CB8AC3E}">
        <p14:creationId xmlns:p14="http://schemas.microsoft.com/office/powerpoint/2010/main" val="320527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8531" y="80076"/>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354305" y="353414"/>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Cách</a:t>
            </a:r>
            <a:r>
              <a:rPr lang="en-GB" sz="4400" dirty="0">
                <a:solidFill>
                  <a:srgbClr val="C00000"/>
                </a:solidFill>
              </a:rPr>
              <a:t> </a:t>
            </a:r>
            <a:r>
              <a:rPr lang="en-GB" sz="4400" dirty="0" err="1">
                <a:solidFill>
                  <a:srgbClr val="C00000"/>
                </a:solidFill>
              </a:rPr>
              <a:t>xây</a:t>
            </a:r>
            <a:r>
              <a:rPr lang="en-GB" sz="4400" dirty="0">
                <a:solidFill>
                  <a:srgbClr val="C00000"/>
                </a:solidFill>
              </a:rPr>
              <a:t> d</a:t>
            </a:r>
            <a:r>
              <a:rPr lang="en-US" sz="4400" dirty="0" err="1">
                <a:solidFill>
                  <a:srgbClr val="C00000"/>
                </a:solidFill>
              </a:rPr>
              <a:t>ựng</a:t>
            </a:r>
            <a:r>
              <a:rPr lang="en-US" sz="4400" dirty="0">
                <a:solidFill>
                  <a:srgbClr val="C00000"/>
                </a:solidFill>
              </a:rPr>
              <a:t> </a:t>
            </a:r>
            <a:r>
              <a:rPr lang="en-GB" sz="4400" dirty="0">
                <a:solidFill>
                  <a:srgbClr val="C00000"/>
                </a:solidFill>
              </a:rPr>
              <a:t>Activity Diagram</a:t>
            </a:r>
          </a:p>
        </p:txBody>
      </p:sp>
      <p:sp>
        <p:nvSpPr>
          <p:cNvPr id="5" name="Rectangle 4">
            <a:extLst>
              <a:ext uri="{FF2B5EF4-FFF2-40B4-BE49-F238E27FC236}">
                <a16:creationId xmlns:a16="http://schemas.microsoft.com/office/drawing/2014/main" id="{9A73AD8F-79F4-48FF-99F7-17B086ED98E3}"/>
              </a:ext>
            </a:extLst>
          </p:cNvPr>
          <p:cNvSpPr/>
          <p:nvPr/>
        </p:nvSpPr>
        <p:spPr>
          <a:xfrm>
            <a:off x="548268" y="1565370"/>
            <a:ext cx="11361234" cy="4401205"/>
          </a:xfrm>
          <a:prstGeom prst="rect">
            <a:avLst/>
          </a:prstGeom>
        </p:spPr>
        <p:txBody>
          <a:bodyPr wrap="square">
            <a:spAutoFit/>
          </a:bodyPr>
          <a:lstStyle/>
          <a:p>
            <a:pPr>
              <a:buNone/>
            </a:pPr>
            <a:r>
              <a:rPr lang="en-US" sz="2800" b="1" dirty="0" err="1">
                <a:latin typeface="Times New Roman" panose="02020603050405020304" pitchFamily="18" charset="0"/>
                <a:cs typeface="Times New Roman" panose="02020603050405020304" pitchFamily="18" charset="0"/>
              </a:rPr>
              <a:t>Xây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dựng</a:t>
            </a:r>
            <a:r>
              <a:rPr lang="en-US" sz="2800" b="1" dirty="0">
                <a:latin typeface="Times New Roman" panose="02020603050405020304" pitchFamily="18" charset="0"/>
                <a:cs typeface="Times New Roman" panose="02020603050405020304" pitchFamily="18" charset="0"/>
              </a:rPr>
              <a:t> Activity </a:t>
            </a:r>
            <a:r>
              <a:rPr lang="en-US" sz="2800" b="1" dirty="0" err="1">
                <a:latin typeface="Times New Roman" panose="02020603050405020304" pitchFamily="18" charset="0"/>
                <a:cs typeface="Times New Roman" panose="02020603050405020304" pitchFamily="18" charset="0"/>
              </a:rPr>
              <a:t>Diagarm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r>
              <a:rPr lang="en-US" sz="2800" b="1" dirty="0">
                <a:latin typeface="Times New Roman" panose="02020603050405020304" pitchFamily="18" charset="0"/>
                <a:cs typeface="Times New Roman" panose="02020603050405020304" pitchFamily="18" charset="0"/>
              </a:rPr>
              <a:t> eCommerce</a:t>
            </a:r>
          </a:p>
          <a:p>
            <a:r>
              <a:rPr lang="en-US" sz="2800" b="1" dirty="0" err="1">
                <a:latin typeface="Times New Roman" panose="02020603050405020304" pitchFamily="18" charset="0"/>
                <a:cs typeface="Times New Roman" panose="02020603050405020304" pitchFamily="18" charset="0"/>
              </a:rPr>
              <a:t>Bước</a:t>
            </a:r>
            <a:r>
              <a:rPr lang="en-US" sz="2800" b="1" dirty="0">
                <a:latin typeface="Times New Roman" panose="02020603050405020304" pitchFamily="18" charset="0"/>
                <a:cs typeface="Times New Roman" panose="02020603050405020304" pitchFamily="18" charset="0"/>
              </a:rPr>
              <a:t> 3: </a:t>
            </a:r>
            <a:r>
              <a:rPr lang="en-US" sz="2800" i="1" dirty="0" err="1">
                <a:latin typeface="Times New Roman" panose="02020603050405020304" pitchFamily="18" charset="0"/>
                <a:cs typeface="Times New Roman" panose="02020603050405020304" pitchFamily="18" charset="0"/>
              </a:rPr>
              <a:t>Thực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hiện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bản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vẽ</a:t>
            </a:r>
            <a:endParaRPr lang="en-US" sz="2800" i="1" dirty="0">
              <a:latin typeface="Times New Roman" panose="02020603050405020304" pitchFamily="18" charset="0"/>
              <a:cs typeface="Times New Roman" panose="02020603050405020304" pitchFamily="18" charset="0"/>
            </a:endParaRPr>
          </a:p>
          <a:p>
            <a:pPr marL="346075" indent="-346075"/>
            <a:r>
              <a:rPr lang="vi-VN" sz="2800" dirty="0">
                <a:latin typeface="Times New Roman" panose="02020603050405020304" pitchFamily="18" charset="0"/>
                <a:cs typeface="Times New Roman" panose="02020603050405020304" pitchFamily="18" charset="0"/>
              </a:rPr>
              <a:t> Chúng ta thấy có 2 đối tượng tham gia vào giao dịch này là Người dùng và Hệ</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thống. Chúng ta nên dùng Swimlance để thể hiện 2 đối tượng trên.</a:t>
            </a:r>
            <a:endParaRPr lang="en-US" sz="2800" dirty="0">
              <a:latin typeface="Times New Roman" panose="02020603050405020304" pitchFamily="18" charset="0"/>
              <a:cs typeface="Times New Roman" panose="02020603050405020304" pitchFamily="18" charset="0"/>
            </a:endParaRPr>
          </a:p>
          <a:p>
            <a:pPr marL="346075" indent="-346075"/>
            <a:endParaRPr lang="en-US" sz="2800" dirty="0">
              <a:latin typeface="Times New Roman" panose="02020603050405020304" pitchFamily="18" charset="0"/>
              <a:cs typeface="Times New Roman" panose="02020603050405020304" pitchFamily="18" charset="0"/>
            </a:endParaRPr>
          </a:p>
          <a:p>
            <a:pPr marL="346075" indent="-346075"/>
            <a:endParaRPr lang="en-US" sz="2800" dirty="0">
              <a:latin typeface="Times New Roman" panose="02020603050405020304" pitchFamily="18" charset="0"/>
              <a:cs typeface="Times New Roman" panose="02020603050405020304" pitchFamily="18" charset="0"/>
            </a:endParaRPr>
          </a:p>
          <a:p>
            <a:pPr marL="346075" indent="-346075"/>
            <a:endParaRPr lang="en-US" sz="2800" dirty="0">
              <a:latin typeface="Times New Roman" panose="02020603050405020304" pitchFamily="18" charset="0"/>
              <a:cs typeface="Times New Roman" panose="02020603050405020304" pitchFamily="18" charset="0"/>
            </a:endParaRPr>
          </a:p>
          <a:p>
            <a:pPr marL="346075" indent="-346075"/>
            <a:endParaRPr lang="en-US" sz="2800" dirty="0">
              <a:latin typeface="Times New Roman" panose="02020603050405020304" pitchFamily="18" charset="0"/>
              <a:cs typeface="Times New Roman" panose="02020603050405020304" pitchFamily="18" charset="0"/>
            </a:endParaRPr>
          </a:p>
          <a:p>
            <a:pPr marL="346075" indent="-346075"/>
            <a:endParaRPr lang="en-US"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Sử dụng Swimlance để thể hiện người dùng tham gia vào nghiệp vụ</a:t>
            </a:r>
          </a:p>
        </p:txBody>
      </p:sp>
      <p:pic>
        <p:nvPicPr>
          <p:cNvPr id="6" name="Picture 2" descr="http://iviettech.vn/wp-content/uploads/2014/04/Swimlance-1.png">
            <a:extLst>
              <a:ext uri="{FF2B5EF4-FFF2-40B4-BE49-F238E27FC236}">
                <a16:creationId xmlns:a16="http://schemas.microsoft.com/office/drawing/2014/main" id="{EB60F4E9-A981-4E4D-A251-532DBA2EE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6468" y="3603268"/>
            <a:ext cx="9153044"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46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82946"/>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271177" y="182946"/>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Cách</a:t>
            </a:r>
            <a:r>
              <a:rPr lang="en-GB" sz="4400" dirty="0">
                <a:solidFill>
                  <a:srgbClr val="C00000"/>
                </a:solidFill>
              </a:rPr>
              <a:t> </a:t>
            </a:r>
            <a:r>
              <a:rPr lang="en-GB" sz="4400" dirty="0" err="1">
                <a:solidFill>
                  <a:srgbClr val="C00000"/>
                </a:solidFill>
              </a:rPr>
              <a:t>xây</a:t>
            </a:r>
            <a:r>
              <a:rPr lang="en-GB" sz="4400" dirty="0">
                <a:solidFill>
                  <a:srgbClr val="C00000"/>
                </a:solidFill>
              </a:rPr>
              <a:t> d</a:t>
            </a:r>
            <a:r>
              <a:rPr lang="en-US" sz="4400" dirty="0" err="1">
                <a:solidFill>
                  <a:srgbClr val="C00000"/>
                </a:solidFill>
              </a:rPr>
              <a:t>ựng</a:t>
            </a:r>
            <a:r>
              <a:rPr lang="en-US" sz="4400" dirty="0">
                <a:solidFill>
                  <a:srgbClr val="C00000"/>
                </a:solidFill>
              </a:rPr>
              <a:t> </a:t>
            </a:r>
            <a:r>
              <a:rPr lang="en-GB" sz="4400" dirty="0">
                <a:solidFill>
                  <a:srgbClr val="C00000"/>
                </a:solidFill>
              </a:rPr>
              <a:t>Activity Diagram</a:t>
            </a:r>
          </a:p>
        </p:txBody>
      </p:sp>
      <p:sp>
        <p:nvSpPr>
          <p:cNvPr id="7" name="Rectangle 6">
            <a:extLst>
              <a:ext uri="{FF2B5EF4-FFF2-40B4-BE49-F238E27FC236}">
                <a16:creationId xmlns:a16="http://schemas.microsoft.com/office/drawing/2014/main" id="{8CDB48B3-2222-4BE2-97A1-D51417F952F7}"/>
              </a:ext>
            </a:extLst>
          </p:cNvPr>
          <p:cNvSpPr/>
          <p:nvPr/>
        </p:nvSpPr>
        <p:spPr>
          <a:xfrm>
            <a:off x="548268" y="1565370"/>
            <a:ext cx="11716215" cy="3416320"/>
          </a:xfrm>
          <a:prstGeom prst="rect">
            <a:avLst/>
          </a:prstGeom>
        </p:spPr>
        <p:txBody>
          <a:bodyPr wrap="square">
            <a:spAutoFit/>
          </a:bodyPr>
          <a:lstStyle/>
          <a:p>
            <a:pPr>
              <a:buNone/>
            </a:pPr>
            <a:r>
              <a:rPr lang="en-US" sz="2400" b="1" dirty="0" err="1">
                <a:latin typeface="Times New Roman" panose="02020603050405020304" pitchFamily="18" charset="0"/>
                <a:cs typeface="Times New Roman" panose="02020603050405020304" pitchFamily="18" charset="0"/>
              </a:rPr>
              <a:t>Xây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dựng</a:t>
            </a:r>
            <a:r>
              <a:rPr lang="en-US" sz="2400" b="1" dirty="0">
                <a:latin typeface="Times New Roman" panose="02020603050405020304" pitchFamily="18" charset="0"/>
                <a:cs typeface="Times New Roman" panose="02020603050405020304" pitchFamily="18" charset="0"/>
              </a:rPr>
              <a:t> Activity </a:t>
            </a:r>
            <a:r>
              <a:rPr lang="en-US" sz="2400" b="1" dirty="0" err="1">
                <a:latin typeface="Times New Roman" panose="02020603050405020304" pitchFamily="18" charset="0"/>
                <a:cs typeface="Times New Roman" panose="02020603050405020304" pitchFamily="18" charset="0"/>
              </a:rPr>
              <a:t>Diagarm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thống</a:t>
            </a:r>
            <a:r>
              <a:rPr lang="en-US" sz="2400" b="1" dirty="0">
                <a:latin typeface="Times New Roman" panose="02020603050405020304" pitchFamily="18" charset="0"/>
                <a:cs typeface="Times New Roman" panose="02020603050405020304" pitchFamily="18" charset="0"/>
              </a:rPr>
              <a:t> eCommerce</a:t>
            </a:r>
          </a:p>
          <a:p>
            <a:r>
              <a:rPr lang="en-US" sz="2400" b="1" dirty="0" err="1">
                <a:latin typeface="Times New Roman" panose="02020603050405020304" pitchFamily="18" charset="0"/>
                <a:cs typeface="Times New Roman" panose="02020603050405020304" pitchFamily="18" charset="0"/>
              </a:rPr>
              <a:t>Bước</a:t>
            </a:r>
            <a:r>
              <a:rPr lang="en-US" sz="2400" b="1" dirty="0">
                <a:latin typeface="Times New Roman" panose="02020603050405020304" pitchFamily="18" charset="0"/>
                <a:cs typeface="Times New Roman" panose="02020603050405020304" pitchFamily="18" charset="0"/>
              </a:rPr>
              <a:t> 3: </a:t>
            </a:r>
            <a:r>
              <a:rPr lang="en-US" sz="2400" i="1" dirty="0" err="1">
                <a:latin typeface="Times New Roman" panose="02020603050405020304" pitchFamily="18" charset="0"/>
                <a:cs typeface="Times New Roman" panose="02020603050405020304" pitchFamily="18" charset="0"/>
              </a:rPr>
              <a:t>Thực</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hiện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bản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vẽ</a:t>
            </a:r>
            <a:endParaRPr lang="en-US" sz="2400" i="1"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Guest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endParaRPr lang="en-US" sz="2400" dirty="0">
              <a:latin typeface="Times New Roman" panose="02020603050405020304" pitchFamily="18" charset="0"/>
              <a:cs typeface="Times New Roman" panose="02020603050405020304" pitchFamily="18" charset="0"/>
            </a:endParaRPr>
          </a:p>
          <a:p>
            <a:pPr marL="346075" indent="-346075"/>
            <a:endParaRPr lang="en-US" sz="2400" dirty="0">
              <a:latin typeface="Times New Roman" panose="02020603050405020304" pitchFamily="18" charset="0"/>
              <a:cs typeface="Times New Roman" panose="02020603050405020304" pitchFamily="18" charset="0"/>
            </a:endParaRPr>
          </a:p>
          <a:p>
            <a:pPr marL="346075" indent="-346075"/>
            <a:endParaRPr lang="en-US" sz="2400" dirty="0">
              <a:latin typeface="Times New Roman" panose="02020603050405020304" pitchFamily="18" charset="0"/>
              <a:cs typeface="Times New Roman" panose="02020603050405020304" pitchFamily="18" charset="0"/>
            </a:endParaRPr>
          </a:p>
          <a:p>
            <a:pPr marL="346075" indent="-346075"/>
            <a:endParaRPr lang="en-US" sz="2400" dirty="0">
              <a:latin typeface="Times New Roman" panose="02020603050405020304" pitchFamily="18" charset="0"/>
              <a:cs typeface="Times New Roman" panose="02020603050405020304" pitchFamily="18" charset="0"/>
            </a:endParaRPr>
          </a:p>
          <a:p>
            <a:pPr marL="346075" indent="-346075"/>
            <a:endParaRPr lang="en-US" sz="2400" dirty="0">
              <a:latin typeface="Times New Roman" panose="02020603050405020304" pitchFamily="18" charset="0"/>
              <a:cs typeface="Times New Roman" panose="02020603050405020304" pitchFamily="18" charset="0"/>
            </a:endParaRPr>
          </a:p>
          <a:p>
            <a:pPr marL="346075" indent="-346075"/>
            <a:endParaRPr lang="vi-VN" sz="2400" dirty="0">
              <a:latin typeface="Times New Roman" panose="02020603050405020304" pitchFamily="18" charset="0"/>
              <a:cs typeface="Times New Roman" panose="02020603050405020304" pitchFamily="18" charset="0"/>
            </a:endParaRPr>
          </a:p>
        </p:txBody>
      </p:sp>
      <p:pic>
        <p:nvPicPr>
          <p:cNvPr id="8" name="Picture 2" descr="http://iviettech.vn/wp-content/uploads/2014/04/Activity-Diagram-Practice2.png">
            <a:extLst>
              <a:ext uri="{FF2B5EF4-FFF2-40B4-BE49-F238E27FC236}">
                <a16:creationId xmlns:a16="http://schemas.microsoft.com/office/drawing/2014/main" id="{DB48B9F2-455D-47EF-B73B-0450015EC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196" y="3259686"/>
            <a:ext cx="6649744" cy="21456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D9C6C9E-33CB-407D-85BE-6871E1EA0411}"/>
              </a:ext>
            </a:extLst>
          </p:cNvPr>
          <p:cNvSpPr/>
          <p:nvPr/>
        </p:nvSpPr>
        <p:spPr>
          <a:xfrm>
            <a:off x="3222800" y="5405327"/>
            <a:ext cx="6222184" cy="461665"/>
          </a:xfrm>
          <a:prstGeom prst="rect">
            <a:avLst/>
          </a:prstGeom>
        </p:spPr>
        <p:txBody>
          <a:bodyPr wrap="square">
            <a:spAutoFit/>
          </a:bodyPr>
          <a:lstStyle/>
          <a:p>
            <a:r>
              <a:rPr lang="vi-VN" sz="2400" dirty="0">
                <a:latin typeface="Times New Roman" panose="02020603050405020304" pitchFamily="18" charset="0"/>
                <a:cs typeface="Times New Roman" panose="02020603050405020304" pitchFamily="18" charset="0"/>
              </a:rPr>
              <a:t>Người sử dụng chọn loại sản phẩm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974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327" y="0"/>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327101" y="295243"/>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Cách</a:t>
            </a:r>
            <a:r>
              <a:rPr lang="en-GB" sz="4400" dirty="0">
                <a:solidFill>
                  <a:srgbClr val="C00000"/>
                </a:solidFill>
              </a:rPr>
              <a:t> </a:t>
            </a:r>
            <a:r>
              <a:rPr lang="en-GB" sz="4400" dirty="0" err="1">
                <a:solidFill>
                  <a:srgbClr val="C00000"/>
                </a:solidFill>
              </a:rPr>
              <a:t>xây</a:t>
            </a:r>
            <a:r>
              <a:rPr lang="en-GB" sz="4400" dirty="0">
                <a:solidFill>
                  <a:srgbClr val="C00000"/>
                </a:solidFill>
              </a:rPr>
              <a:t> d</a:t>
            </a:r>
            <a:r>
              <a:rPr lang="en-US" sz="4400" dirty="0" err="1">
                <a:solidFill>
                  <a:srgbClr val="C00000"/>
                </a:solidFill>
              </a:rPr>
              <a:t>ựng</a:t>
            </a:r>
            <a:r>
              <a:rPr lang="en-US" sz="4400" dirty="0">
                <a:solidFill>
                  <a:srgbClr val="C00000"/>
                </a:solidFill>
              </a:rPr>
              <a:t> </a:t>
            </a:r>
            <a:r>
              <a:rPr lang="en-GB" sz="4400" dirty="0">
                <a:solidFill>
                  <a:srgbClr val="C00000"/>
                </a:solidFill>
              </a:rPr>
              <a:t>Activity Diagram</a:t>
            </a:r>
          </a:p>
        </p:txBody>
      </p:sp>
      <p:sp>
        <p:nvSpPr>
          <p:cNvPr id="10" name="Rectangle 9">
            <a:extLst>
              <a:ext uri="{FF2B5EF4-FFF2-40B4-BE49-F238E27FC236}">
                <a16:creationId xmlns:a16="http://schemas.microsoft.com/office/drawing/2014/main" id="{BE4D0275-3B2A-4B55-A504-4B231528CFC7}"/>
              </a:ext>
            </a:extLst>
          </p:cNvPr>
          <p:cNvSpPr/>
          <p:nvPr/>
        </p:nvSpPr>
        <p:spPr>
          <a:xfrm>
            <a:off x="327101" y="1449387"/>
            <a:ext cx="7653117" cy="5693866"/>
          </a:xfrm>
          <a:prstGeom prst="rect">
            <a:avLst/>
          </a:prstGeom>
        </p:spPr>
        <p:txBody>
          <a:bodyPr wrap="square">
            <a:spAutoFit/>
          </a:bodyPr>
          <a:lstStyle/>
          <a:p>
            <a:pPr algn="just">
              <a:buNone/>
            </a:pPr>
            <a:r>
              <a:rPr lang="en-US" sz="2800" b="1" dirty="0" err="1">
                <a:latin typeface="Times New Roman" panose="02020603050405020304" pitchFamily="18" charset="0"/>
                <a:cs typeface="Times New Roman" panose="02020603050405020304" pitchFamily="18" charset="0"/>
              </a:rPr>
              <a:t>Xây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dựng</a:t>
            </a:r>
            <a:r>
              <a:rPr lang="en-US" sz="2800" b="1" dirty="0">
                <a:latin typeface="Times New Roman" panose="02020603050405020304" pitchFamily="18" charset="0"/>
                <a:cs typeface="Times New Roman" panose="02020603050405020304" pitchFamily="18" charset="0"/>
              </a:rPr>
              <a:t> Activity </a:t>
            </a:r>
            <a:r>
              <a:rPr lang="en-US" sz="2800" b="1" dirty="0" err="1">
                <a:latin typeface="Times New Roman" panose="02020603050405020304" pitchFamily="18" charset="0"/>
                <a:cs typeface="Times New Roman" panose="02020603050405020304" pitchFamily="18" charset="0"/>
              </a:rPr>
              <a:t>Diagarm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r>
              <a:rPr lang="en-US" sz="2800" b="1" dirty="0">
                <a:latin typeface="Times New Roman" panose="02020603050405020304" pitchFamily="18" charset="0"/>
                <a:cs typeface="Times New Roman" panose="02020603050405020304" pitchFamily="18" charset="0"/>
              </a:rPr>
              <a:t> eCommerce</a:t>
            </a:r>
          </a:p>
          <a:p>
            <a:pPr algn="just"/>
            <a:r>
              <a:rPr lang="en-US" sz="2800" b="1" dirty="0" err="1">
                <a:latin typeface="Times New Roman" panose="02020603050405020304" pitchFamily="18" charset="0"/>
                <a:cs typeface="Times New Roman" panose="02020603050405020304" pitchFamily="18" charset="0"/>
              </a:rPr>
              <a:t>Bước</a:t>
            </a:r>
            <a:r>
              <a:rPr lang="en-US" sz="2800" b="1" dirty="0">
                <a:latin typeface="Times New Roman" panose="02020603050405020304" pitchFamily="18" charset="0"/>
                <a:cs typeface="Times New Roman" panose="02020603050405020304" pitchFamily="18" charset="0"/>
              </a:rPr>
              <a:t> 3: </a:t>
            </a:r>
            <a:r>
              <a:rPr lang="en-US" sz="2800" i="1" dirty="0" err="1">
                <a:latin typeface="Times New Roman" panose="02020603050405020304" pitchFamily="18" charset="0"/>
                <a:cs typeface="Times New Roman" panose="02020603050405020304" pitchFamily="18" charset="0"/>
              </a:rPr>
              <a:t>Thực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hiện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bản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vẽ</a:t>
            </a:r>
            <a:endParaRPr lang="en-US" sz="2800" i="1" dirty="0">
              <a:latin typeface="Times New Roman" panose="02020603050405020304" pitchFamily="18" charset="0"/>
              <a:cs typeface="Times New Roman" panose="02020603050405020304" pitchFamily="18" charset="0"/>
            </a:endParaRPr>
          </a:p>
          <a:p>
            <a:pPr marL="290513" indent="-290513" algn="just"/>
            <a:r>
              <a:rPr lang="vi-VN" sz="2800" dirty="0">
                <a:latin typeface="Times New Roman" panose="02020603050405020304" pitchFamily="18" charset="0"/>
                <a:cs typeface="Times New Roman" panose="02020603050405020304" pitchFamily="18" charset="0"/>
              </a:rPr>
              <a:t> Hệ thống sẽ lấy danh sách sản phẩm tương ứng với loại đó, sau đó lấy giá,</a:t>
            </a:r>
            <a:r>
              <a:rPr lang="en-US" sz="2800" dirty="0" err="1">
                <a:latin typeface="Times New Roman" panose="02020603050405020304" pitchFamily="18" charset="0"/>
                <a:cs typeface="Times New Roman" panose="02020603050405020304" pitchFamily="18" charset="0"/>
              </a:rPr>
              <a:t>lấy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khuyến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chúng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thị</a:t>
            </a:r>
            <a:r>
              <a:rPr lang="en-US" sz="2800" dirty="0">
                <a:latin typeface="Times New Roman" panose="02020603050405020304" pitchFamily="18" charset="0"/>
                <a:cs typeface="Times New Roman" panose="02020603050405020304" pitchFamily="18" charset="0"/>
              </a:rPr>
              <a:t> ra </a:t>
            </a:r>
            <a:r>
              <a:rPr lang="en-US" sz="2800" dirty="0" err="1">
                <a:latin typeface="Times New Roman" panose="02020603050405020304" pitchFamily="18" charset="0"/>
                <a:cs typeface="Times New Roman" panose="02020603050405020304" pitchFamily="18" charset="0"/>
              </a:rPr>
              <a:t>màn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lấy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khuyếnmãi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phẩm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song </a:t>
            </a:r>
            <a:r>
              <a:rPr lang="en-US" sz="2800" dirty="0" err="1">
                <a:latin typeface="Times New Roman" panose="02020603050405020304" pitchFamily="18" charset="0"/>
                <a:cs typeface="Times New Roman" panose="02020603050405020304" pitchFamily="18" charset="0"/>
              </a:rPr>
              <a:t>song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chúng</a:t>
            </a:r>
            <a:r>
              <a:rPr lang="en-US" sz="2800" dirty="0">
                <a:latin typeface="Times New Roman" panose="02020603050405020304" pitchFamily="18" charset="0"/>
                <a:cs typeface="Times New Roman" panose="02020603050405020304" pitchFamily="18" charset="0"/>
              </a:rPr>
              <a:t> ta </a:t>
            </a:r>
            <a:r>
              <a:rPr lang="en-US" sz="2800" dirty="0" err="1">
                <a:latin typeface="Times New Roman" panose="02020603050405020304" pitchFamily="18" charset="0"/>
                <a:cs typeface="Times New Roman" panose="02020603050405020304" pitchFamily="18" charset="0"/>
              </a:rPr>
              <a:t>dùng</a:t>
            </a:r>
            <a:r>
              <a:rPr lang="en-US" sz="2800" dirty="0">
                <a:latin typeface="Times New Roman" panose="02020603050405020304" pitchFamily="18" charset="0"/>
                <a:cs typeface="Times New Roman" panose="02020603050405020304" pitchFamily="18" charset="0"/>
              </a:rPr>
              <a:t> Fork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Join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a:t>
            </a:r>
          </a:p>
          <a:p>
            <a:pPr marL="346075" indent="-346075" algn="just"/>
            <a:endParaRPr lang="en-US" sz="2800" dirty="0">
              <a:latin typeface="Times New Roman" panose="02020603050405020304" pitchFamily="18" charset="0"/>
              <a:cs typeface="Times New Roman" panose="02020603050405020304" pitchFamily="18" charset="0"/>
            </a:endParaRPr>
          </a:p>
          <a:p>
            <a:pPr marL="346075" indent="-346075" algn="just"/>
            <a:endParaRPr lang="en-US" sz="2800" dirty="0">
              <a:latin typeface="Times New Roman" panose="02020603050405020304" pitchFamily="18" charset="0"/>
              <a:cs typeface="Times New Roman" panose="02020603050405020304" pitchFamily="18" charset="0"/>
            </a:endParaRPr>
          </a:p>
          <a:p>
            <a:pPr marL="346075" indent="-346075" algn="just"/>
            <a:endParaRPr lang="en-US" sz="2800" dirty="0">
              <a:latin typeface="Times New Roman" panose="02020603050405020304" pitchFamily="18" charset="0"/>
              <a:cs typeface="Times New Roman" panose="02020603050405020304" pitchFamily="18" charset="0"/>
            </a:endParaRPr>
          </a:p>
          <a:p>
            <a:pPr marL="346075" indent="-346075" algn="just"/>
            <a:endParaRPr lang="en-US" sz="2800" dirty="0">
              <a:latin typeface="Times New Roman" panose="02020603050405020304" pitchFamily="18" charset="0"/>
              <a:cs typeface="Times New Roman" panose="02020603050405020304" pitchFamily="18" charset="0"/>
            </a:endParaRPr>
          </a:p>
          <a:p>
            <a:pPr marL="346075" indent="-346075" algn="just"/>
            <a:endParaRPr lang="vi-VN" sz="2800" dirty="0">
              <a:latin typeface="Times New Roman" panose="02020603050405020304" pitchFamily="18" charset="0"/>
              <a:cs typeface="Times New Roman" panose="02020603050405020304" pitchFamily="18" charset="0"/>
            </a:endParaRPr>
          </a:p>
        </p:txBody>
      </p:sp>
      <p:pic>
        <p:nvPicPr>
          <p:cNvPr id="11" name="Picture 2" descr="http://iviettech.vn/wp-content/uploads/2014/04/Activity-Diagram-Practice3.png">
            <a:extLst>
              <a:ext uri="{FF2B5EF4-FFF2-40B4-BE49-F238E27FC236}">
                <a16:creationId xmlns:a16="http://schemas.microsoft.com/office/drawing/2014/main" id="{621869A9-1340-4050-87BC-0C6D276EF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903369"/>
            <a:ext cx="4953000" cy="5051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8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0821" y="63609"/>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326595" y="170028"/>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Cách</a:t>
            </a:r>
            <a:r>
              <a:rPr lang="en-GB" sz="4400" dirty="0">
                <a:solidFill>
                  <a:srgbClr val="C00000"/>
                </a:solidFill>
              </a:rPr>
              <a:t> </a:t>
            </a:r>
            <a:r>
              <a:rPr lang="en-GB" sz="4400" dirty="0" err="1">
                <a:solidFill>
                  <a:srgbClr val="C00000"/>
                </a:solidFill>
              </a:rPr>
              <a:t>xây</a:t>
            </a:r>
            <a:r>
              <a:rPr lang="en-GB" sz="4400" dirty="0">
                <a:solidFill>
                  <a:srgbClr val="C00000"/>
                </a:solidFill>
              </a:rPr>
              <a:t> d</a:t>
            </a:r>
            <a:r>
              <a:rPr lang="en-US" sz="4400" dirty="0" err="1">
                <a:solidFill>
                  <a:srgbClr val="C00000"/>
                </a:solidFill>
              </a:rPr>
              <a:t>ựng</a:t>
            </a:r>
            <a:r>
              <a:rPr lang="en-US" sz="4400" dirty="0">
                <a:solidFill>
                  <a:srgbClr val="C00000"/>
                </a:solidFill>
              </a:rPr>
              <a:t> </a:t>
            </a:r>
            <a:r>
              <a:rPr lang="en-GB" sz="4400" dirty="0">
                <a:solidFill>
                  <a:srgbClr val="C00000"/>
                </a:solidFill>
              </a:rPr>
              <a:t>Activity Diagram</a:t>
            </a:r>
          </a:p>
        </p:txBody>
      </p:sp>
      <p:sp>
        <p:nvSpPr>
          <p:cNvPr id="6" name="Rectangle 5">
            <a:extLst>
              <a:ext uri="{FF2B5EF4-FFF2-40B4-BE49-F238E27FC236}">
                <a16:creationId xmlns:a16="http://schemas.microsoft.com/office/drawing/2014/main" id="{FE3B4404-F97B-4232-AC37-1FEB9F9D8FB6}"/>
              </a:ext>
            </a:extLst>
          </p:cNvPr>
          <p:cNvSpPr/>
          <p:nvPr/>
        </p:nvSpPr>
        <p:spPr>
          <a:xfrm>
            <a:off x="213900" y="1404025"/>
            <a:ext cx="7079166" cy="5509200"/>
          </a:xfrm>
          <a:prstGeom prst="rect">
            <a:avLst/>
          </a:prstGeom>
        </p:spPr>
        <p:txBody>
          <a:bodyPr wrap="square">
            <a:spAutoFit/>
          </a:bodyPr>
          <a:lstStyle/>
          <a:p>
            <a:pPr marL="457200" indent="-457200">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Hệ</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hợp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phẩm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liên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thị</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lên</a:t>
            </a: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Browser.</a:t>
            </a:r>
          </a:p>
          <a:p>
            <a:pPr marL="457200" indent="-45720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Người dùng xem danh sách sản phẩm và kết thúc nghiệp vụ của Use Case này.</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vi-VN" sz="3200" dirty="0">
              <a:latin typeface="Times New Roman" panose="02020603050405020304" pitchFamily="18" charset="0"/>
              <a:cs typeface="Times New Roman" panose="02020603050405020304" pitchFamily="18" charset="0"/>
            </a:endParaRPr>
          </a:p>
        </p:txBody>
      </p:sp>
      <p:pic>
        <p:nvPicPr>
          <p:cNvPr id="7" name="Picture 2" descr="http://iviettech.vn/wp-content/uploads/2014/04/Activity-Diagram-Practice4.png">
            <a:extLst>
              <a:ext uri="{FF2B5EF4-FFF2-40B4-BE49-F238E27FC236}">
                <a16:creationId xmlns:a16="http://schemas.microsoft.com/office/drawing/2014/main" id="{6E572CF9-D8F5-4236-98DE-33201F36A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100" y="1404025"/>
            <a:ext cx="4953000" cy="522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3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451286" y="146058"/>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Cách</a:t>
            </a:r>
            <a:r>
              <a:rPr lang="en-GB" sz="4400" dirty="0">
                <a:solidFill>
                  <a:srgbClr val="C00000"/>
                </a:solidFill>
              </a:rPr>
              <a:t> </a:t>
            </a:r>
            <a:r>
              <a:rPr lang="en-GB" sz="4400" dirty="0" err="1">
                <a:solidFill>
                  <a:srgbClr val="C00000"/>
                </a:solidFill>
              </a:rPr>
              <a:t>xây</a:t>
            </a:r>
            <a:r>
              <a:rPr lang="en-GB" sz="4400" dirty="0">
                <a:solidFill>
                  <a:srgbClr val="C00000"/>
                </a:solidFill>
              </a:rPr>
              <a:t> d</a:t>
            </a:r>
            <a:r>
              <a:rPr lang="en-US" sz="4400" dirty="0" err="1">
                <a:solidFill>
                  <a:srgbClr val="C00000"/>
                </a:solidFill>
              </a:rPr>
              <a:t>ựng</a:t>
            </a:r>
            <a:r>
              <a:rPr lang="en-US" sz="4400" dirty="0">
                <a:solidFill>
                  <a:srgbClr val="C00000"/>
                </a:solidFill>
              </a:rPr>
              <a:t> </a:t>
            </a:r>
            <a:r>
              <a:rPr lang="en-GB" sz="4400" dirty="0">
                <a:solidFill>
                  <a:srgbClr val="C00000"/>
                </a:solidFill>
              </a:rPr>
              <a:t>Activity Diagram</a:t>
            </a:r>
          </a:p>
        </p:txBody>
      </p:sp>
      <p:pic>
        <p:nvPicPr>
          <p:cNvPr id="8" name="Picture 2" descr="http://iviettech.vn/wp-content/uploads/2014/04/Activity-Diagram2.png">
            <a:extLst>
              <a:ext uri="{FF2B5EF4-FFF2-40B4-BE49-F238E27FC236}">
                <a16:creationId xmlns:a16="http://schemas.microsoft.com/office/drawing/2014/main" id="{E4109427-E841-42F0-81D4-ED71756857F7}"/>
              </a:ext>
            </a:extLst>
          </p:cNvPr>
          <p:cNvPicPr>
            <a:picLocks noChangeAspect="1" noChangeArrowheads="1"/>
          </p:cNvPicPr>
          <p:nvPr/>
        </p:nvPicPr>
        <p:blipFill>
          <a:blip r:embed="rId4" cstate="print"/>
          <a:srcRect/>
          <a:stretch>
            <a:fillRect/>
          </a:stretch>
        </p:blipFill>
        <p:spPr bwMode="auto">
          <a:xfrm>
            <a:off x="4833749" y="0"/>
            <a:ext cx="6501658" cy="6858000"/>
          </a:xfrm>
          <a:prstGeom prst="rect">
            <a:avLst/>
          </a:prstGeom>
          <a:noFill/>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5264640" y="889200"/>
              <a:ext cx="5502600" cy="4427280"/>
            </p14:xfrm>
          </p:contentPart>
        </mc:Choice>
        <mc:Fallback xmlns="">
          <p:pic>
            <p:nvPicPr>
              <p:cNvPr id="2" name="Ink 1"/>
              <p:cNvPicPr/>
              <p:nvPr/>
            </p:nvPicPr>
            <p:blipFill>
              <a:blip r:embed="rId6"/>
              <a:stretch>
                <a:fillRect/>
              </a:stretch>
            </p:blipFill>
            <p:spPr>
              <a:xfrm>
                <a:off x="5255280" y="879840"/>
                <a:ext cx="5521320" cy="4446000"/>
              </a:xfrm>
              <a:prstGeom prst="rect">
                <a:avLst/>
              </a:prstGeom>
            </p:spPr>
          </p:pic>
        </mc:Fallback>
      </mc:AlternateContent>
    </p:spTree>
    <p:extLst>
      <p:ext uri="{BB962C8B-B14F-4D97-AF65-F5344CB8AC3E}">
        <p14:creationId xmlns:p14="http://schemas.microsoft.com/office/powerpoint/2010/main" val="12369067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7803" y="170028"/>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423577" y="170028"/>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err="1">
                <a:solidFill>
                  <a:srgbClr val="C00000"/>
                </a:solidFill>
              </a:rPr>
              <a:t>Cách</a:t>
            </a:r>
            <a:r>
              <a:rPr lang="en-GB" sz="4400" dirty="0">
                <a:solidFill>
                  <a:srgbClr val="C00000"/>
                </a:solidFill>
              </a:rPr>
              <a:t> </a:t>
            </a:r>
            <a:r>
              <a:rPr lang="en-GB" sz="4400" dirty="0" err="1">
                <a:solidFill>
                  <a:srgbClr val="C00000"/>
                </a:solidFill>
              </a:rPr>
              <a:t>xây</a:t>
            </a:r>
            <a:r>
              <a:rPr lang="en-GB" sz="4400" dirty="0">
                <a:solidFill>
                  <a:srgbClr val="C00000"/>
                </a:solidFill>
              </a:rPr>
              <a:t> d</a:t>
            </a:r>
            <a:r>
              <a:rPr lang="en-US" sz="4400" dirty="0" err="1">
                <a:solidFill>
                  <a:srgbClr val="C00000"/>
                </a:solidFill>
              </a:rPr>
              <a:t>ựng</a:t>
            </a:r>
            <a:r>
              <a:rPr lang="en-US" sz="4400" dirty="0">
                <a:solidFill>
                  <a:srgbClr val="C00000"/>
                </a:solidFill>
              </a:rPr>
              <a:t> </a:t>
            </a:r>
            <a:r>
              <a:rPr lang="en-GB" sz="4400" dirty="0">
                <a:solidFill>
                  <a:srgbClr val="C00000"/>
                </a:solidFill>
              </a:rPr>
              <a:t>Activity Diagram</a:t>
            </a:r>
          </a:p>
        </p:txBody>
      </p:sp>
      <p:sp>
        <p:nvSpPr>
          <p:cNvPr id="5" name="Rectangle 3">
            <a:extLst>
              <a:ext uri="{FF2B5EF4-FFF2-40B4-BE49-F238E27FC236}">
                <a16:creationId xmlns:a16="http://schemas.microsoft.com/office/drawing/2014/main" id="{3A46FEAD-DC79-400F-9A13-B18EBB7E53F1}"/>
              </a:ext>
            </a:extLst>
          </p:cNvPr>
          <p:cNvSpPr txBox="1">
            <a:spLocks noChangeArrowheads="1"/>
          </p:cNvSpPr>
          <p:nvPr/>
        </p:nvSpPr>
        <p:spPr>
          <a:xfrm>
            <a:off x="174533" y="1335087"/>
            <a:ext cx="6558776" cy="4187825"/>
          </a:xfrm>
          <a:prstGeom prst="rect">
            <a:avLst/>
          </a:prstGeom>
        </p:spPr>
        <p:txBody>
          <a:bodyPr vert="horz" lIns="182880" tIns="9144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5000"/>
              </a:lnSpc>
              <a:buFont typeface="Arial" panose="020B0604020202020204" pitchFamily="34" charset="0"/>
              <a:buNone/>
            </a:pPr>
            <a:r>
              <a:rPr lang="en-US" sz="2000" b="1" dirty="0" err="1">
                <a:latin typeface="Times New Roman" panose="02020603050405020304" pitchFamily="18" charset="0"/>
                <a:cs typeface="Times New Roman" panose="02020603050405020304" pitchFamily="18" charset="0"/>
              </a:rPr>
              <a:t>Thí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a:p>
            <a:pPr algn="just">
              <a:lnSpc>
                <a:spcPct val="145000"/>
              </a:lnSpc>
            </a:pPr>
            <a:r>
              <a:rPr lang="en-US" sz="2000" dirty="0">
                <a:latin typeface="Times New Roman" panose="02020603050405020304" pitchFamily="18" charset="0"/>
                <a:cs typeface="Times New Roman" panose="02020603050405020304" pitchFamily="18" charset="0"/>
              </a:rPr>
              <a:t>Customer </a:t>
            </a:r>
            <a:r>
              <a:rPr lang="en-US" sz="2000" dirty="0" err="1">
                <a:latin typeface="Times New Roman" panose="02020603050405020304" pitchFamily="18" charset="0"/>
                <a:cs typeface="Times New Roman" panose="02020603050405020304" pitchFamily="18" charset="0"/>
              </a:rPr>
              <a:t>viết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bồi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thuờng</a:t>
            </a:r>
            <a:r>
              <a:rPr lang="en-US" sz="2000" dirty="0">
                <a:latin typeface="Times New Roman" panose="02020603050405020304" pitchFamily="18" charset="0"/>
                <a:cs typeface="Times New Roman" panose="02020603050405020304" pitchFamily="18" charset="0"/>
              </a:rPr>
              <a:t>. Customer service representative </a:t>
            </a: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bồi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đầy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Account payable clerk </a:t>
            </a:r>
            <a:r>
              <a:rPr lang="en-US" sz="2000" dirty="0" err="1">
                <a:latin typeface="Times New Roman" panose="02020603050405020304" pitchFamily="18" charset="0"/>
                <a:cs typeface="Times New Roman" panose="02020603050405020304" pitchFamily="18" charset="0"/>
              </a:rPr>
              <a:t>viết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Customer  service representative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a:t>
            </a:r>
          </a:p>
          <a:p>
            <a:pPr marL="682625" indent="-682625" algn="just">
              <a:lnSpc>
                <a:spcPct val="145000"/>
              </a:lnSpc>
              <a:spcAft>
                <a:spcPts val="600"/>
              </a:spcAft>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682625" indent="-682625" algn="just">
              <a:spcAft>
                <a:spcPts val="600"/>
              </a:spcAft>
              <a:buFont typeface="Arial" panose="020B0604020202020204" pitchFamily="34" charset="0"/>
              <a:buNone/>
            </a:pPr>
            <a:r>
              <a:rPr lang="vi-VN" sz="2000" dirty="0">
                <a:latin typeface="Times New Roman" panose="02020603050405020304" pitchFamily="18" charset="0"/>
                <a:cs typeface="Times New Roman" panose="02020603050405020304" pitchFamily="18" charset="0"/>
              </a:rPr>
              <a:t> </a:t>
            </a:r>
          </a:p>
        </p:txBody>
      </p:sp>
      <p:pic>
        <p:nvPicPr>
          <p:cNvPr id="6" name="Picture 2">
            <a:extLst>
              <a:ext uri="{FF2B5EF4-FFF2-40B4-BE49-F238E27FC236}">
                <a16:creationId xmlns:a16="http://schemas.microsoft.com/office/drawing/2014/main" id="{21751D71-20FB-4D79-9B41-23F0185A9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9669" y="1335087"/>
            <a:ext cx="4953675" cy="4499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82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7803" y="170028"/>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423577" y="170028"/>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err="1">
                <a:solidFill>
                  <a:srgbClr val="C00000"/>
                </a:solidFill>
              </a:rPr>
              <a:t>Ví</a:t>
            </a:r>
            <a:r>
              <a:rPr lang="en-US" sz="4400" dirty="0">
                <a:solidFill>
                  <a:srgbClr val="C00000"/>
                </a:solidFill>
              </a:rPr>
              <a:t> </a:t>
            </a:r>
            <a:r>
              <a:rPr lang="en-US" sz="4400" dirty="0" err="1">
                <a:solidFill>
                  <a:srgbClr val="C00000"/>
                </a:solidFill>
              </a:rPr>
              <a:t>dụ</a:t>
            </a:r>
            <a:r>
              <a:rPr lang="en-US" sz="4400" dirty="0">
                <a:solidFill>
                  <a:srgbClr val="C00000"/>
                </a:solidFill>
              </a:rPr>
              <a:t>: </a:t>
            </a:r>
            <a:r>
              <a:rPr lang="en-GB" sz="4400" dirty="0">
                <a:solidFill>
                  <a:srgbClr val="C00000"/>
                </a:solidFill>
              </a:rPr>
              <a:t>Activity Diagram</a:t>
            </a:r>
          </a:p>
        </p:txBody>
      </p:sp>
      <p:pic>
        <p:nvPicPr>
          <p:cNvPr id="7" name="Picture 6">
            <a:extLst>
              <a:ext uri="{FF2B5EF4-FFF2-40B4-BE49-F238E27FC236}">
                <a16:creationId xmlns:a16="http://schemas.microsoft.com/office/drawing/2014/main" id="{60C201E5-25EB-4CD9-BBF2-42A275721EF1}"/>
              </a:ext>
            </a:extLst>
          </p:cNvPr>
          <p:cNvPicPr>
            <a:picLocks noChangeAspect="1"/>
          </p:cNvPicPr>
          <p:nvPr/>
        </p:nvPicPr>
        <p:blipFill>
          <a:blip r:embed="rId4"/>
          <a:stretch>
            <a:fillRect/>
          </a:stretch>
        </p:blipFill>
        <p:spPr>
          <a:xfrm>
            <a:off x="1288473" y="1150658"/>
            <a:ext cx="9490363" cy="5647861"/>
          </a:xfrm>
          <a:prstGeom prst="rect">
            <a:avLst/>
          </a:prstGeom>
        </p:spPr>
      </p:pic>
    </p:spTree>
    <p:extLst>
      <p:ext uri="{BB962C8B-B14F-4D97-AF65-F5344CB8AC3E}">
        <p14:creationId xmlns:p14="http://schemas.microsoft.com/office/powerpoint/2010/main" val="15792637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548268" y="584740"/>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err="1"/>
              <a:t>Cách</a:t>
            </a:r>
            <a:r>
              <a:rPr lang="en-GB" dirty="0"/>
              <a:t> </a:t>
            </a:r>
            <a:r>
              <a:rPr lang="en-GB" dirty="0" err="1"/>
              <a:t>xây</a:t>
            </a:r>
            <a:r>
              <a:rPr lang="en-GB" dirty="0"/>
              <a:t> d</a:t>
            </a:r>
            <a:r>
              <a:rPr lang="en-US" dirty="0" err="1"/>
              <a:t>ựng</a:t>
            </a:r>
            <a:r>
              <a:rPr lang="en-US" dirty="0"/>
              <a:t> </a:t>
            </a:r>
            <a:r>
              <a:rPr lang="en-GB" dirty="0"/>
              <a:t>Activity Diagram</a:t>
            </a:r>
          </a:p>
        </p:txBody>
      </p:sp>
      <p:pic>
        <p:nvPicPr>
          <p:cNvPr id="7" name="Picture 2">
            <a:extLst>
              <a:ext uri="{FF2B5EF4-FFF2-40B4-BE49-F238E27FC236}">
                <a16:creationId xmlns:a16="http://schemas.microsoft.com/office/drawing/2014/main" id="{475C76F7-0789-41EE-B36E-17A57D3F5A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91" t="25933" r="12546" b="12687"/>
          <a:stretch/>
        </p:blipFill>
        <p:spPr bwMode="auto">
          <a:xfrm>
            <a:off x="1128131" y="1517430"/>
            <a:ext cx="9688551"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EF4D36C9-89C4-4501-B2DE-3A428488D697}"/>
              </a:ext>
            </a:extLst>
          </p:cNvPr>
          <p:cNvSpPr/>
          <p:nvPr/>
        </p:nvSpPr>
        <p:spPr>
          <a:xfrm>
            <a:off x="5024626" y="1981200"/>
            <a:ext cx="5823483" cy="4706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92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32" fill="hold" grpId="0" nodeType="clickEffect">
                                  <p:stCondLst>
                                    <p:cond delay="0"/>
                                  </p:stCondLst>
                                  <p:childTnLst>
                                    <p:animEffect transition="out" filter="diamond(ou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99198"/>
            <a:ext cx="2142748" cy="932690"/>
          </a:xfrm>
          <a:prstGeom prst="rect">
            <a:avLst/>
          </a:prstGeom>
        </p:spPr>
      </p:pic>
      <p:sp>
        <p:nvSpPr>
          <p:cNvPr id="4" name="Rectangle 2">
            <a:extLst>
              <a:ext uri="{FF2B5EF4-FFF2-40B4-BE49-F238E27FC236}">
                <a16:creationId xmlns:a16="http://schemas.microsoft.com/office/drawing/2014/main" id="{A05A6238-BAA0-4E37-BB34-484A9198D83F}"/>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NỘI DUNG</a:t>
            </a:r>
          </a:p>
        </p:txBody>
      </p:sp>
      <p:sp>
        <p:nvSpPr>
          <p:cNvPr id="5" name="Rectangle 3">
            <a:extLst>
              <a:ext uri="{FF2B5EF4-FFF2-40B4-BE49-F238E27FC236}">
                <a16:creationId xmlns:a16="http://schemas.microsoft.com/office/drawing/2014/main" id="{FBB40590-A957-45C7-AC5D-AC9593A8D8BC}"/>
              </a:ext>
            </a:extLst>
          </p:cNvPr>
          <p:cNvSpPr txBox="1">
            <a:spLocks noChangeArrowheads="1"/>
          </p:cNvSpPr>
          <p:nvPr/>
        </p:nvSpPr>
        <p:spPr>
          <a:xfrm>
            <a:off x="0" y="928688"/>
            <a:ext cx="1229591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58838" marR="0" lvl="1" indent="-401638" algn="just">
              <a:lnSpc>
                <a:spcPct val="130000"/>
              </a:lnSpc>
              <a:spcBef>
                <a:spcPts val="0"/>
              </a:spcBef>
              <a:spcAft>
                <a:spcPts val="0"/>
              </a:spcAft>
              <a:buFont typeface="+mj-lt"/>
              <a:buAutoNum type="arabicPeriod"/>
              <a:tabLst>
                <a:tab pos="575945" algn="l"/>
                <a:tab pos="271780" algn="l"/>
              </a:tabLst>
            </a:pPr>
            <a:r>
              <a:rPr lang="en-US" sz="2800" dirty="0" err="1">
                <a:latin typeface="Times New Roman "/>
              </a:rPr>
              <a:t>Mục</a:t>
            </a:r>
            <a:r>
              <a:rPr lang="en-US" sz="2800" dirty="0">
                <a:latin typeface="Times New Roman "/>
              </a:rPr>
              <a:t> </a:t>
            </a:r>
            <a:r>
              <a:rPr lang="en-US" sz="2800" dirty="0" err="1">
                <a:latin typeface="Times New Roman "/>
              </a:rPr>
              <a:t>đích</a:t>
            </a:r>
            <a:r>
              <a:rPr lang="en-US" sz="2800" dirty="0">
                <a:latin typeface="Times New Roman "/>
              </a:rPr>
              <a:t> </a:t>
            </a:r>
            <a:r>
              <a:rPr lang="en-US" sz="2800" dirty="0" err="1">
                <a:latin typeface="Times New Roman "/>
              </a:rPr>
              <a:t>của</a:t>
            </a:r>
            <a:r>
              <a:rPr lang="en-US" sz="2800" dirty="0">
                <a:latin typeface="Times New Roman "/>
              </a:rPr>
              <a:t> </a:t>
            </a:r>
            <a:r>
              <a:rPr lang="en-US" sz="2800" dirty="0" err="1">
                <a:latin typeface="Times New Roman "/>
              </a:rPr>
              <a:t>việc</a:t>
            </a:r>
            <a:r>
              <a:rPr lang="en-US" sz="2800" dirty="0">
                <a:latin typeface="Times New Roman "/>
              </a:rPr>
              <a:t> </a:t>
            </a:r>
            <a:r>
              <a:rPr lang="en-US" sz="2800" dirty="0" err="1">
                <a:latin typeface="Times New Roman "/>
              </a:rPr>
              <a:t>phân</a:t>
            </a:r>
            <a:r>
              <a:rPr lang="en-US" sz="2800" dirty="0">
                <a:latin typeface="Times New Roman "/>
              </a:rPr>
              <a:t> </a:t>
            </a:r>
            <a:r>
              <a:rPr lang="en-US" sz="2800" dirty="0" err="1">
                <a:latin typeface="Times New Roman "/>
              </a:rPr>
              <a:t>tích</a:t>
            </a:r>
            <a:r>
              <a:rPr lang="en-US" sz="2800" dirty="0">
                <a:latin typeface="Times New Roman "/>
              </a:rPr>
              <a:t> </a:t>
            </a:r>
            <a:r>
              <a:rPr lang="en-US" sz="2800" dirty="0" err="1">
                <a:latin typeface="Times New Roman "/>
              </a:rPr>
              <a:t>yêu</a:t>
            </a:r>
            <a:r>
              <a:rPr lang="en-US" sz="2800" dirty="0">
                <a:latin typeface="Times New Roman "/>
              </a:rPr>
              <a:t> </a:t>
            </a:r>
            <a:r>
              <a:rPr lang="en-US" sz="2800" dirty="0" err="1">
                <a:latin typeface="Times New Roman "/>
              </a:rPr>
              <a:t>cầu</a:t>
            </a:r>
            <a:r>
              <a:rPr lang="en-US" sz="2800" dirty="0">
                <a:latin typeface="Times New Roman "/>
              </a:rPr>
              <a:t> </a:t>
            </a:r>
            <a:r>
              <a:rPr lang="en-US" sz="2800" dirty="0" err="1">
                <a:latin typeface="Times New Roman "/>
              </a:rPr>
              <a:t>hệ</a:t>
            </a:r>
            <a:r>
              <a:rPr lang="en-US" sz="2800" dirty="0">
                <a:latin typeface="Times New Roman "/>
              </a:rPr>
              <a:t> </a:t>
            </a:r>
            <a:r>
              <a:rPr lang="en-US" sz="2800" dirty="0" err="1">
                <a:latin typeface="Times New Roman "/>
              </a:rPr>
              <a:t>thống</a:t>
            </a:r>
            <a:endParaRPr lang="en-US" sz="2800" dirty="0">
              <a:latin typeface="Times New Roman "/>
            </a:endParaRPr>
          </a:p>
          <a:p>
            <a:pPr marL="858838" marR="0" lvl="1" indent="-401638" algn="just">
              <a:lnSpc>
                <a:spcPct val="130000"/>
              </a:lnSpc>
              <a:spcBef>
                <a:spcPts val="0"/>
              </a:spcBef>
              <a:spcAft>
                <a:spcPts val="0"/>
              </a:spcAft>
              <a:buFont typeface="+mj-lt"/>
              <a:buAutoNum type="arabicPeriod"/>
              <a:tabLst>
                <a:tab pos="575945" algn="l"/>
                <a:tab pos="271780" algn="l"/>
              </a:tabLst>
            </a:pPr>
            <a:r>
              <a:rPr lang="en-US" sz="2800" dirty="0" err="1">
                <a:latin typeface="Times New Roman "/>
              </a:rPr>
              <a:t>Xác</a:t>
            </a:r>
            <a:r>
              <a:rPr lang="en-US" sz="2800" dirty="0">
                <a:latin typeface="Times New Roman "/>
              </a:rPr>
              <a:t> </a:t>
            </a:r>
            <a:r>
              <a:rPr lang="en-US" sz="2800" dirty="0" err="1">
                <a:latin typeface="Times New Roman "/>
              </a:rPr>
              <a:t>định</a:t>
            </a:r>
            <a:r>
              <a:rPr lang="en-US" sz="2800" dirty="0">
                <a:latin typeface="Times New Roman "/>
              </a:rPr>
              <a:t> </a:t>
            </a:r>
            <a:r>
              <a:rPr lang="en-US" sz="2800" dirty="0" err="1">
                <a:latin typeface="Times New Roman "/>
              </a:rPr>
              <a:t>yêu</a:t>
            </a:r>
            <a:r>
              <a:rPr lang="en-US" sz="2800" dirty="0">
                <a:latin typeface="Times New Roman "/>
              </a:rPr>
              <a:t> </a:t>
            </a:r>
            <a:r>
              <a:rPr lang="en-US" sz="2800" dirty="0" err="1">
                <a:latin typeface="Times New Roman "/>
              </a:rPr>
              <a:t>cầu</a:t>
            </a:r>
            <a:r>
              <a:rPr lang="en-US" sz="2800" dirty="0">
                <a:latin typeface="Times New Roman "/>
              </a:rPr>
              <a:t> </a:t>
            </a:r>
            <a:r>
              <a:rPr lang="en-US" sz="2800" dirty="0" err="1">
                <a:latin typeface="Times New Roman "/>
              </a:rPr>
              <a:t>chức</a:t>
            </a:r>
            <a:r>
              <a:rPr lang="en-US" sz="2800" dirty="0">
                <a:latin typeface="Times New Roman "/>
              </a:rPr>
              <a:t> </a:t>
            </a:r>
            <a:r>
              <a:rPr lang="en-US" sz="2800" dirty="0" err="1">
                <a:latin typeface="Times New Roman "/>
              </a:rPr>
              <a:t>năng</a:t>
            </a:r>
            <a:endParaRPr lang="en-US" sz="2800" dirty="0">
              <a:latin typeface="Times New Roman "/>
            </a:endParaRPr>
          </a:p>
          <a:p>
            <a:pPr marL="858838" marR="0" lvl="1" indent="-401638" algn="just">
              <a:lnSpc>
                <a:spcPct val="130000"/>
              </a:lnSpc>
              <a:spcBef>
                <a:spcPts val="0"/>
              </a:spcBef>
              <a:spcAft>
                <a:spcPts val="0"/>
              </a:spcAft>
              <a:buFont typeface="+mj-lt"/>
              <a:buAutoNum type="arabicPeriod"/>
              <a:tabLst>
                <a:tab pos="575945" algn="l"/>
                <a:tab pos="271780" algn="l"/>
              </a:tabLst>
            </a:pPr>
            <a:r>
              <a:rPr lang="en-US" sz="2800" dirty="0" err="1">
                <a:latin typeface="Times New Roman "/>
              </a:rPr>
              <a:t>Mô</a:t>
            </a:r>
            <a:r>
              <a:rPr lang="en-US" sz="2800" dirty="0">
                <a:latin typeface="Times New Roman "/>
              </a:rPr>
              <a:t> </a:t>
            </a:r>
            <a:r>
              <a:rPr lang="en-US" sz="2800" dirty="0" err="1">
                <a:latin typeface="Times New Roman "/>
              </a:rPr>
              <a:t>hình</a:t>
            </a:r>
            <a:r>
              <a:rPr lang="en-US" sz="2800" dirty="0">
                <a:latin typeface="Times New Roman "/>
              </a:rPr>
              <a:t> </a:t>
            </a:r>
            <a:r>
              <a:rPr lang="en-US" sz="2800" dirty="0" err="1">
                <a:latin typeface="Times New Roman "/>
              </a:rPr>
              <a:t>hóa</a:t>
            </a:r>
            <a:r>
              <a:rPr lang="en-US" sz="2800" dirty="0">
                <a:latin typeface="Times New Roman "/>
              </a:rPr>
              <a:t> </a:t>
            </a:r>
            <a:r>
              <a:rPr lang="en-US" sz="2800" dirty="0" err="1">
                <a:latin typeface="Times New Roman "/>
              </a:rPr>
              <a:t>yêu</a:t>
            </a:r>
            <a:r>
              <a:rPr lang="en-US" sz="2800" dirty="0">
                <a:latin typeface="Times New Roman "/>
              </a:rPr>
              <a:t> </a:t>
            </a:r>
            <a:r>
              <a:rPr lang="en-US" sz="2800" dirty="0" err="1">
                <a:latin typeface="Times New Roman "/>
              </a:rPr>
              <a:t>cầu</a:t>
            </a:r>
            <a:r>
              <a:rPr lang="en-US" sz="2800" dirty="0">
                <a:latin typeface="Times New Roman "/>
              </a:rPr>
              <a:t> </a:t>
            </a:r>
            <a:r>
              <a:rPr lang="en-US" sz="2800" dirty="0" err="1">
                <a:latin typeface="Times New Roman "/>
              </a:rPr>
              <a:t>chức</a:t>
            </a:r>
            <a:r>
              <a:rPr lang="en-US" sz="2800" dirty="0">
                <a:latin typeface="Times New Roman "/>
              </a:rPr>
              <a:t> </a:t>
            </a:r>
            <a:r>
              <a:rPr lang="en-US" sz="2800" dirty="0" err="1">
                <a:latin typeface="Times New Roman "/>
              </a:rPr>
              <a:t>năng</a:t>
            </a:r>
            <a:r>
              <a:rPr lang="en-US" sz="2800" dirty="0">
                <a:latin typeface="Times New Roman "/>
              </a:rPr>
              <a:t> </a:t>
            </a:r>
            <a:r>
              <a:rPr lang="en-US" sz="2800" dirty="0" err="1">
                <a:latin typeface="Times New Roman "/>
              </a:rPr>
              <a:t>của</a:t>
            </a:r>
            <a:r>
              <a:rPr lang="en-US" sz="2800" dirty="0">
                <a:latin typeface="Times New Roman "/>
              </a:rPr>
              <a:t> </a:t>
            </a:r>
            <a:r>
              <a:rPr lang="en-US" sz="2800" dirty="0" err="1">
                <a:latin typeface="Times New Roman "/>
              </a:rPr>
              <a:t>hệ</a:t>
            </a:r>
            <a:r>
              <a:rPr lang="en-US" sz="2800" dirty="0">
                <a:latin typeface="Times New Roman "/>
              </a:rPr>
              <a:t> </a:t>
            </a:r>
            <a:r>
              <a:rPr lang="en-US" sz="2800" dirty="0" err="1">
                <a:latin typeface="Times New Roman "/>
              </a:rPr>
              <a:t>thống</a:t>
            </a:r>
            <a:r>
              <a:rPr lang="en-US" sz="2800" dirty="0">
                <a:latin typeface="Times New Roman "/>
              </a:rPr>
              <a:t> – </a:t>
            </a:r>
            <a:r>
              <a:rPr lang="en-US" sz="2800" dirty="0" err="1">
                <a:latin typeface="Times New Roman "/>
              </a:rPr>
              <a:t>Sử</a:t>
            </a:r>
            <a:r>
              <a:rPr lang="en-US" sz="2800" dirty="0">
                <a:latin typeface="Times New Roman "/>
              </a:rPr>
              <a:t> </a:t>
            </a:r>
            <a:r>
              <a:rPr lang="en-US" sz="2800" dirty="0" err="1">
                <a:latin typeface="Times New Roman "/>
              </a:rPr>
              <a:t>dụng</a:t>
            </a:r>
            <a:r>
              <a:rPr lang="en-US" sz="2800" dirty="0">
                <a:latin typeface="Times New Roman "/>
              </a:rPr>
              <a:t> </a:t>
            </a:r>
            <a:r>
              <a:rPr lang="en-US" sz="2800" dirty="0" err="1">
                <a:latin typeface="Times New Roman "/>
              </a:rPr>
              <a:t>mô</a:t>
            </a:r>
            <a:r>
              <a:rPr lang="en-US" sz="2800" dirty="0">
                <a:latin typeface="Times New Roman "/>
              </a:rPr>
              <a:t> </a:t>
            </a:r>
            <a:r>
              <a:rPr lang="en-US" sz="2800" dirty="0" err="1">
                <a:latin typeface="Times New Roman "/>
              </a:rPr>
              <a:t>hình</a:t>
            </a:r>
            <a:r>
              <a:rPr lang="en-US" sz="2800" dirty="0">
                <a:latin typeface="Times New Roman "/>
              </a:rPr>
              <a:t> Use-case </a:t>
            </a:r>
          </a:p>
          <a:p>
            <a:pPr marL="858838" marR="0" lvl="1" indent="-401638" algn="just">
              <a:lnSpc>
                <a:spcPct val="130000"/>
              </a:lnSpc>
              <a:spcBef>
                <a:spcPts val="0"/>
              </a:spcBef>
              <a:spcAft>
                <a:spcPts val="0"/>
              </a:spcAft>
              <a:buFont typeface="+mj-lt"/>
              <a:buAutoNum type="arabicPeriod"/>
              <a:tabLst>
                <a:tab pos="575945" algn="l"/>
                <a:tab pos="271780" algn="l"/>
              </a:tabLst>
            </a:pPr>
            <a:r>
              <a:rPr lang="en-US" sz="2800" dirty="0" err="1">
                <a:latin typeface="Times New Roman "/>
              </a:rPr>
              <a:t>Đặc</a:t>
            </a:r>
            <a:r>
              <a:rPr lang="en-US" sz="2800" dirty="0">
                <a:latin typeface="Times New Roman "/>
              </a:rPr>
              <a:t> </a:t>
            </a:r>
            <a:r>
              <a:rPr lang="en-US" sz="2800" dirty="0" err="1">
                <a:latin typeface="Times New Roman "/>
              </a:rPr>
              <a:t>tả</a:t>
            </a:r>
            <a:r>
              <a:rPr lang="en-US" sz="2800" dirty="0">
                <a:latin typeface="Times New Roman "/>
              </a:rPr>
              <a:t> use case – </a:t>
            </a:r>
            <a:r>
              <a:rPr lang="en-US" sz="2800" dirty="0" err="1">
                <a:latin typeface="Times New Roman "/>
              </a:rPr>
              <a:t>Mô</a:t>
            </a:r>
            <a:r>
              <a:rPr lang="en-US" sz="2800" dirty="0">
                <a:latin typeface="Times New Roman "/>
              </a:rPr>
              <a:t> </a:t>
            </a:r>
            <a:r>
              <a:rPr lang="en-US" sz="2800" dirty="0" err="1">
                <a:latin typeface="Times New Roman "/>
              </a:rPr>
              <a:t>hình</a:t>
            </a:r>
            <a:r>
              <a:rPr lang="en-US" sz="2800" dirty="0">
                <a:latin typeface="Times New Roman "/>
              </a:rPr>
              <a:t> </a:t>
            </a:r>
            <a:r>
              <a:rPr lang="en-US" sz="2800" dirty="0" err="1">
                <a:latin typeface="Times New Roman "/>
              </a:rPr>
              <a:t>hóa</a:t>
            </a:r>
            <a:r>
              <a:rPr lang="en-US" sz="2800" dirty="0">
                <a:latin typeface="Times New Roman "/>
              </a:rPr>
              <a:t> </a:t>
            </a:r>
            <a:r>
              <a:rPr lang="en-US" sz="2800" dirty="0" err="1">
                <a:latin typeface="Times New Roman "/>
              </a:rPr>
              <a:t>kịch</a:t>
            </a:r>
            <a:r>
              <a:rPr lang="en-US" sz="2800" dirty="0">
                <a:latin typeface="Times New Roman "/>
              </a:rPr>
              <a:t> </a:t>
            </a:r>
            <a:r>
              <a:rPr lang="en-US" sz="2800" dirty="0" err="1">
                <a:latin typeface="Times New Roman "/>
              </a:rPr>
              <a:t>bản</a:t>
            </a:r>
            <a:r>
              <a:rPr lang="en-US" sz="2800" dirty="0">
                <a:latin typeface="Times New Roman "/>
              </a:rPr>
              <a:t> </a:t>
            </a:r>
            <a:r>
              <a:rPr lang="en-US" sz="2800" dirty="0" err="1">
                <a:latin typeface="Times New Roman "/>
              </a:rPr>
              <a:t>của</a:t>
            </a:r>
            <a:r>
              <a:rPr lang="en-US" sz="2800" dirty="0">
                <a:latin typeface="Times New Roman "/>
              </a:rPr>
              <a:t> use case </a:t>
            </a:r>
            <a:r>
              <a:rPr lang="en-US" sz="2800" dirty="0" err="1">
                <a:latin typeface="Times New Roman "/>
              </a:rPr>
              <a:t>sử</a:t>
            </a:r>
            <a:r>
              <a:rPr lang="en-US" sz="2800" dirty="0">
                <a:latin typeface="Times New Roman "/>
              </a:rPr>
              <a:t> </a:t>
            </a:r>
            <a:r>
              <a:rPr lang="en-US" sz="2800" dirty="0" err="1">
                <a:latin typeface="Times New Roman "/>
              </a:rPr>
              <a:t>dụng</a:t>
            </a:r>
            <a:r>
              <a:rPr lang="en-US" sz="2800" dirty="0">
                <a:latin typeface="Times New Roman "/>
              </a:rPr>
              <a:t> </a:t>
            </a:r>
            <a:r>
              <a:rPr lang="en-US" sz="2800" dirty="0" err="1">
                <a:latin typeface="Times New Roman "/>
              </a:rPr>
              <a:t>sơ</a:t>
            </a:r>
            <a:r>
              <a:rPr lang="en-US" sz="2800" dirty="0">
                <a:latin typeface="Times New Roman "/>
              </a:rPr>
              <a:t> </a:t>
            </a:r>
            <a:r>
              <a:rPr lang="en-US" sz="2800" dirty="0" err="1">
                <a:latin typeface="Times New Roman "/>
              </a:rPr>
              <a:t>đồ</a:t>
            </a:r>
            <a:r>
              <a:rPr lang="en-US" sz="2800" dirty="0">
                <a:latin typeface="Times New Roman "/>
              </a:rPr>
              <a:t> activity</a:t>
            </a:r>
          </a:p>
          <a:p>
            <a:pPr marL="858838" marR="0" lvl="1" indent="-401638" algn="just">
              <a:lnSpc>
                <a:spcPct val="130000"/>
              </a:lnSpc>
              <a:spcBef>
                <a:spcPts val="0"/>
              </a:spcBef>
              <a:spcAft>
                <a:spcPts val="0"/>
              </a:spcAft>
              <a:buFont typeface="+mj-lt"/>
              <a:buAutoNum type="arabicPeriod"/>
              <a:tabLst>
                <a:tab pos="575945" algn="l"/>
                <a:tab pos="271780" algn="l"/>
              </a:tabLst>
            </a:pPr>
            <a:r>
              <a:rPr lang="en-US" sz="2800" dirty="0" err="1">
                <a:latin typeface="Times New Roman "/>
              </a:rPr>
              <a:t>Sơ</a:t>
            </a:r>
            <a:r>
              <a:rPr lang="en-US" sz="2800" dirty="0">
                <a:latin typeface="Times New Roman "/>
              </a:rPr>
              <a:t> </a:t>
            </a:r>
            <a:r>
              <a:rPr lang="en-US" sz="2800" dirty="0" err="1">
                <a:latin typeface="Times New Roman "/>
              </a:rPr>
              <a:t>đồ</a:t>
            </a:r>
            <a:r>
              <a:rPr lang="en-US" sz="2800" dirty="0">
                <a:latin typeface="Times New Roman "/>
              </a:rPr>
              <a:t> </a:t>
            </a:r>
            <a:r>
              <a:rPr lang="en-US" sz="2800" dirty="0" err="1">
                <a:latin typeface="Times New Roman "/>
              </a:rPr>
              <a:t>tuần</a:t>
            </a:r>
            <a:r>
              <a:rPr lang="en-US" sz="2800" dirty="0">
                <a:latin typeface="Times New Roman "/>
              </a:rPr>
              <a:t> </a:t>
            </a:r>
            <a:r>
              <a:rPr lang="en-US" sz="2800" dirty="0" err="1">
                <a:latin typeface="Times New Roman "/>
              </a:rPr>
              <a:t>tự</a:t>
            </a:r>
            <a:r>
              <a:rPr lang="en-US" sz="2800" dirty="0">
                <a:latin typeface="Times New Roman "/>
              </a:rPr>
              <a:t>- </a:t>
            </a:r>
            <a:r>
              <a:rPr lang="en-US" sz="2800" dirty="0" err="1">
                <a:latin typeface="Times New Roman "/>
              </a:rPr>
              <a:t>các</a:t>
            </a:r>
            <a:r>
              <a:rPr lang="en-US" sz="2800" dirty="0">
                <a:latin typeface="Times New Roman "/>
              </a:rPr>
              <a:t> </a:t>
            </a:r>
            <a:r>
              <a:rPr lang="en-US" sz="2800" dirty="0" err="1">
                <a:latin typeface="Times New Roman "/>
              </a:rPr>
              <a:t>thành</a:t>
            </a:r>
            <a:r>
              <a:rPr lang="en-US" sz="2800" dirty="0">
                <a:latin typeface="Times New Roman "/>
              </a:rPr>
              <a:t> </a:t>
            </a:r>
            <a:r>
              <a:rPr lang="en-US" sz="2800" dirty="0" err="1">
                <a:latin typeface="Times New Roman "/>
              </a:rPr>
              <a:t>phần</a:t>
            </a:r>
            <a:r>
              <a:rPr lang="en-US" sz="2800" dirty="0">
                <a:latin typeface="Times New Roman "/>
              </a:rPr>
              <a:t> </a:t>
            </a:r>
            <a:r>
              <a:rPr lang="en-US" sz="2800" dirty="0" err="1">
                <a:latin typeface="Times New Roman "/>
              </a:rPr>
              <a:t>trong</a:t>
            </a:r>
            <a:r>
              <a:rPr lang="en-US" sz="2800" dirty="0">
                <a:latin typeface="Times New Roman "/>
              </a:rPr>
              <a:t> </a:t>
            </a:r>
            <a:r>
              <a:rPr lang="en-US" sz="2800" dirty="0" err="1">
                <a:latin typeface="Times New Roman "/>
              </a:rPr>
              <a:t>sơ</a:t>
            </a:r>
            <a:r>
              <a:rPr lang="en-US" sz="2800" dirty="0">
                <a:latin typeface="Times New Roman "/>
              </a:rPr>
              <a:t> </a:t>
            </a:r>
            <a:r>
              <a:rPr lang="en-US" sz="2800" dirty="0" err="1">
                <a:latin typeface="Times New Roman "/>
              </a:rPr>
              <a:t>đồ</a:t>
            </a:r>
            <a:r>
              <a:rPr lang="en-US" sz="2800" dirty="0">
                <a:latin typeface="Times New Roman "/>
              </a:rPr>
              <a:t> </a:t>
            </a:r>
            <a:r>
              <a:rPr lang="en-US" sz="2800" dirty="0" err="1">
                <a:latin typeface="Times New Roman "/>
              </a:rPr>
              <a:t>tuần</a:t>
            </a:r>
            <a:r>
              <a:rPr lang="en-US" sz="2800" dirty="0">
                <a:latin typeface="Times New Roman "/>
              </a:rPr>
              <a:t> </a:t>
            </a:r>
            <a:r>
              <a:rPr lang="en-US" sz="2800" dirty="0" err="1">
                <a:latin typeface="Times New Roman "/>
              </a:rPr>
              <a:t>tự</a:t>
            </a:r>
            <a:endParaRPr lang="en-US" sz="2800" dirty="0">
              <a:latin typeface="Times New Roman "/>
            </a:endParaRPr>
          </a:p>
          <a:p>
            <a:pPr marL="858838" marR="0" lvl="1" indent="-401638" algn="just">
              <a:lnSpc>
                <a:spcPct val="130000"/>
              </a:lnSpc>
              <a:spcBef>
                <a:spcPts val="0"/>
              </a:spcBef>
              <a:spcAft>
                <a:spcPts val="0"/>
              </a:spcAft>
              <a:buFont typeface="+mj-lt"/>
              <a:buAutoNum type="arabicPeriod"/>
              <a:tabLst>
                <a:tab pos="575945" algn="l"/>
                <a:tab pos="271780" algn="l"/>
              </a:tabLst>
            </a:pPr>
            <a:r>
              <a:rPr lang="en-US" sz="2800" dirty="0" err="1">
                <a:latin typeface="Times New Roman "/>
              </a:rPr>
              <a:t>Mô</a:t>
            </a:r>
            <a:r>
              <a:rPr lang="en-US" sz="2800" dirty="0">
                <a:latin typeface="Times New Roman "/>
              </a:rPr>
              <a:t> </a:t>
            </a:r>
            <a:r>
              <a:rPr lang="en-US" sz="2800" dirty="0" err="1">
                <a:latin typeface="Times New Roman "/>
              </a:rPr>
              <a:t>hình</a:t>
            </a:r>
            <a:r>
              <a:rPr lang="en-US" sz="2800" dirty="0">
                <a:latin typeface="Times New Roman "/>
              </a:rPr>
              <a:t> </a:t>
            </a:r>
            <a:r>
              <a:rPr lang="en-US" sz="2800" dirty="0" err="1">
                <a:latin typeface="Times New Roman "/>
              </a:rPr>
              <a:t>hóa</a:t>
            </a:r>
            <a:r>
              <a:rPr lang="en-US" sz="2800" dirty="0">
                <a:latin typeface="Times New Roman "/>
              </a:rPr>
              <a:t> chi </a:t>
            </a:r>
            <a:r>
              <a:rPr lang="en-US" sz="2800" dirty="0" err="1">
                <a:latin typeface="Times New Roman "/>
              </a:rPr>
              <a:t>tiết</a:t>
            </a:r>
            <a:r>
              <a:rPr lang="en-US" sz="2800" dirty="0">
                <a:latin typeface="Times New Roman "/>
              </a:rPr>
              <a:t> </a:t>
            </a:r>
            <a:r>
              <a:rPr lang="en-US" sz="2800" dirty="0" err="1">
                <a:latin typeface="Times New Roman "/>
              </a:rPr>
              <a:t>các</a:t>
            </a:r>
            <a:r>
              <a:rPr lang="en-US" sz="2800" dirty="0">
                <a:latin typeface="Times New Roman "/>
              </a:rPr>
              <a:t> </a:t>
            </a:r>
            <a:r>
              <a:rPr lang="en-US" sz="2800" dirty="0" err="1">
                <a:latin typeface="Times New Roman "/>
              </a:rPr>
              <a:t>bước</a:t>
            </a:r>
            <a:r>
              <a:rPr lang="en-US" sz="2800" dirty="0">
                <a:latin typeface="Times New Roman "/>
              </a:rPr>
              <a:t> </a:t>
            </a:r>
            <a:r>
              <a:rPr lang="en-US" sz="2800" dirty="0" err="1">
                <a:latin typeface="Times New Roman "/>
              </a:rPr>
              <a:t>thực</a:t>
            </a:r>
            <a:r>
              <a:rPr lang="en-US" sz="2800" dirty="0">
                <a:latin typeface="Times New Roman "/>
              </a:rPr>
              <a:t> </a:t>
            </a:r>
            <a:r>
              <a:rPr lang="en-US" sz="2800" dirty="0" err="1">
                <a:latin typeface="Times New Roman "/>
              </a:rPr>
              <a:t>hiện</a:t>
            </a:r>
            <a:r>
              <a:rPr lang="en-US" sz="2800" dirty="0">
                <a:latin typeface="Times New Roman "/>
              </a:rPr>
              <a:t> use case </a:t>
            </a:r>
            <a:r>
              <a:rPr lang="en-US" sz="2800" dirty="0" err="1">
                <a:latin typeface="Times New Roman "/>
              </a:rPr>
              <a:t>bằng</a:t>
            </a:r>
            <a:r>
              <a:rPr lang="en-US" sz="2800" dirty="0">
                <a:latin typeface="Times New Roman "/>
              </a:rPr>
              <a:t> </a:t>
            </a:r>
            <a:r>
              <a:rPr lang="en-US" sz="2800" dirty="0" err="1">
                <a:latin typeface="Times New Roman "/>
              </a:rPr>
              <a:t>sơ</a:t>
            </a:r>
            <a:r>
              <a:rPr lang="en-US" sz="2800" dirty="0">
                <a:latin typeface="Times New Roman "/>
              </a:rPr>
              <a:t> </a:t>
            </a:r>
            <a:r>
              <a:rPr lang="en-US" sz="2800" dirty="0" err="1">
                <a:latin typeface="Times New Roman "/>
              </a:rPr>
              <a:t>đồ</a:t>
            </a:r>
            <a:r>
              <a:rPr lang="en-US" sz="2800" dirty="0">
                <a:latin typeface="Times New Roman "/>
              </a:rPr>
              <a:t> </a:t>
            </a:r>
            <a:r>
              <a:rPr lang="en-US" sz="2800" dirty="0" err="1">
                <a:latin typeface="Times New Roman "/>
              </a:rPr>
              <a:t>tuần</a:t>
            </a:r>
            <a:r>
              <a:rPr lang="en-US" sz="2800" dirty="0">
                <a:latin typeface="Times New Roman "/>
              </a:rPr>
              <a:t> </a:t>
            </a:r>
            <a:r>
              <a:rPr lang="en-US" sz="2800" dirty="0" err="1">
                <a:latin typeface="Times New Roman "/>
              </a:rPr>
              <a:t>tự</a:t>
            </a:r>
            <a:r>
              <a:rPr lang="en-US" sz="2800" dirty="0">
                <a:latin typeface="Times New Roman "/>
              </a:rPr>
              <a:t> </a:t>
            </a:r>
            <a:r>
              <a:rPr lang="en-US" sz="2800" dirty="0" err="1">
                <a:latin typeface="Times New Roman "/>
              </a:rPr>
              <a:t>mức</a:t>
            </a:r>
            <a:r>
              <a:rPr lang="en-US" sz="2800" dirty="0">
                <a:latin typeface="Times New Roman "/>
              </a:rPr>
              <a:t> </a:t>
            </a:r>
            <a:r>
              <a:rPr lang="en-US" sz="2800" dirty="0" err="1">
                <a:latin typeface="Times New Roman "/>
              </a:rPr>
              <a:t>phân</a:t>
            </a:r>
            <a:r>
              <a:rPr lang="en-US" sz="2800" dirty="0">
                <a:latin typeface="Times New Roman "/>
              </a:rPr>
              <a:t> </a:t>
            </a:r>
            <a:r>
              <a:rPr lang="en-US" sz="2800" dirty="0" err="1">
                <a:latin typeface="Times New Roman "/>
              </a:rPr>
              <a:t>tích</a:t>
            </a:r>
            <a:r>
              <a:rPr lang="en-US" sz="2800" dirty="0">
                <a:latin typeface="Times New Roman "/>
              </a:rPr>
              <a:t>.</a:t>
            </a:r>
            <a:endParaRPr lang="en-US" sz="2800" dirty="0">
              <a:latin typeface="Times New Roman "/>
              <a:ea typeface="Times New Roman" panose="02020603050405020304" pitchFamily="18" charset="0"/>
            </a:endParaRPr>
          </a:p>
        </p:txBody>
      </p:sp>
    </p:spTree>
    <p:extLst>
      <p:ext uri="{BB962C8B-B14F-4D97-AF65-F5344CB8AC3E}">
        <p14:creationId xmlns:p14="http://schemas.microsoft.com/office/powerpoint/2010/main" val="401197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
                                            <p:txEl>
                                              <p:pRg st="0" end="0"/>
                                            </p:txEl>
                                          </p:spTgt>
                                        </p:tgtEl>
                                        <p:attrNameLst>
                                          <p:attrName>ppt_c</p:attrName>
                                        </p:attrNameLst>
                                      </p:cBhvr>
                                      <p:to>
                                        <a:srgbClr val="0000CC"/>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
                                            <p:txEl>
                                              <p:pRg st="1" end="1"/>
                                            </p:txEl>
                                          </p:spTgt>
                                        </p:tgtEl>
                                        <p:attrNameLst>
                                          <p:attrName>ppt_c</p:attrName>
                                        </p:attrNameLst>
                                      </p:cBhvr>
                                      <p:to>
                                        <a:srgbClr val="0000CC"/>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
                                            <p:txEl>
                                              <p:pRg st="2" end="2"/>
                                            </p:txEl>
                                          </p:spTgt>
                                        </p:tgtEl>
                                        <p:attrNameLst>
                                          <p:attrName>ppt_c</p:attrName>
                                        </p:attrNameLst>
                                      </p:cBhvr>
                                      <p:to>
                                        <a:srgbClr val="0000CC"/>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
                                            <p:txEl>
                                              <p:pRg st="3" end="3"/>
                                            </p:txEl>
                                          </p:spTgt>
                                        </p:tgtEl>
                                        <p:attrNameLst>
                                          <p:attrName>ppt_c</p:attrName>
                                        </p:attrNameLst>
                                      </p:cBhvr>
                                      <p:to>
                                        <a:srgbClr val="0000CC"/>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
                                            <p:txEl>
                                              <p:pRg st="4" end="4"/>
                                            </p:txEl>
                                          </p:spTgt>
                                        </p:tgtEl>
                                        <p:attrNameLst>
                                          <p:attrName>ppt_c</p:attrName>
                                        </p:attrNameLst>
                                      </p:cBhvr>
                                      <p:to>
                                        <a:srgbClr val="0000CC"/>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
                                            <p:txEl>
                                              <p:pRg st="5" end="5"/>
                                            </p:txEl>
                                          </p:spTgt>
                                        </p:tgtEl>
                                        <p:attrNameLst>
                                          <p:attrName>ppt_c</p:attrName>
                                        </p:attrNameLst>
                                      </p:cBhvr>
                                      <p:to>
                                        <a:srgbClr val="0000C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58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7FBB8131-4829-4B3B-A133-9B8E3E593156}" type="slidenum">
              <a:rPr lang="en-US" altLang="en-US">
                <a:latin typeface="Arial Black" panose="020B0A04020102020204" pitchFamily="34" charset="0"/>
              </a:rPr>
              <a:pPr/>
              <a:t>20</a:t>
            </a:fld>
            <a:endParaRPr lang="en-US" altLang="en-US">
              <a:latin typeface="Arial Black" panose="020B0A04020102020204" pitchFamily="34" charset="0"/>
            </a:endParaRPr>
          </a:p>
        </p:txBody>
      </p:sp>
      <p:sp>
        <p:nvSpPr>
          <p:cNvPr id="35844"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5845" name="Rectangle 2"/>
          <p:cNvSpPr>
            <a:spLocks noGrp="1" noChangeArrowheads="1"/>
          </p:cNvSpPr>
          <p:nvPr>
            <p:ph type="title"/>
          </p:nvPr>
        </p:nvSpPr>
        <p:spPr>
          <a:xfrm>
            <a:off x="381000" y="403225"/>
            <a:ext cx="8229600" cy="838200"/>
          </a:xfrm>
        </p:spPr>
        <p:txBody>
          <a:bodyPr/>
          <a:lstStyle/>
          <a:p>
            <a:pPr eaLnBrk="1" hangingPunct="1"/>
            <a:r>
              <a:rPr lang="en-US" altLang="en-US" dirty="0" err="1"/>
              <a:t>Quan</a:t>
            </a:r>
            <a:r>
              <a:rPr lang="en-US" altLang="en-US" dirty="0"/>
              <a:t> </a:t>
            </a:r>
            <a:r>
              <a:rPr lang="en-US" altLang="en-US" dirty="0" err="1"/>
              <a:t>sát</a:t>
            </a:r>
            <a:r>
              <a:rPr lang="en-US" altLang="en-US" dirty="0"/>
              <a:t> </a:t>
            </a:r>
            <a:r>
              <a:rPr lang="en-US" altLang="en-US" dirty="0" err="1"/>
              <a:t>trực</a:t>
            </a:r>
            <a:r>
              <a:rPr lang="en-US" altLang="en-US" dirty="0"/>
              <a:t> </a:t>
            </a:r>
            <a:r>
              <a:rPr lang="en-US" altLang="en-US" dirty="0" err="1"/>
              <a:t>tiếp</a:t>
            </a:r>
            <a:endParaRPr lang="en-US" altLang="en-US" dirty="0"/>
          </a:p>
        </p:txBody>
      </p:sp>
      <p:sp>
        <p:nvSpPr>
          <p:cNvPr id="35846" name="Rectangle 3"/>
          <p:cNvSpPr>
            <a:spLocks noGrp="1" noChangeArrowheads="1"/>
          </p:cNvSpPr>
          <p:nvPr>
            <p:ph type="body" idx="1"/>
          </p:nvPr>
        </p:nvSpPr>
        <p:spPr>
          <a:xfrm>
            <a:off x="548640" y="1478280"/>
            <a:ext cx="10988040" cy="3886200"/>
          </a:xfrm>
        </p:spPr>
        <p:txBody>
          <a:bodyPr>
            <a:normAutofit/>
          </a:bodyPr>
          <a:lstStyle/>
          <a:p>
            <a:pPr eaLnBrk="1" hangingPunct="1"/>
            <a:r>
              <a:rPr lang="en-US" altLang="en-US" sz="3200" dirty="0" err="1"/>
              <a:t>Quan</a:t>
            </a:r>
            <a:r>
              <a:rPr lang="en-US" altLang="en-US" sz="3200" dirty="0"/>
              <a:t> </a:t>
            </a:r>
            <a:r>
              <a:rPr lang="en-US" altLang="en-US" sz="3200" dirty="0" err="1"/>
              <a:t>sát</a:t>
            </a:r>
            <a:r>
              <a:rPr lang="en-US" altLang="en-US" sz="3200" dirty="0"/>
              <a:t> </a:t>
            </a:r>
            <a:r>
              <a:rPr lang="en-US" altLang="en-US" sz="3200" dirty="0" err="1"/>
              <a:t>trực</a:t>
            </a:r>
            <a:r>
              <a:rPr lang="en-US" altLang="en-US" sz="3200" dirty="0"/>
              <a:t> </a:t>
            </a:r>
            <a:r>
              <a:rPr lang="en-US" altLang="en-US" sz="3200" dirty="0" err="1"/>
              <a:t>tiếp</a:t>
            </a:r>
            <a:r>
              <a:rPr lang="en-US" altLang="en-US" sz="3200" dirty="0"/>
              <a:t> </a:t>
            </a:r>
            <a:r>
              <a:rPr lang="en-US" altLang="en-US" sz="3200" dirty="0" err="1"/>
              <a:t>tại</a:t>
            </a:r>
            <a:r>
              <a:rPr lang="en-US" altLang="en-US" sz="3200" dirty="0"/>
              <a:t> </a:t>
            </a:r>
            <a:r>
              <a:rPr lang="en-US" altLang="en-US" sz="3200" dirty="0" err="1"/>
              <a:t>nơi</a:t>
            </a:r>
            <a:r>
              <a:rPr lang="en-US" altLang="en-US" sz="3200" dirty="0"/>
              <a:t> </a:t>
            </a:r>
            <a:r>
              <a:rPr lang="en-US" altLang="en-US" sz="3200" dirty="0" err="1"/>
              <a:t>làm</a:t>
            </a:r>
            <a:r>
              <a:rPr lang="en-US" altLang="en-US" sz="3200" dirty="0"/>
              <a:t> </a:t>
            </a:r>
            <a:r>
              <a:rPr lang="en-US" altLang="en-US" sz="3200" dirty="0" err="1"/>
              <a:t>việc</a:t>
            </a:r>
            <a:r>
              <a:rPr lang="en-US" altLang="en-US" sz="3200" dirty="0"/>
              <a:t>, </a:t>
            </a:r>
            <a:r>
              <a:rPr lang="en-US" altLang="en-US" sz="3200" dirty="0" err="1"/>
              <a:t>hiện</a:t>
            </a:r>
            <a:r>
              <a:rPr lang="en-US" altLang="en-US" sz="3200" dirty="0"/>
              <a:t> </a:t>
            </a:r>
            <a:r>
              <a:rPr lang="en-US" altLang="en-US" sz="3200" dirty="0" err="1"/>
              <a:t>trường</a:t>
            </a:r>
            <a:r>
              <a:rPr lang="en-US" altLang="en-US" sz="3200" dirty="0"/>
              <a:t> </a:t>
            </a:r>
            <a:r>
              <a:rPr lang="en-US" altLang="en-US" sz="3200" dirty="0" err="1"/>
              <a:t>nhằm</a:t>
            </a:r>
            <a:r>
              <a:rPr lang="en-US" altLang="en-US" sz="3200" dirty="0"/>
              <a:t> </a:t>
            </a:r>
            <a:r>
              <a:rPr lang="en-US" altLang="en-US" sz="3200" dirty="0" err="1"/>
              <a:t>thu</a:t>
            </a:r>
            <a:r>
              <a:rPr lang="en-US" altLang="en-US" sz="3200" dirty="0"/>
              <a:t> </a:t>
            </a:r>
            <a:r>
              <a:rPr lang="en-US" altLang="en-US" sz="3200" dirty="0" err="1"/>
              <a:t>thập</a:t>
            </a:r>
            <a:r>
              <a:rPr lang="en-US" altLang="en-US" sz="3200" dirty="0"/>
              <a:t> </a:t>
            </a:r>
            <a:r>
              <a:rPr lang="en-US" altLang="en-US" sz="3200" dirty="0" err="1"/>
              <a:t>chính</a:t>
            </a:r>
            <a:r>
              <a:rPr lang="en-US" altLang="en-US" sz="3200" dirty="0"/>
              <a:t> </a:t>
            </a:r>
            <a:r>
              <a:rPr lang="en-US" altLang="en-US" sz="3200" dirty="0" err="1"/>
              <a:t>xác</a:t>
            </a:r>
            <a:r>
              <a:rPr lang="en-US" altLang="en-US" sz="3200" dirty="0"/>
              <a:t> </a:t>
            </a:r>
            <a:r>
              <a:rPr lang="en-US" altLang="en-US" sz="3200" dirty="0" err="1"/>
              <a:t>cách</a:t>
            </a:r>
            <a:r>
              <a:rPr lang="en-US" altLang="en-US" sz="3200" dirty="0"/>
              <a:t> </a:t>
            </a:r>
            <a:r>
              <a:rPr lang="en-US" altLang="en-US" sz="3200" dirty="0" err="1"/>
              <a:t>thức</a:t>
            </a:r>
            <a:r>
              <a:rPr lang="en-US" altLang="en-US" sz="3200" dirty="0"/>
              <a:t> </a:t>
            </a:r>
            <a:r>
              <a:rPr lang="en-US" altLang="en-US" sz="3200" dirty="0" err="1"/>
              <a:t>và</a:t>
            </a:r>
            <a:r>
              <a:rPr lang="en-US" altLang="en-US" sz="3200" dirty="0"/>
              <a:t> qui </a:t>
            </a:r>
            <a:r>
              <a:rPr lang="en-US" altLang="en-US" sz="3200" dirty="0" err="1"/>
              <a:t>trình</a:t>
            </a:r>
            <a:r>
              <a:rPr lang="en-US" altLang="en-US" sz="3200" dirty="0"/>
              <a:t> </a:t>
            </a:r>
            <a:r>
              <a:rPr lang="en-US" altLang="en-US" sz="3200" dirty="0" err="1"/>
              <a:t>làm</a:t>
            </a:r>
            <a:r>
              <a:rPr lang="en-US" altLang="en-US" sz="3200" dirty="0"/>
              <a:t> </a:t>
            </a:r>
            <a:r>
              <a:rPr lang="en-US" altLang="en-US" sz="3200" dirty="0" err="1"/>
              <a:t>việc</a:t>
            </a:r>
            <a:r>
              <a:rPr lang="en-US" altLang="en-US" sz="3200" dirty="0"/>
              <a:t> </a:t>
            </a:r>
            <a:r>
              <a:rPr lang="en-US" altLang="en-US" sz="3200" dirty="0" err="1"/>
              <a:t>thực</a:t>
            </a:r>
            <a:r>
              <a:rPr lang="en-US" altLang="en-US" sz="3200" dirty="0"/>
              <a:t> </a:t>
            </a:r>
            <a:r>
              <a:rPr lang="en-US" altLang="en-US" sz="3200" dirty="0" err="1"/>
              <a:t>tế</a:t>
            </a:r>
            <a:r>
              <a:rPr lang="en-US" altLang="en-US" sz="3200" dirty="0"/>
              <a:t> </a:t>
            </a:r>
            <a:r>
              <a:rPr lang="en-US" altLang="en-US" sz="3200" dirty="0" err="1"/>
              <a:t>của</a:t>
            </a:r>
            <a:r>
              <a:rPr lang="en-US" altLang="en-US" sz="3200" dirty="0"/>
              <a:t> </a:t>
            </a:r>
            <a:r>
              <a:rPr lang="en-US" altLang="en-US" sz="3200" dirty="0" err="1"/>
              <a:t>hệ</a:t>
            </a:r>
            <a:r>
              <a:rPr lang="en-US" altLang="en-US" sz="3200" dirty="0"/>
              <a:t> </a:t>
            </a:r>
            <a:r>
              <a:rPr lang="en-US" altLang="en-US" sz="3200" dirty="0" err="1"/>
              <a:t>thống</a:t>
            </a:r>
            <a:endParaRPr lang="en-US" altLang="en-US" sz="3200" dirty="0"/>
          </a:p>
          <a:p>
            <a:pPr eaLnBrk="1" hangingPunct="1"/>
            <a:r>
              <a:rPr lang="en-US" altLang="en-US" sz="3200" dirty="0" err="1"/>
              <a:t>Thông</a:t>
            </a:r>
            <a:r>
              <a:rPr lang="en-US" altLang="en-US" sz="3200" dirty="0"/>
              <a:t> </a:t>
            </a:r>
            <a:r>
              <a:rPr lang="en-US" altLang="en-US" sz="3200" dirty="0" err="1"/>
              <a:t>thường</a:t>
            </a:r>
            <a:r>
              <a:rPr lang="en-US" altLang="en-US" sz="3200" dirty="0"/>
              <a:t>, </a:t>
            </a:r>
            <a:r>
              <a:rPr lang="en-US" altLang="en-US" sz="3200" dirty="0" err="1"/>
              <a:t>người</a:t>
            </a:r>
            <a:r>
              <a:rPr lang="en-US" altLang="en-US" sz="3200" dirty="0"/>
              <a:t> ta </a:t>
            </a:r>
            <a:r>
              <a:rPr lang="en-US" altLang="en-US" sz="3200" dirty="0" err="1"/>
              <a:t>kết</a:t>
            </a:r>
            <a:r>
              <a:rPr lang="en-US" altLang="en-US" sz="3200" dirty="0"/>
              <a:t> </a:t>
            </a:r>
            <a:r>
              <a:rPr lang="en-US" altLang="en-US" sz="3200" dirty="0" err="1"/>
              <a:t>hợp</a:t>
            </a:r>
            <a:r>
              <a:rPr lang="en-US" altLang="en-US" sz="3200" dirty="0"/>
              <a:t> </a:t>
            </a:r>
            <a:r>
              <a:rPr lang="en-US" altLang="en-US" sz="3200" dirty="0" err="1"/>
              <a:t>các</a:t>
            </a:r>
            <a:r>
              <a:rPr lang="en-US" altLang="en-US" sz="3200" dirty="0"/>
              <a:t> </a:t>
            </a:r>
            <a:r>
              <a:rPr lang="en-US" altLang="en-US" sz="3200" dirty="0" err="1"/>
              <a:t>phương</a:t>
            </a:r>
            <a:r>
              <a:rPr lang="en-US" altLang="en-US" sz="3200" dirty="0"/>
              <a:t> </a:t>
            </a:r>
            <a:r>
              <a:rPr lang="en-US" altLang="en-US" sz="3200" dirty="0" err="1"/>
              <a:t>pháp</a:t>
            </a:r>
            <a:r>
              <a:rPr lang="en-US" altLang="en-US" sz="3200" dirty="0"/>
              <a:t> </a:t>
            </a:r>
            <a:r>
              <a:rPr lang="en-US" altLang="en-US" sz="3200" dirty="0" err="1"/>
              <a:t>phỏng</a:t>
            </a:r>
            <a:r>
              <a:rPr lang="en-US" altLang="en-US" sz="3200" dirty="0"/>
              <a:t> </a:t>
            </a:r>
            <a:r>
              <a:rPr lang="en-US" altLang="en-US" sz="3200" dirty="0" err="1"/>
              <a:t>vấn</a:t>
            </a:r>
            <a:r>
              <a:rPr lang="en-US" altLang="en-US" sz="3200" dirty="0"/>
              <a:t> </a:t>
            </a:r>
            <a:r>
              <a:rPr lang="en-US" altLang="en-US" sz="3200" dirty="0" err="1"/>
              <a:t>với</a:t>
            </a:r>
            <a:r>
              <a:rPr lang="en-US" altLang="en-US" sz="3200" dirty="0"/>
              <a:t> </a:t>
            </a:r>
            <a:r>
              <a:rPr lang="en-US" altLang="en-US" sz="3200" dirty="0" err="1"/>
              <a:t>phương</a:t>
            </a:r>
            <a:r>
              <a:rPr lang="en-US" altLang="en-US" sz="3200" dirty="0"/>
              <a:t> </a:t>
            </a:r>
            <a:r>
              <a:rPr lang="en-US" altLang="en-US" sz="3200" dirty="0" err="1"/>
              <a:t>pháp</a:t>
            </a:r>
            <a:r>
              <a:rPr lang="en-US" altLang="en-US" sz="3200" dirty="0"/>
              <a:t> </a:t>
            </a:r>
            <a:r>
              <a:rPr lang="en-US" altLang="en-US" sz="3200" dirty="0" err="1"/>
              <a:t>quan</a:t>
            </a:r>
            <a:r>
              <a:rPr lang="en-US" altLang="en-US" sz="3200" dirty="0"/>
              <a:t> </a:t>
            </a:r>
            <a:r>
              <a:rPr lang="en-US" altLang="en-US" sz="3200" dirty="0" err="1"/>
              <a:t>sát</a:t>
            </a:r>
            <a:r>
              <a:rPr lang="en-US" altLang="en-US" sz="3200" dirty="0"/>
              <a:t> </a:t>
            </a:r>
            <a:r>
              <a:rPr lang="en-US" altLang="en-US" sz="3200" dirty="0" err="1"/>
              <a:t>để</a:t>
            </a:r>
            <a:r>
              <a:rPr lang="en-US" altLang="en-US" sz="3200" dirty="0"/>
              <a:t> </a:t>
            </a:r>
            <a:r>
              <a:rPr lang="en-US" altLang="en-US" sz="3200" dirty="0" err="1"/>
              <a:t>tiến</a:t>
            </a:r>
            <a:r>
              <a:rPr lang="en-US" altLang="en-US" sz="3200" dirty="0"/>
              <a:t> </a:t>
            </a:r>
            <a:r>
              <a:rPr lang="en-US" altLang="en-US" sz="3200" dirty="0" err="1"/>
              <a:t>hành</a:t>
            </a:r>
            <a:r>
              <a:rPr lang="en-US" altLang="en-US" sz="3200" dirty="0"/>
              <a:t> </a:t>
            </a:r>
            <a:r>
              <a:rPr lang="en-US" altLang="en-US" sz="3200" dirty="0" err="1"/>
              <a:t>khảo</a:t>
            </a:r>
            <a:r>
              <a:rPr lang="en-US" altLang="en-US" sz="3200" dirty="0"/>
              <a:t> </a:t>
            </a:r>
            <a:r>
              <a:rPr lang="en-US" altLang="en-US" sz="3200" dirty="0" err="1"/>
              <a:t>sát</a:t>
            </a:r>
            <a:r>
              <a:rPr lang="en-US" altLang="en-US" sz="3200" dirty="0"/>
              <a:t>  </a:t>
            </a:r>
          </a:p>
        </p:txBody>
      </p:sp>
    </p:spTree>
    <p:extLst>
      <p:ext uri="{BB962C8B-B14F-4D97-AF65-F5344CB8AC3E}">
        <p14:creationId xmlns:p14="http://schemas.microsoft.com/office/powerpoint/2010/main" val="1340152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548268" y="584740"/>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err="1"/>
              <a:t>Bài</a:t>
            </a:r>
            <a:r>
              <a:rPr lang="en-US" dirty="0"/>
              <a:t> </a:t>
            </a:r>
            <a:r>
              <a:rPr lang="en-US" dirty="0" err="1"/>
              <a:t>tập</a:t>
            </a:r>
            <a:endParaRPr lang="en-GB" dirty="0"/>
          </a:p>
        </p:txBody>
      </p:sp>
      <p:sp>
        <p:nvSpPr>
          <p:cNvPr id="2" name="Rectangle 1">
            <a:extLst>
              <a:ext uri="{FF2B5EF4-FFF2-40B4-BE49-F238E27FC236}">
                <a16:creationId xmlns:a16="http://schemas.microsoft.com/office/drawing/2014/main" id="{8C31CDDD-B9F2-44EB-83DD-6912303A387E}"/>
              </a:ext>
            </a:extLst>
          </p:cNvPr>
          <p:cNvSpPr/>
          <p:nvPr/>
        </p:nvSpPr>
        <p:spPr>
          <a:xfrm>
            <a:off x="3047999" y="687713"/>
            <a:ext cx="8973015" cy="461665"/>
          </a:xfrm>
          <a:prstGeom prst="rect">
            <a:avLst/>
          </a:prstGeom>
        </p:spPr>
        <p:txBody>
          <a:bodyPr wrap="square">
            <a:spAutoFit/>
          </a:bodyPr>
          <a:lstStyle/>
          <a:p>
            <a:r>
              <a:rPr lang="en-US" sz="2400" dirty="0" err="1"/>
              <a:t>Vẽ</a:t>
            </a:r>
            <a:r>
              <a:rPr lang="en-US" sz="2400" dirty="0"/>
              <a:t> </a:t>
            </a:r>
            <a:r>
              <a:rPr lang="vi-VN" sz="2400" dirty="0"/>
              <a:t>sơ</a:t>
            </a:r>
            <a:r>
              <a:rPr lang="en-US" sz="2400" dirty="0"/>
              <a:t> activity </a:t>
            </a:r>
            <a:r>
              <a:rPr lang="en-US" sz="2400" dirty="0" err="1"/>
              <a:t>cho</a:t>
            </a:r>
            <a:r>
              <a:rPr lang="en-US" sz="2400" dirty="0"/>
              <a:t> </a:t>
            </a:r>
            <a:r>
              <a:rPr lang="en-US" sz="2400" dirty="0" err="1"/>
              <a:t>đăng</a:t>
            </a:r>
            <a:r>
              <a:rPr lang="en-US" sz="2400" dirty="0"/>
              <a:t> </a:t>
            </a:r>
            <a:r>
              <a:rPr lang="en-US" sz="2400" dirty="0" err="1"/>
              <a:t>nhập</a:t>
            </a:r>
            <a:r>
              <a:rPr lang="en-US" sz="2400" dirty="0"/>
              <a:t> </a:t>
            </a:r>
            <a:r>
              <a:rPr lang="en-US" sz="2400" dirty="0" err="1"/>
              <a:t>vào</a:t>
            </a:r>
            <a:r>
              <a:rPr lang="en-US" sz="2400" dirty="0"/>
              <a:t> 1 website </a:t>
            </a:r>
            <a:r>
              <a:rPr lang="en-US" sz="2400" dirty="0" err="1"/>
              <a:t>với</a:t>
            </a:r>
            <a:r>
              <a:rPr lang="en-US" sz="2400" dirty="0"/>
              <a:t> user </a:t>
            </a:r>
            <a:r>
              <a:rPr lang="en-US" sz="2400" dirty="0" err="1"/>
              <a:t>là</a:t>
            </a:r>
            <a:r>
              <a:rPr lang="en-US" sz="2400" dirty="0"/>
              <a:t> admin </a:t>
            </a:r>
            <a:r>
              <a:rPr lang="en-US" sz="2400" dirty="0" err="1"/>
              <a:t>và</a:t>
            </a:r>
            <a:r>
              <a:rPr lang="en-US" sz="2400" dirty="0"/>
              <a:t> user </a:t>
            </a:r>
          </a:p>
        </p:txBody>
      </p:sp>
      <p:pic>
        <p:nvPicPr>
          <p:cNvPr id="7" name="Picture 2">
            <a:extLst>
              <a:ext uri="{FF2B5EF4-FFF2-40B4-BE49-F238E27FC236}">
                <a16:creationId xmlns:a16="http://schemas.microsoft.com/office/drawing/2014/main" id="{A0CC0748-2737-4323-81F8-CC8D4BC37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33" t="25746" r="12966" b="12687"/>
          <a:stretch/>
        </p:blipFill>
        <p:spPr bwMode="auto">
          <a:xfrm>
            <a:off x="865908" y="1129145"/>
            <a:ext cx="10515599"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82CEE8F6-A3B0-41F6-8EE9-5FD5E1AE71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153" t="32116" r="44109" b="42410"/>
          <a:stretch/>
        </p:blipFill>
        <p:spPr bwMode="auto">
          <a:xfrm>
            <a:off x="1386468" y="4325225"/>
            <a:ext cx="44196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C2315529-0B50-47B7-8362-8E6BC395C923}"/>
              </a:ext>
            </a:extLst>
          </p:cNvPr>
          <p:cNvSpPr/>
          <p:nvPr/>
        </p:nvSpPr>
        <p:spPr>
          <a:xfrm>
            <a:off x="5682046" y="1647123"/>
            <a:ext cx="5823483" cy="4706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8312760" y="4525560"/>
              <a:ext cx="360" cy="360"/>
            </p14:xfrm>
          </p:contentPart>
        </mc:Choice>
        <mc:Fallback xmlns="">
          <p:pic>
            <p:nvPicPr>
              <p:cNvPr id="5" name="Ink 4"/>
              <p:cNvPicPr/>
              <p:nvPr/>
            </p:nvPicPr>
            <p:blipFill>
              <a:blip r:embed="rId7"/>
              <a:stretch>
                <a:fillRect/>
              </a:stretch>
            </p:blipFill>
            <p:spPr>
              <a:xfrm>
                <a:off x="8303400" y="4516200"/>
                <a:ext cx="19080" cy="19080"/>
              </a:xfrm>
              <a:prstGeom prst="rect">
                <a:avLst/>
              </a:prstGeom>
            </p:spPr>
          </p:pic>
        </mc:Fallback>
      </mc:AlternateContent>
    </p:spTree>
    <p:extLst>
      <p:ext uri="{BB962C8B-B14F-4D97-AF65-F5344CB8AC3E}">
        <p14:creationId xmlns:p14="http://schemas.microsoft.com/office/powerpoint/2010/main" val="343776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32" fill="hold" grpId="0" nodeType="clickEffect">
                                  <p:stCondLst>
                                    <p:cond delay="0"/>
                                  </p:stCondLst>
                                  <p:childTnLst>
                                    <p:animEffect transition="out" filter="diamond(out)">
                                      <p:cBhvr>
                                        <p:cTn id="6" dur="2000"/>
                                        <p:tgtEl>
                                          <p:spTgt spid="9"/>
                                        </p:tgtEl>
                                      </p:cBhvr>
                                    </p:animEffect>
                                    <p:set>
                                      <p:cBhvr>
                                        <p:cTn id="7"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4" name="Title 1">
            <a:extLst>
              <a:ext uri="{FF2B5EF4-FFF2-40B4-BE49-F238E27FC236}">
                <a16:creationId xmlns:a16="http://schemas.microsoft.com/office/drawing/2014/main" id="{6EDAA6B3-4067-47E1-AFD7-8A396117B67C}"/>
              </a:ext>
            </a:extLst>
          </p:cNvPr>
          <p:cNvSpPr txBox="1">
            <a:spLocks/>
          </p:cNvSpPr>
          <p:nvPr/>
        </p:nvSpPr>
        <p:spPr>
          <a:xfrm>
            <a:off x="548268" y="170028"/>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err="1"/>
              <a:t>Bài</a:t>
            </a:r>
            <a:r>
              <a:rPr lang="en-US" dirty="0"/>
              <a:t> </a:t>
            </a:r>
            <a:r>
              <a:rPr lang="en-US" dirty="0" err="1"/>
              <a:t>tập</a:t>
            </a:r>
            <a:endParaRPr lang="en-GB" dirty="0"/>
          </a:p>
        </p:txBody>
      </p:sp>
      <p:sp>
        <p:nvSpPr>
          <p:cNvPr id="9" name="Rectangle 8">
            <a:extLst>
              <a:ext uri="{FF2B5EF4-FFF2-40B4-BE49-F238E27FC236}">
                <a16:creationId xmlns:a16="http://schemas.microsoft.com/office/drawing/2014/main" id="{79CF5EB3-049E-495F-866E-8FA617F7217E}"/>
              </a:ext>
            </a:extLst>
          </p:cNvPr>
          <p:cNvSpPr/>
          <p:nvPr/>
        </p:nvSpPr>
        <p:spPr>
          <a:xfrm>
            <a:off x="548268" y="1456862"/>
            <a:ext cx="11272025" cy="523220"/>
          </a:xfrm>
          <a:prstGeom prst="rect">
            <a:avLst/>
          </a:prstGeom>
        </p:spPr>
        <p:txBody>
          <a:bodyPr wrap="square">
            <a:spAutoFit/>
          </a:bodyPr>
          <a:lstStyle/>
          <a:p>
            <a:r>
              <a:rPr lang="vi-VN" sz="2800" dirty="0"/>
              <a:t>Vẽ</a:t>
            </a:r>
            <a:r>
              <a:rPr lang="en-US" sz="2800" dirty="0"/>
              <a:t> </a:t>
            </a:r>
            <a:r>
              <a:rPr lang="vi-VN" sz="2800" dirty="0"/>
              <a:t>biểu</a:t>
            </a:r>
            <a:r>
              <a:rPr lang="en-US" sz="2800" dirty="0"/>
              <a:t> </a:t>
            </a:r>
            <a:r>
              <a:rPr lang="vi-VN" sz="2800" dirty="0"/>
              <a:t>đồ</a:t>
            </a:r>
            <a:r>
              <a:rPr lang="en-US" sz="2800" dirty="0"/>
              <a:t> </a:t>
            </a:r>
            <a:r>
              <a:rPr lang="vi-VN" sz="2800" dirty="0"/>
              <a:t>hoạt động</a:t>
            </a:r>
            <a:r>
              <a:rPr lang="en-US" sz="2800" dirty="0"/>
              <a:t> </a:t>
            </a:r>
            <a:r>
              <a:rPr lang="vi-VN" sz="2800" dirty="0"/>
              <a:t>của luồng nghiệp vụ</a:t>
            </a:r>
            <a:r>
              <a:rPr lang="en-US" sz="2800" dirty="0"/>
              <a:t> </a:t>
            </a:r>
            <a:r>
              <a:rPr lang="vi-VN" sz="2800" dirty="0"/>
              <a:t>mua hàng</a:t>
            </a:r>
            <a:r>
              <a:rPr lang="en-US" sz="2800" dirty="0"/>
              <a:t> </a:t>
            </a:r>
            <a:r>
              <a:rPr lang="en-US" sz="2800" dirty="0" err="1"/>
              <a:t>trực</a:t>
            </a:r>
            <a:r>
              <a:rPr lang="en-US" sz="2800" dirty="0"/>
              <a:t> </a:t>
            </a:r>
            <a:r>
              <a:rPr lang="en-US" sz="2800" dirty="0" err="1"/>
              <a:t>tiếp</a:t>
            </a:r>
            <a:endParaRPr lang="vi-VN" sz="2800" dirty="0"/>
          </a:p>
        </p:txBody>
      </p:sp>
      <p:pic>
        <p:nvPicPr>
          <p:cNvPr id="10" name="Picture 2">
            <a:extLst>
              <a:ext uri="{FF2B5EF4-FFF2-40B4-BE49-F238E27FC236}">
                <a16:creationId xmlns:a16="http://schemas.microsoft.com/office/drawing/2014/main" id="{3DA2057B-4952-48A3-B88A-8AC4EC15DF9E}"/>
              </a:ext>
            </a:extLst>
          </p:cNvPr>
          <p:cNvPicPr>
            <a:picLocks noChangeAspect="1" noChangeArrowheads="1"/>
          </p:cNvPicPr>
          <p:nvPr/>
        </p:nvPicPr>
        <p:blipFill rotWithShape="1">
          <a:blip r:embed="rId4" cstate="print"/>
          <a:srcRect l="11875" t="31494" r="12500" b="10937"/>
          <a:stretch/>
        </p:blipFill>
        <p:spPr bwMode="auto">
          <a:xfrm>
            <a:off x="3443868" y="2010525"/>
            <a:ext cx="7620000" cy="4800599"/>
          </a:xfrm>
          <a:prstGeom prst="rect">
            <a:avLst/>
          </a:prstGeom>
          <a:noFill/>
          <a:ln w="9525">
            <a:noFill/>
            <a:miter lim="800000"/>
            <a:headEnd/>
            <a:tailEnd/>
          </a:ln>
        </p:spPr>
      </p:pic>
    </p:spTree>
    <p:extLst>
      <p:ext uri="{BB962C8B-B14F-4D97-AF65-F5344CB8AC3E}">
        <p14:creationId xmlns:p14="http://schemas.microsoft.com/office/powerpoint/2010/main" val="339809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4" name="Title 1">
            <a:extLst>
              <a:ext uri="{FF2B5EF4-FFF2-40B4-BE49-F238E27FC236}">
                <a16:creationId xmlns:a16="http://schemas.microsoft.com/office/drawing/2014/main" id="{40AD08B4-035C-4D6F-8A0C-A49B0CACC597}"/>
              </a:ext>
            </a:extLst>
          </p:cNvPr>
          <p:cNvSpPr txBox="1">
            <a:spLocks/>
          </p:cNvSpPr>
          <p:nvPr/>
        </p:nvSpPr>
        <p:spPr>
          <a:xfrm>
            <a:off x="838200" y="462852"/>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a:latin typeface="Times New Roman" panose="02020603050405020304" pitchFamily="18" charset="0"/>
                <a:cs typeface="Times New Roman" panose="02020603050405020304" pitchFamily="18" charset="0"/>
              </a:rPr>
              <a:t>Bài tập</a:t>
            </a:r>
            <a:endParaRPr lang="en-GB"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BC961D7B-5103-4703-8FA3-CED01E807C61}"/>
              </a:ext>
            </a:extLst>
          </p:cNvPr>
          <p:cNvSpPr txBox="1">
            <a:spLocks/>
          </p:cNvSpPr>
          <p:nvPr/>
        </p:nvSpPr>
        <p:spPr>
          <a:xfrm>
            <a:off x="838199" y="1655064"/>
            <a:ext cx="11182815"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Sử</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dụng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sơ</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đồ</a:t>
            </a:r>
            <a:r>
              <a:rPr lang="en-GB" sz="2800" dirty="0">
                <a:latin typeface="Times New Roman" panose="02020603050405020304" pitchFamily="18" charset="0"/>
                <a:cs typeface="Times New Roman" panose="02020603050405020304" pitchFamily="18" charset="0"/>
              </a:rPr>
              <a:t> Activity </a:t>
            </a:r>
            <a:r>
              <a:rPr lang="en-GB" sz="2800" dirty="0" err="1">
                <a:latin typeface="Times New Roman" panose="02020603050405020304" pitchFamily="18" charset="0"/>
                <a:cs typeface="Times New Roman" panose="02020603050405020304" pitchFamily="18" charset="0"/>
              </a:rPr>
              <a:t>mô</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hình</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hóa</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các</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hoạt</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động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của</a:t>
            </a:r>
            <a:r>
              <a:rPr lang="en-GB" sz="2800" dirty="0">
                <a:latin typeface="Times New Roman" panose="02020603050405020304" pitchFamily="18" charset="0"/>
                <a:cs typeface="Times New Roman" panose="02020603050405020304" pitchFamily="18" charset="0"/>
              </a:rPr>
              <a:t> use case </a:t>
            </a:r>
            <a:r>
              <a:rPr lang="en-GB" sz="2800" dirty="0" err="1">
                <a:latin typeface="Times New Roman" panose="02020603050405020304" pitchFamily="18" charset="0"/>
                <a:cs typeface="Times New Roman" panose="02020603050405020304" pitchFamily="18" charset="0"/>
              </a:rPr>
              <a:t>rút</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tiền</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trong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hệ</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thống</a:t>
            </a:r>
            <a:r>
              <a:rPr lang="en-GB" sz="2800" dirty="0">
                <a:latin typeface="Times New Roman" panose="02020603050405020304" pitchFamily="18" charset="0"/>
                <a:cs typeface="Times New Roman" panose="02020603050405020304" pitchFamily="18" charset="0"/>
              </a:rPr>
              <a:t> ATM.</a:t>
            </a:r>
          </a:p>
          <a:p>
            <a:pPr marL="342900" indent="-342900" algn="just">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Sử</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dụng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sơ</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đồ</a:t>
            </a:r>
            <a:r>
              <a:rPr lang="en-GB" sz="2800" dirty="0">
                <a:latin typeface="Times New Roman" panose="02020603050405020304" pitchFamily="18" charset="0"/>
                <a:cs typeface="Times New Roman" panose="02020603050405020304" pitchFamily="18" charset="0"/>
              </a:rPr>
              <a:t> </a:t>
            </a:r>
            <a:r>
              <a:rPr lang="en-GB" sz="3200" dirty="0">
                <a:latin typeface="Times New Roman" panose="02020603050405020304" pitchFamily="18" charset="0"/>
                <a:cs typeface="Times New Roman" panose="02020603050405020304" pitchFamily="18" charset="0"/>
              </a:rPr>
              <a:t>Activity</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mô</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hình</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hóa</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hoạt</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động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của</a:t>
            </a:r>
            <a:r>
              <a:rPr lang="en-GB" sz="2800" dirty="0">
                <a:latin typeface="Times New Roman" panose="02020603050405020304" pitchFamily="18" charset="0"/>
                <a:cs typeface="Times New Roman" panose="02020603050405020304" pitchFamily="18" charset="0"/>
              </a:rPr>
              <a:t> use case </a:t>
            </a:r>
            <a:r>
              <a:rPr lang="en-GB" sz="2800" dirty="0" err="1">
                <a:latin typeface="Times New Roman" panose="02020603050405020304" pitchFamily="18" charset="0"/>
                <a:cs typeface="Times New Roman" panose="02020603050405020304" pitchFamily="18" charset="0"/>
              </a:rPr>
              <a:t>xem</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điểm</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trong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hệ</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thống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Quản</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lý</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điểm</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của</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sinh</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viên</a:t>
            </a:r>
            <a:endParaRPr lang="en-GB" sz="2800" dirty="0">
              <a:latin typeface="Times New Roman" panose="02020603050405020304" pitchFamily="18" charset="0"/>
              <a:cs typeface="Times New Roman" panose="02020603050405020304" pitchFamily="18" charset="0"/>
            </a:endParaRPr>
          </a:p>
          <a:p>
            <a:pPr algn="just"/>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6377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4" name="Title 1">
            <a:extLst>
              <a:ext uri="{FF2B5EF4-FFF2-40B4-BE49-F238E27FC236}">
                <a16:creationId xmlns:a16="http://schemas.microsoft.com/office/drawing/2014/main" id="{40AD08B4-035C-4D6F-8A0C-A49B0CACC597}"/>
              </a:ext>
            </a:extLst>
          </p:cNvPr>
          <p:cNvSpPr txBox="1">
            <a:spLocks/>
          </p:cNvSpPr>
          <p:nvPr/>
        </p:nvSpPr>
        <p:spPr>
          <a:xfrm>
            <a:off x="838200" y="462852"/>
            <a:ext cx="10515600" cy="9806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err="1">
                <a:latin typeface="Times New Roman" panose="02020603050405020304" pitchFamily="18" charset="0"/>
                <a:cs typeface="Times New Roman" panose="02020603050405020304" pitchFamily="18" charset="0"/>
              </a:rPr>
              <a:t>Đề</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tài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nhóm</a:t>
            </a:r>
            <a:endParaRPr lang="en-GB"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BC961D7B-5103-4703-8FA3-CED01E807C61}"/>
              </a:ext>
            </a:extLst>
          </p:cNvPr>
          <p:cNvSpPr txBox="1">
            <a:spLocks/>
          </p:cNvSpPr>
          <p:nvPr/>
        </p:nvSpPr>
        <p:spPr>
          <a:xfrm>
            <a:off x="838199" y="1655064"/>
            <a:ext cx="11182815"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lvl="0" indent="-457200" algn="l">
              <a:buFont typeface="+mj-lt"/>
              <a:buAutoNum type="arabicPeriod"/>
            </a:pPr>
            <a:r>
              <a:rPr lang="vi-VN" sz="3200" dirty="0"/>
              <a:t>Phân tích thiết kế hệ thống thông tin quản lý thư viện </a:t>
            </a:r>
            <a:r>
              <a:rPr lang="en-US" sz="3200" dirty="0"/>
              <a:t>(1,2)</a:t>
            </a:r>
          </a:p>
          <a:p>
            <a:pPr marL="457200" lvl="0" indent="-457200" algn="l">
              <a:buFont typeface="+mj-lt"/>
              <a:buAutoNum type="arabicPeriod"/>
            </a:pPr>
            <a:r>
              <a:rPr lang="en-US" sz="3200" dirty="0" err="1"/>
              <a:t>Phân</a:t>
            </a:r>
            <a:r>
              <a:rPr lang="en-US" sz="3200" dirty="0"/>
              <a:t> </a:t>
            </a:r>
            <a:r>
              <a:rPr lang="en-US" sz="3200" dirty="0" err="1"/>
              <a:t>tích</a:t>
            </a:r>
            <a:r>
              <a:rPr lang="en-US" sz="3200" dirty="0"/>
              <a:t> </a:t>
            </a:r>
            <a:r>
              <a:rPr lang="en-US" sz="3200" dirty="0" err="1"/>
              <a:t>thiết</a:t>
            </a:r>
            <a:r>
              <a:rPr lang="en-US" sz="3200" dirty="0"/>
              <a:t> </a:t>
            </a:r>
            <a:r>
              <a:rPr lang="en-US" sz="3200" dirty="0" err="1"/>
              <a:t>kế</a:t>
            </a:r>
            <a:r>
              <a:rPr lang="en-US" sz="3200" dirty="0"/>
              <a:t> </a:t>
            </a:r>
            <a:r>
              <a:rPr lang="en-US" sz="3200" dirty="0" err="1"/>
              <a:t>hệ</a:t>
            </a:r>
            <a:r>
              <a:rPr lang="en-US" sz="3200" dirty="0"/>
              <a:t> </a:t>
            </a:r>
            <a:r>
              <a:rPr lang="en-US" sz="3200" dirty="0" err="1"/>
              <a:t>thống</a:t>
            </a:r>
            <a:r>
              <a:rPr lang="en-US" sz="3200" dirty="0"/>
              <a:t> </a:t>
            </a:r>
            <a:r>
              <a:rPr lang="en-US" sz="3200" dirty="0" err="1"/>
              <a:t>thông</a:t>
            </a:r>
            <a:r>
              <a:rPr lang="en-US" sz="3200" dirty="0"/>
              <a:t> tin </a:t>
            </a:r>
            <a:r>
              <a:rPr lang="en-US" sz="3200" dirty="0" err="1"/>
              <a:t>quản</a:t>
            </a:r>
            <a:r>
              <a:rPr lang="en-US" sz="3200" dirty="0"/>
              <a:t> </a:t>
            </a:r>
            <a:r>
              <a:rPr lang="en-US" sz="3200" dirty="0" err="1"/>
              <a:t>lý</a:t>
            </a:r>
            <a:r>
              <a:rPr lang="en-US" sz="3200" dirty="0"/>
              <a:t> </a:t>
            </a:r>
            <a:r>
              <a:rPr lang="en-US" sz="3200" dirty="0" err="1"/>
              <a:t>bán</a:t>
            </a:r>
            <a:r>
              <a:rPr lang="en-US" sz="3200" dirty="0"/>
              <a:t> </a:t>
            </a:r>
            <a:r>
              <a:rPr lang="en-US" sz="3200" dirty="0" err="1"/>
              <a:t>vé</a:t>
            </a:r>
            <a:r>
              <a:rPr lang="en-US" sz="3200" dirty="0"/>
              <a:t> </a:t>
            </a:r>
            <a:r>
              <a:rPr lang="en-US" sz="3200" dirty="0" err="1"/>
              <a:t>cho</a:t>
            </a:r>
            <a:r>
              <a:rPr lang="en-US" sz="3200" dirty="0"/>
              <a:t> </a:t>
            </a:r>
            <a:r>
              <a:rPr lang="en-US" sz="3200" dirty="0" err="1"/>
              <a:t>các</a:t>
            </a:r>
            <a:r>
              <a:rPr lang="en-US" sz="3200" dirty="0"/>
              <a:t> </a:t>
            </a:r>
            <a:r>
              <a:rPr lang="en-US" sz="3200" dirty="0" err="1"/>
              <a:t>hệ</a:t>
            </a:r>
            <a:r>
              <a:rPr lang="en-US" sz="3200" dirty="0"/>
              <a:t> </a:t>
            </a:r>
            <a:r>
              <a:rPr lang="en-US" sz="3200" dirty="0" err="1"/>
              <a:t>thống</a:t>
            </a:r>
            <a:r>
              <a:rPr lang="en-US" sz="3200" dirty="0"/>
              <a:t> </a:t>
            </a:r>
            <a:r>
              <a:rPr lang="en-US" sz="3200" dirty="0" err="1"/>
              <a:t>xe</a:t>
            </a:r>
            <a:r>
              <a:rPr lang="en-US" sz="3200" dirty="0"/>
              <a:t> </a:t>
            </a:r>
            <a:r>
              <a:rPr lang="en-US" sz="3200" dirty="0" err="1"/>
              <a:t>khách</a:t>
            </a:r>
            <a:r>
              <a:rPr lang="en-US" sz="3200" dirty="0"/>
              <a:t> (11,4)</a:t>
            </a:r>
          </a:p>
          <a:p>
            <a:pPr marL="457200" lvl="0" indent="-457200" algn="l">
              <a:buFont typeface="+mj-lt"/>
              <a:buAutoNum type="arabicPeriod"/>
            </a:pPr>
            <a:r>
              <a:rPr lang="vi-VN" sz="3200" dirty="0"/>
              <a:t>Phân tích thiết kế hệ thống website quản lý </a:t>
            </a:r>
            <a:r>
              <a:rPr lang="en-US" sz="3200" dirty="0" err="1"/>
              <a:t>bệnh</a:t>
            </a:r>
            <a:r>
              <a:rPr lang="en-US" sz="3200" dirty="0"/>
              <a:t> </a:t>
            </a:r>
            <a:r>
              <a:rPr lang="en-US" sz="3200" dirty="0" err="1"/>
              <a:t>viện</a:t>
            </a:r>
            <a:r>
              <a:rPr lang="en-US" sz="3200" dirty="0"/>
              <a:t> (5,6)</a:t>
            </a:r>
          </a:p>
          <a:p>
            <a:pPr marL="457200" indent="-457200" algn="l">
              <a:buFont typeface="+mj-lt"/>
              <a:buAutoNum type="arabicPeriod"/>
            </a:pPr>
            <a:r>
              <a:rPr lang="en-US" sz="3200" dirty="0" err="1"/>
              <a:t>Phân</a:t>
            </a:r>
            <a:r>
              <a:rPr lang="en-US" sz="3200" dirty="0"/>
              <a:t> </a:t>
            </a:r>
            <a:r>
              <a:rPr lang="en-US" sz="3200" dirty="0" err="1"/>
              <a:t>tích</a:t>
            </a:r>
            <a:r>
              <a:rPr lang="en-US" sz="3200" dirty="0"/>
              <a:t> </a:t>
            </a:r>
            <a:r>
              <a:rPr lang="en-US" sz="3200" dirty="0" err="1"/>
              <a:t>thiết</a:t>
            </a:r>
            <a:r>
              <a:rPr lang="en-US" sz="3200" dirty="0"/>
              <a:t> </a:t>
            </a:r>
            <a:r>
              <a:rPr lang="en-US" sz="3200" dirty="0" err="1"/>
              <a:t>kế</a:t>
            </a:r>
            <a:r>
              <a:rPr lang="en-US" sz="3200" dirty="0"/>
              <a:t> </a:t>
            </a:r>
            <a:r>
              <a:rPr lang="en-US" sz="3200" dirty="0" err="1"/>
              <a:t>hệ</a:t>
            </a:r>
            <a:r>
              <a:rPr lang="en-US" sz="3200" dirty="0"/>
              <a:t> </a:t>
            </a:r>
            <a:r>
              <a:rPr lang="en-US" sz="3200" dirty="0" err="1"/>
              <a:t>thống</a:t>
            </a:r>
            <a:r>
              <a:rPr lang="en-US" sz="3200" dirty="0"/>
              <a:t> </a:t>
            </a:r>
            <a:r>
              <a:rPr lang="en-US" sz="3200" dirty="0" err="1"/>
              <a:t>thông</a:t>
            </a:r>
            <a:r>
              <a:rPr lang="en-US" sz="3200" dirty="0"/>
              <a:t> tin </a:t>
            </a:r>
            <a:r>
              <a:rPr lang="en-US" sz="3200" dirty="0" err="1"/>
              <a:t>quản</a:t>
            </a:r>
            <a:r>
              <a:rPr lang="en-US" sz="3200" dirty="0"/>
              <a:t> </a:t>
            </a:r>
            <a:r>
              <a:rPr lang="en-US" sz="3200" dirty="0" err="1"/>
              <a:t>lý</a:t>
            </a:r>
            <a:r>
              <a:rPr lang="en-US" sz="3200" dirty="0"/>
              <a:t> </a:t>
            </a:r>
            <a:r>
              <a:rPr lang="en-US" sz="3200" dirty="0" err="1"/>
              <a:t>một</a:t>
            </a:r>
            <a:r>
              <a:rPr lang="en-US" sz="3200" dirty="0"/>
              <a:t> </a:t>
            </a:r>
            <a:r>
              <a:rPr lang="en-US" sz="3200" dirty="0" err="1"/>
              <a:t>trung</a:t>
            </a:r>
            <a:r>
              <a:rPr lang="en-US" sz="3200" dirty="0"/>
              <a:t> </a:t>
            </a:r>
            <a:r>
              <a:rPr lang="en-US" sz="3200" dirty="0" err="1"/>
              <a:t>tâm</a:t>
            </a:r>
            <a:r>
              <a:rPr lang="en-US" sz="3200" dirty="0"/>
              <a:t> tin </a:t>
            </a:r>
            <a:r>
              <a:rPr lang="en-US" sz="3200" dirty="0" err="1"/>
              <a:t>học</a:t>
            </a:r>
            <a:r>
              <a:rPr lang="en-US" sz="3200" dirty="0"/>
              <a:t> (7,8) </a:t>
            </a:r>
          </a:p>
          <a:p>
            <a:pPr marL="457200" lvl="0" indent="-457200" algn="l">
              <a:buFont typeface="+mj-lt"/>
              <a:buAutoNum type="arabicPeriod"/>
            </a:pPr>
            <a:r>
              <a:rPr lang="vi-VN" sz="3200" dirty="0"/>
              <a:t>Phân tích thiết kế hệ thống website quản lý </a:t>
            </a:r>
            <a:r>
              <a:rPr lang="en-US" sz="3200" dirty="0" err="1"/>
              <a:t>nhà</a:t>
            </a:r>
            <a:r>
              <a:rPr lang="en-US" sz="3200" dirty="0"/>
              <a:t> </a:t>
            </a:r>
            <a:r>
              <a:rPr lang="en-US" sz="3200" dirty="0" err="1"/>
              <a:t>hàng</a:t>
            </a:r>
            <a:r>
              <a:rPr lang="en-US" sz="3200"/>
              <a:t>.(9,10)</a:t>
            </a:r>
            <a:endParaRPr lang="en-US" sz="3200" dirty="0"/>
          </a:p>
          <a:p>
            <a:pPr algn="just"/>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1944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8" name="Rectangle 7">
            <a:extLst>
              <a:ext uri="{FF2B5EF4-FFF2-40B4-BE49-F238E27FC236}">
                <a16:creationId xmlns:a16="http://schemas.microsoft.com/office/drawing/2014/main" id="{5D146744-A10F-46A0-8957-14CDFE3788C4}"/>
              </a:ext>
            </a:extLst>
          </p:cNvPr>
          <p:cNvSpPr/>
          <p:nvPr/>
        </p:nvSpPr>
        <p:spPr>
          <a:xfrm>
            <a:off x="1981200" y="2667000"/>
            <a:ext cx="8021782" cy="1323439"/>
          </a:xfrm>
          <a:prstGeom prst="rect">
            <a:avLst/>
          </a:prstGeom>
          <a:noFill/>
        </p:spPr>
        <p:txBody>
          <a:bodyPr wrap="square">
            <a:spAutoFit/>
          </a:bodyPr>
          <a:lstStyle/>
          <a:p>
            <a:pPr algn="ctr">
              <a:defRPr/>
            </a:pPr>
            <a:r>
              <a:rPr lang="en-US" sz="8000" b="1" dirty="0">
                <a:ln w="17780" cmpd="sng">
                  <a:solidFill>
                    <a:srgbClr val="002060"/>
                  </a:solidFill>
                  <a:prstDash val="solid"/>
                  <a:miter lim="800000"/>
                </a:ln>
                <a:solidFill>
                  <a:schemeClr val="accent5">
                    <a:lumMod val="60000"/>
                    <a:lumOff val="40000"/>
                  </a:schemeClr>
                </a:solidFill>
                <a:effectLst>
                  <a:outerShdw blurRad="55000" dist="50800" dir="5400000" algn="tl">
                    <a:srgbClr val="000000">
                      <a:alpha val="33000"/>
                    </a:srgbClr>
                  </a:outerShdw>
                </a:effectLst>
              </a:rPr>
              <a:t>THANKS YOU</a:t>
            </a:r>
          </a:p>
        </p:txBody>
      </p:sp>
    </p:spTree>
    <p:extLst>
      <p:ext uri="{BB962C8B-B14F-4D97-AF65-F5344CB8AC3E}">
        <p14:creationId xmlns:p14="http://schemas.microsoft.com/office/powerpoint/2010/main" val="1095397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686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E8145C8E-8B40-48F9-996D-FE36A22826A5}" type="slidenum">
              <a:rPr lang="en-US" altLang="en-US">
                <a:latin typeface="Arial Black" panose="020B0A04020102020204" pitchFamily="34" charset="0"/>
              </a:rPr>
              <a:pPr/>
              <a:t>21</a:t>
            </a:fld>
            <a:endParaRPr lang="en-US" altLang="en-US">
              <a:latin typeface="Arial Black" panose="020B0A04020102020204" pitchFamily="34" charset="0"/>
            </a:endParaRPr>
          </a:p>
        </p:txBody>
      </p:sp>
      <p:sp>
        <p:nvSpPr>
          <p:cNvPr id="36868"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6869" name="Rectangle 2"/>
          <p:cNvSpPr>
            <a:spLocks noGrp="1" noChangeArrowheads="1"/>
          </p:cNvSpPr>
          <p:nvPr>
            <p:ph type="title"/>
          </p:nvPr>
        </p:nvSpPr>
        <p:spPr>
          <a:xfrm>
            <a:off x="563880" y="273050"/>
            <a:ext cx="8229600" cy="838200"/>
          </a:xfrm>
        </p:spPr>
        <p:txBody>
          <a:bodyPr/>
          <a:lstStyle/>
          <a:p>
            <a:pPr eaLnBrk="1" hangingPunct="1"/>
            <a:r>
              <a:rPr lang="en-US" altLang="en-US" dirty="0" err="1"/>
              <a:t>Phân</a:t>
            </a:r>
            <a:r>
              <a:rPr lang="en-US" altLang="en-US" dirty="0"/>
              <a:t> </a:t>
            </a:r>
            <a:r>
              <a:rPr lang="en-US" altLang="en-US" dirty="0" err="1"/>
              <a:t>tích</a:t>
            </a:r>
            <a:r>
              <a:rPr lang="en-US" altLang="en-US" dirty="0"/>
              <a:t> </a:t>
            </a:r>
            <a:r>
              <a:rPr lang="en-US" altLang="en-US" dirty="0" err="1"/>
              <a:t>tài</a:t>
            </a:r>
            <a:r>
              <a:rPr lang="en-US" altLang="en-US" dirty="0"/>
              <a:t> </a:t>
            </a:r>
            <a:r>
              <a:rPr lang="en-US" altLang="en-US" dirty="0" err="1"/>
              <a:t>liệu</a:t>
            </a:r>
            <a:r>
              <a:rPr lang="en-US" altLang="en-US" dirty="0"/>
              <a:t> </a:t>
            </a:r>
            <a:r>
              <a:rPr lang="en-US" altLang="en-US" dirty="0" err="1"/>
              <a:t>thủ</a:t>
            </a:r>
            <a:r>
              <a:rPr lang="en-US" altLang="en-US" dirty="0"/>
              <a:t> </a:t>
            </a:r>
            <a:r>
              <a:rPr lang="en-US" altLang="en-US" dirty="0" err="1"/>
              <a:t>tục</a:t>
            </a:r>
            <a:endParaRPr lang="en-US" altLang="en-US" dirty="0"/>
          </a:p>
        </p:txBody>
      </p:sp>
      <p:grpSp>
        <p:nvGrpSpPr>
          <p:cNvPr id="36870" name="Group 13"/>
          <p:cNvGrpSpPr>
            <a:grpSpLocks/>
          </p:cNvGrpSpPr>
          <p:nvPr/>
        </p:nvGrpSpPr>
        <p:grpSpPr bwMode="auto">
          <a:xfrm>
            <a:off x="1478280" y="1325880"/>
            <a:ext cx="9631680" cy="4236720"/>
            <a:chOff x="792" y="720"/>
            <a:chExt cx="3168" cy="1512"/>
          </a:xfrm>
        </p:grpSpPr>
        <p:sp>
          <p:nvSpPr>
            <p:cNvPr id="36871" name="AutoShape 4"/>
            <p:cNvSpPr>
              <a:spLocks noChangeArrowheads="1"/>
            </p:cNvSpPr>
            <p:nvPr/>
          </p:nvSpPr>
          <p:spPr bwMode="auto">
            <a:xfrm>
              <a:off x="792" y="1440"/>
              <a:ext cx="504" cy="288"/>
            </a:xfrm>
            <a:prstGeom prst="flowChartDocumen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a:t>Tài liệu</a:t>
              </a:r>
            </a:p>
          </p:txBody>
        </p:sp>
        <p:sp>
          <p:nvSpPr>
            <p:cNvPr id="36872" name="AutoShape 5"/>
            <p:cNvSpPr>
              <a:spLocks noChangeArrowheads="1"/>
            </p:cNvSpPr>
            <p:nvPr/>
          </p:nvSpPr>
          <p:spPr bwMode="auto">
            <a:xfrm>
              <a:off x="1584" y="936"/>
              <a:ext cx="576" cy="360"/>
            </a:xfrm>
            <a:prstGeom prst="flowChartDocumen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a:t>Tài liệu hoàn chỉnh</a:t>
              </a:r>
            </a:p>
          </p:txBody>
        </p:sp>
        <p:sp>
          <p:nvSpPr>
            <p:cNvPr id="36873" name="AutoShape 6"/>
            <p:cNvSpPr>
              <a:spLocks noChangeArrowheads="1"/>
            </p:cNvSpPr>
            <p:nvPr/>
          </p:nvSpPr>
          <p:spPr bwMode="auto">
            <a:xfrm>
              <a:off x="1584" y="1800"/>
              <a:ext cx="576" cy="360"/>
            </a:xfrm>
            <a:prstGeom prst="flowChartDocumen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a:t>Tài liệu làm tiếp</a:t>
              </a:r>
            </a:p>
          </p:txBody>
        </p:sp>
        <p:sp>
          <p:nvSpPr>
            <p:cNvPr id="36874" name="Line 7"/>
            <p:cNvSpPr>
              <a:spLocks noChangeShapeType="1"/>
            </p:cNvSpPr>
            <p:nvPr/>
          </p:nvSpPr>
          <p:spPr bwMode="auto">
            <a:xfrm flipV="1">
              <a:off x="1296" y="1152"/>
              <a:ext cx="288"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5" name="Line 8"/>
            <p:cNvSpPr>
              <a:spLocks noChangeShapeType="1"/>
            </p:cNvSpPr>
            <p:nvPr/>
          </p:nvSpPr>
          <p:spPr bwMode="auto">
            <a:xfrm>
              <a:off x="1296" y="1584"/>
              <a:ext cx="288" cy="4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6" name="AutoShape 9"/>
            <p:cNvSpPr>
              <a:spLocks/>
            </p:cNvSpPr>
            <p:nvPr/>
          </p:nvSpPr>
          <p:spPr bwMode="auto">
            <a:xfrm>
              <a:off x="2160" y="720"/>
              <a:ext cx="72" cy="792"/>
            </a:xfrm>
            <a:prstGeom prst="leftBrace">
              <a:avLst>
                <a:gd name="adj1" fmla="val 9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6877" name="Text Box 10"/>
            <p:cNvSpPr txBox="1">
              <a:spLocks noChangeArrowheads="1"/>
            </p:cNvSpPr>
            <p:nvPr/>
          </p:nvSpPr>
          <p:spPr bwMode="auto">
            <a:xfrm>
              <a:off x="2304" y="720"/>
              <a:ext cx="1656" cy="8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dirty="0" err="1"/>
                <a:t>Tài</a:t>
              </a:r>
              <a:r>
                <a:rPr lang="en-US" altLang="en-US" dirty="0"/>
                <a:t> </a:t>
              </a:r>
              <a:r>
                <a:rPr lang="en-US" altLang="en-US" dirty="0" err="1"/>
                <a:t>liệu</a:t>
              </a:r>
              <a:r>
                <a:rPr lang="en-US" altLang="en-US" dirty="0"/>
                <a:t> </a:t>
              </a:r>
              <a:r>
                <a:rPr lang="en-US" altLang="en-US" dirty="0" err="1"/>
                <a:t>giao</a:t>
              </a:r>
              <a:r>
                <a:rPr lang="en-US" altLang="en-US" dirty="0"/>
                <a:t> </a:t>
              </a:r>
              <a:r>
                <a:rPr lang="en-US" altLang="en-US" dirty="0" err="1"/>
                <a:t>dịch</a:t>
              </a:r>
              <a:r>
                <a:rPr lang="en-US" altLang="en-US" dirty="0"/>
                <a:t>: </a:t>
              </a:r>
              <a:r>
                <a:rPr lang="en-US" altLang="en-US" dirty="0" err="1"/>
                <a:t>chứng</a:t>
              </a:r>
              <a:r>
                <a:rPr lang="en-US" altLang="en-US" dirty="0"/>
                <a:t> </a:t>
              </a:r>
              <a:r>
                <a:rPr lang="en-US" altLang="en-US" dirty="0" err="1"/>
                <a:t>từ</a:t>
              </a:r>
              <a:r>
                <a:rPr lang="en-US" altLang="en-US" dirty="0"/>
                <a:t>, </a:t>
              </a:r>
              <a:r>
                <a:rPr lang="en-US" altLang="en-US" dirty="0" err="1"/>
                <a:t>th</a:t>
              </a:r>
              <a:r>
                <a:rPr lang="en-US" altLang="en-US" dirty="0" err="1">
                  <a:latin typeface="Times New Roman" panose="02020603050405020304" pitchFamily="18" charset="0"/>
                </a:rPr>
                <a:t>ư</a:t>
              </a:r>
              <a:r>
                <a:rPr lang="en-US" altLang="en-US" dirty="0"/>
                <a:t> </a:t>
              </a:r>
              <a:r>
                <a:rPr lang="en-US" altLang="en-US" dirty="0" err="1"/>
                <a:t>từ</a:t>
              </a:r>
              <a:r>
                <a:rPr lang="en-US" altLang="en-US" dirty="0"/>
                <a:t>, </a:t>
              </a:r>
              <a:r>
                <a:rPr lang="en-US" altLang="en-US" dirty="0" err="1"/>
                <a:t>thông</a:t>
              </a:r>
              <a:r>
                <a:rPr lang="en-US" altLang="en-US" dirty="0"/>
                <a:t> </a:t>
              </a:r>
              <a:r>
                <a:rPr lang="en-US" altLang="en-US" dirty="0" err="1"/>
                <a:t>báo</a:t>
              </a:r>
              <a:r>
                <a:rPr lang="en-US" altLang="en-US" dirty="0"/>
                <a:t>,…</a:t>
              </a:r>
            </a:p>
            <a:p>
              <a:pPr algn="just"/>
              <a:r>
                <a:rPr lang="en-US" altLang="en-US" dirty="0" err="1"/>
                <a:t>Tài</a:t>
              </a:r>
              <a:r>
                <a:rPr lang="en-US" altLang="en-US" dirty="0"/>
                <a:t> </a:t>
              </a:r>
              <a:r>
                <a:rPr lang="en-US" altLang="en-US" dirty="0" err="1"/>
                <a:t>liệu</a:t>
              </a:r>
              <a:r>
                <a:rPr lang="en-US" altLang="en-US" dirty="0"/>
                <a:t> </a:t>
              </a:r>
              <a:r>
                <a:rPr lang="en-US" altLang="en-US" dirty="0" err="1"/>
                <a:t>l</a:t>
              </a:r>
              <a:r>
                <a:rPr lang="en-US" altLang="en-US" dirty="0" err="1">
                  <a:latin typeface="Times New Roman" panose="02020603050405020304" pitchFamily="18" charset="0"/>
                </a:rPr>
                <a:t>ư</a:t>
              </a:r>
              <a:r>
                <a:rPr lang="en-US" altLang="en-US" dirty="0" err="1"/>
                <a:t>u</a:t>
              </a:r>
              <a:r>
                <a:rPr lang="en-US" altLang="en-US" dirty="0"/>
                <a:t>: </a:t>
              </a:r>
              <a:r>
                <a:rPr lang="en-US" altLang="en-US" dirty="0" err="1"/>
                <a:t>sổ</a:t>
              </a:r>
              <a:r>
                <a:rPr lang="en-US" altLang="en-US" dirty="0"/>
                <a:t> </a:t>
              </a:r>
              <a:r>
                <a:rPr lang="en-US" altLang="en-US" dirty="0" err="1"/>
                <a:t>sách</a:t>
              </a:r>
              <a:r>
                <a:rPr lang="en-US" altLang="en-US" dirty="0"/>
                <a:t>, </a:t>
              </a:r>
              <a:r>
                <a:rPr lang="en-US" altLang="en-US" dirty="0" err="1"/>
                <a:t>tập</a:t>
              </a:r>
              <a:r>
                <a:rPr lang="en-US" altLang="en-US" dirty="0"/>
                <a:t> tin, </a:t>
              </a:r>
              <a:r>
                <a:rPr lang="en-US" altLang="en-US" dirty="0" err="1"/>
                <a:t>báo</a:t>
              </a:r>
              <a:r>
                <a:rPr lang="en-US" altLang="en-US" dirty="0"/>
                <a:t> </a:t>
              </a:r>
              <a:r>
                <a:rPr lang="en-US" altLang="en-US" dirty="0" err="1"/>
                <a:t>cáo</a:t>
              </a:r>
              <a:r>
                <a:rPr lang="en-US" altLang="en-US" dirty="0"/>
                <a:t>,…</a:t>
              </a:r>
            </a:p>
            <a:p>
              <a:pPr algn="just"/>
              <a:r>
                <a:rPr lang="en-US" altLang="en-US" dirty="0" err="1"/>
                <a:t>Tài</a:t>
              </a:r>
              <a:r>
                <a:rPr lang="en-US" altLang="en-US" dirty="0"/>
                <a:t> </a:t>
              </a:r>
              <a:r>
                <a:rPr lang="en-US" altLang="en-US" dirty="0" err="1"/>
                <a:t>liệu</a:t>
              </a:r>
              <a:r>
                <a:rPr lang="en-US" altLang="en-US" dirty="0"/>
                <a:t> </a:t>
              </a:r>
              <a:r>
                <a:rPr lang="en-US" altLang="en-US" dirty="0" err="1"/>
                <a:t>tổng</a:t>
              </a:r>
              <a:r>
                <a:rPr lang="en-US" altLang="en-US" dirty="0"/>
                <a:t> </a:t>
              </a:r>
              <a:r>
                <a:rPr lang="en-US" altLang="en-US" dirty="0" err="1"/>
                <a:t>hợp</a:t>
              </a:r>
              <a:r>
                <a:rPr lang="en-US" altLang="en-US" dirty="0"/>
                <a:t>: </a:t>
              </a:r>
              <a:r>
                <a:rPr lang="en-US" altLang="en-US" dirty="0" err="1"/>
                <a:t>báo</a:t>
              </a:r>
              <a:r>
                <a:rPr lang="en-US" altLang="en-US" dirty="0"/>
                <a:t> </a:t>
              </a:r>
              <a:r>
                <a:rPr lang="en-US" altLang="en-US" dirty="0" err="1"/>
                <a:t>cáo</a:t>
              </a:r>
              <a:r>
                <a:rPr lang="en-US" altLang="en-US" dirty="0"/>
                <a:t>, </a:t>
              </a:r>
              <a:r>
                <a:rPr lang="en-US" altLang="en-US" dirty="0" err="1"/>
                <a:t>thống</a:t>
              </a:r>
              <a:r>
                <a:rPr lang="en-US" altLang="en-US" dirty="0"/>
                <a:t> </a:t>
              </a:r>
              <a:r>
                <a:rPr lang="en-US" altLang="en-US" dirty="0" err="1"/>
                <a:t>kê</a:t>
              </a:r>
              <a:r>
                <a:rPr lang="en-US" altLang="en-US" dirty="0"/>
                <a:t>, </a:t>
              </a:r>
              <a:r>
                <a:rPr lang="en-US" altLang="en-US" dirty="0" err="1"/>
                <a:t>kế</a:t>
              </a:r>
              <a:r>
                <a:rPr lang="en-US" altLang="en-US" dirty="0"/>
                <a:t> </a:t>
              </a:r>
              <a:r>
                <a:rPr lang="en-US" altLang="en-US" dirty="0" err="1"/>
                <a:t>hoạch</a:t>
              </a:r>
              <a:endParaRPr lang="en-US" altLang="en-US" dirty="0"/>
            </a:p>
            <a:p>
              <a:pPr algn="just"/>
              <a:r>
                <a:rPr lang="en-US" altLang="en-US" dirty="0" err="1"/>
                <a:t>Tài</a:t>
              </a:r>
              <a:r>
                <a:rPr lang="en-US" altLang="en-US" dirty="0"/>
                <a:t> </a:t>
              </a:r>
              <a:r>
                <a:rPr lang="en-US" altLang="en-US" dirty="0" err="1"/>
                <a:t>liệu</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chính</a:t>
              </a:r>
              <a:r>
                <a:rPr lang="en-US" altLang="en-US" dirty="0"/>
                <a:t> </a:t>
              </a:r>
              <a:r>
                <a:rPr lang="en-US" altLang="en-US" dirty="0" err="1"/>
                <a:t>sách</a:t>
              </a:r>
              <a:r>
                <a:rPr lang="en-US" altLang="en-US" dirty="0"/>
                <a:t>: </a:t>
              </a:r>
              <a:r>
                <a:rPr lang="en-US" altLang="en-US" dirty="0" err="1"/>
                <a:t>cấu</a:t>
              </a:r>
              <a:r>
                <a:rPr lang="en-US" altLang="en-US" dirty="0"/>
                <a:t> </a:t>
              </a:r>
              <a:r>
                <a:rPr lang="en-US" altLang="en-US" dirty="0" err="1"/>
                <a:t>trúc</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mô</a:t>
              </a:r>
              <a:r>
                <a:rPr lang="en-US" altLang="en-US" dirty="0"/>
                <a:t> </a:t>
              </a:r>
              <a:r>
                <a:rPr lang="en-US" altLang="en-US" dirty="0" err="1"/>
                <a:t>tả</a:t>
              </a:r>
              <a:r>
                <a:rPr lang="en-US" altLang="en-US" dirty="0"/>
                <a:t> </a:t>
              </a:r>
              <a:r>
                <a:rPr lang="en-US" altLang="en-US" dirty="0" err="1"/>
                <a:t>công</a:t>
              </a:r>
              <a:r>
                <a:rPr lang="en-US" altLang="en-US" dirty="0"/>
                <a:t> </a:t>
              </a:r>
              <a:r>
                <a:rPr lang="en-US" altLang="en-US" dirty="0" err="1"/>
                <a:t>việc</a:t>
              </a:r>
              <a:r>
                <a:rPr lang="en-US" altLang="en-US" dirty="0"/>
                <a:t>, qui </a:t>
              </a:r>
              <a:r>
                <a:rPr lang="en-US" altLang="en-US" dirty="0" err="1"/>
                <a:t>trình</a:t>
              </a:r>
              <a:r>
                <a:rPr lang="en-US" altLang="en-US" dirty="0"/>
                <a:t>, </a:t>
              </a:r>
              <a:r>
                <a:rPr lang="en-US" altLang="en-US" dirty="0" err="1"/>
                <a:t>thủ</a:t>
              </a:r>
              <a:r>
                <a:rPr lang="en-US" altLang="en-US" dirty="0"/>
                <a:t> </a:t>
              </a:r>
              <a:r>
                <a:rPr lang="en-US" altLang="en-US" dirty="0" err="1"/>
                <a:t>tục</a:t>
              </a:r>
              <a:r>
                <a:rPr lang="en-US" altLang="en-US" dirty="0"/>
                <a:t>,…</a:t>
              </a:r>
            </a:p>
          </p:txBody>
        </p:sp>
        <p:sp>
          <p:nvSpPr>
            <p:cNvPr id="36878" name="AutoShape 11"/>
            <p:cNvSpPr>
              <a:spLocks/>
            </p:cNvSpPr>
            <p:nvPr/>
          </p:nvSpPr>
          <p:spPr bwMode="auto">
            <a:xfrm>
              <a:off x="2160" y="1656"/>
              <a:ext cx="72" cy="504"/>
            </a:xfrm>
            <a:prstGeom prst="leftBrace">
              <a:avLst>
                <a:gd name="adj1" fmla="val 5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36879" name="Text Box 12"/>
            <p:cNvSpPr txBox="1">
              <a:spLocks noChangeArrowheads="1"/>
            </p:cNvSpPr>
            <p:nvPr/>
          </p:nvSpPr>
          <p:spPr bwMode="auto">
            <a:xfrm>
              <a:off x="2304" y="1656"/>
              <a:ext cx="1656"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a:t>Tài liệu bổ sung: bảng hỏi, phiếu thu thập,…</a:t>
              </a:r>
            </a:p>
            <a:p>
              <a:pPr algn="just"/>
              <a:r>
                <a:rPr lang="en-US" altLang="en-US"/>
                <a:t>Tài liệu nghiên cứu: báo cáo nghiên cứu,…</a:t>
              </a:r>
            </a:p>
            <a:p>
              <a:pPr algn="just"/>
              <a:r>
                <a:rPr lang="en-US" altLang="en-US"/>
                <a:t>Tài liệu chuẩn bị: cuộc họp, máy tính,…</a:t>
              </a:r>
            </a:p>
          </p:txBody>
        </p:sp>
      </p:grpSp>
    </p:spTree>
    <p:extLst>
      <p:ext uri="{BB962C8B-B14F-4D97-AF65-F5344CB8AC3E}">
        <p14:creationId xmlns:p14="http://schemas.microsoft.com/office/powerpoint/2010/main" val="3407848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78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9B822AA9-581C-45CF-82C2-6ACA465B843D}" type="slidenum">
              <a:rPr lang="en-US" altLang="en-US">
                <a:latin typeface="Arial Black" panose="020B0A04020102020204" pitchFamily="34" charset="0"/>
              </a:rPr>
              <a:pPr/>
              <a:t>22</a:t>
            </a:fld>
            <a:endParaRPr lang="en-US" altLang="en-US">
              <a:latin typeface="Arial Black" panose="020B0A04020102020204" pitchFamily="34" charset="0"/>
            </a:endParaRPr>
          </a:p>
        </p:txBody>
      </p:sp>
      <p:sp>
        <p:nvSpPr>
          <p:cNvPr id="37892"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7893" name="Rectangle 2"/>
          <p:cNvSpPr>
            <a:spLocks noGrp="1" noChangeArrowheads="1"/>
          </p:cNvSpPr>
          <p:nvPr>
            <p:ph type="title"/>
          </p:nvPr>
        </p:nvSpPr>
        <p:spPr>
          <a:xfrm>
            <a:off x="609600" y="273050"/>
            <a:ext cx="8229600" cy="685800"/>
          </a:xfrm>
        </p:spPr>
        <p:txBody>
          <a:bodyPr/>
          <a:lstStyle/>
          <a:p>
            <a:pPr eaLnBrk="1" hangingPunct="1"/>
            <a:r>
              <a:rPr lang="en-US" altLang="en-US" sz="4000"/>
              <a:t>Phân tích tài liệu thủ tục</a:t>
            </a:r>
          </a:p>
        </p:txBody>
      </p:sp>
      <p:sp>
        <p:nvSpPr>
          <p:cNvPr id="35843" name="Rectangle 3"/>
          <p:cNvSpPr>
            <a:spLocks noGrp="1" noChangeArrowheads="1"/>
          </p:cNvSpPr>
          <p:nvPr>
            <p:ph type="body" idx="1"/>
          </p:nvPr>
        </p:nvSpPr>
        <p:spPr>
          <a:xfrm>
            <a:off x="609600" y="1112520"/>
            <a:ext cx="11033760" cy="4876800"/>
          </a:xfrm>
        </p:spPr>
        <p:txBody>
          <a:bodyPr>
            <a:noAutofit/>
          </a:bodyPr>
          <a:lstStyle/>
          <a:p>
            <a:pPr eaLnBrk="1" hangingPunct="1">
              <a:lnSpc>
                <a:spcPct val="90000"/>
              </a:lnSpc>
            </a:pPr>
            <a:r>
              <a:rPr lang="en-US" altLang="en-US" sz="3200" dirty="0" err="1"/>
              <a:t>Các</a:t>
            </a:r>
            <a:r>
              <a:rPr lang="en-US" altLang="en-US" sz="3200" dirty="0"/>
              <a:t> </a:t>
            </a:r>
            <a:r>
              <a:rPr lang="en-US" altLang="en-US" sz="3200" dirty="0" err="1"/>
              <a:t>thông</a:t>
            </a:r>
            <a:r>
              <a:rPr lang="en-US" altLang="en-US" sz="3200" dirty="0"/>
              <a:t> tin </a:t>
            </a:r>
            <a:r>
              <a:rPr lang="en-US" altLang="en-US" sz="3200" dirty="0" err="1"/>
              <a:t>mang</a:t>
            </a:r>
            <a:r>
              <a:rPr lang="en-US" altLang="en-US" sz="3200" dirty="0"/>
              <a:t> </a:t>
            </a:r>
            <a:r>
              <a:rPr lang="en-US" altLang="en-US" sz="3200" dirty="0" err="1"/>
              <a:t>lại</a:t>
            </a:r>
            <a:r>
              <a:rPr lang="en-US" altLang="en-US" sz="3200" dirty="0"/>
              <a:t> </a:t>
            </a:r>
            <a:r>
              <a:rPr lang="en-US" altLang="en-US" sz="3200" dirty="0" err="1"/>
              <a:t>từ</a:t>
            </a:r>
            <a:r>
              <a:rPr lang="en-US" altLang="en-US" sz="3200" dirty="0"/>
              <a:t> </a:t>
            </a:r>
            <a:r>
              <a:rPr lang="en-US" altLang="en-US" sz="3200" dirty="0" err="1"/>
              <a:t>phân</a:t>
            </a:r>
            <a:r>
              <a:rPr lang="en-US" altLang="en-US" sz="3200" dirty="0"/>
              <a:t> </a:t>
            </a:r>
            <a:r>
              <a:rPr lang="en-US" altLang="en-US" sz="3200" dirty="0" err="1"/>
              <a:t>tích</a:t>
            </a:r>
            <a:r>
              <a:rPr lang="en-US" altLang="en-US" sz="3200" dirty="0"/>
              <a:t> </a:t>
            </a:r>
            <a:r>
              <a:rPr lang="en-US" altLang="en-US" sz="3200" dirty="0" err="1"/>
              <a:t>tài</a:t>
            </a:r>
            <a:r>
              <a:rPr lang="en-US" altLang="en-US" sz="3200" dirty="0"/>
              <a:t> </a:t>
            </a:r>
            <a:r>
              <a:rPr lang="en-US" altLang="en-US" sz="3200" dirty="0" err="1"/>
              <a:t>liệu</a:t>
            </a:r>
            <a:endParaRPr lang="en-US" altLang="en-US" sz="3200" dirty="0"/>
          </a:p>
          <a:p>
            <a:pPr lvl="1" eaLnBrk="1" hangingPunct="1">
              <a:lnSpc>
                <a:spcPct val="90000"/>
              </a:lnSpc>
            </a:pPr>
            <a:r>
              <a:rPr lang="en-US" altLang="en-US" sz="2800" dirty="0" err="1"/>
              <a:t>Các</a:t>
            </a:r>
            <a:r>
              <a:rPr lang="en-US" altLang="en-US" sz="2800" dirty="0"/>
              <a:t> </a:t>
            </a:r>
            <a:r>
              <a:rPr lang="en-US" altLang="en-US" sz="2800" dirty="0" err="1"/>
              <a:t>vấn</a:t>
            </a:r>
            <a:r>
              <a:rPr lang="en-US" altLang="en-US" sz="2800" dirty="0"/>
              <a:t> </a:t>
            </a:r>
            <a:r>
              <a:rPr lang="en-US" altLang="en-US" sz="2800" dirty="0" err="1"/>
              <a:t>đề</a:t>
            </a:r>
            <a:r>
              <a:rPr lang="en-US" altLang="en-US" sz="2800" dirty="0"/>
              <a:t> </a:t>
            </a:r>
            <a:r>
              <a:rPr lang="en-US" altLang="en-US" sz="2800" dirty="0" err="1"/>
              <a:t>tồn</a:t>
            </a:r>
            <a:r>
              <a:rPr lang="en-US" altLang="en-US" sz="2800" dirty="0"/>
              <a:t> </a:t>
            </a:r>
            <a:r>
              <a:rPr lang="en-US" altLang="en-US" sz="2800" dirty="0" err="1"/>
              <a:t>tại</a:t>
            </a:r>
            <a:r>
              <a:rPr lang="en-US" altLang="en-US" sz="2800" dirty="0"/>
              <a:t> </a:t>
            </a:r>
            <a:r>
              <a:rPr lang="en-US" altLang="en-US" sz="2800" dirty="0" err="1"/>
              <a:t>trong</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thiếu</a:t>
            </a:r>
            <a:r>
              <a:rPr lang="en-US" altLang="en-US" sz="2800" dirty="0"/>
              <a:t> </a:t>
            </a:r>
            <a:r>
              <a:rPr lang="en-US" altLang="en-US" sz="2800" dirty="0" err="1"/>
              <a:t>thông</a:t>
            </a:r>
            <a:r>
              <a:rPr lang="en-US" altLang="en-US" sz="2800" dirty="0"/>
              <a:t> tin, </a:t>
            </a:r>
            <a:r>
              <a:rPr lang="en-US" altLang="en-US" sz="2800" dirty="0" err="1"/>
              <a:t>các</a:t>
            </a:r>
            <a:r>
              <a:rPr lang="en-US" altLang="en-US" sz="2800" dirty="0"/>
              <a:t> </a:t>
            </a:r>
            <a:r>
              <a:rPr lang="en-US" altLang="en-US" sz="2800" dirty="0" err="1"/>
              <a:t>bước</a:t>
            </a:r>
            <a:r>
              <a:rPr lang="en-US" altLang="en-US" sz="2800" dirty="0"/>
              <a:t> </a:t>
            </a:r>
            <a:r>
              <a:rPr lang="en-US" altLang="en-US" sz="2800" dirty="0" err="1"/>
              <a:t>dư</a:t>
            </a:r>
            <a:r>
              <a:rPr lang="en-US" altLang="en-US" sz="2800" dirty="0"/>
              <a:t> </a:t>
            </a:r>
            <a:r>
              <a:rPr lang="en-US" altLang="en-US" sz="2800" dirty="0" err="1"/>
              <a:t>thừa</a:t>
            </a:r>
            <a:r>
              <a:rPr lang="en-US" altLang="en-US" sz="2800" dirty="0"/>
              <a:t>) </a:t>
            </a:r>
          </a:p>
          <a:p>
            <a:pPr lvl="1" eaLnBrk="1" hangingPunct="1">
              <a:lnSpc>
                <a:spcPct val="90000"/>
              </a:lnSpc>
            </a:pPr>
            <a:r>
              <a:rPr lang="en-US" altLang="en-US" sz="2800" dirty="0" err="1"/>
              <a:t>Các</a:t>
            </a:r>
            <a:r>
              <a:rPr lang="en-US" altLang="en-US" sz="2800" dirty="0"/>
              <a:t> </a:t>
            </a:r>
            <a:r>
              <a:rPr lang="en-US" altLang="en-US" sz="2800" dirty="0" err="1"/>
              <a:t>cơ</a:t>
            </a:r>
            <a:r>
              <a:rPr lang="en-US" altLang="en-US" sz="2800" dirty="0"/>
              <a:t> </a:t>
            </a:r>
            <a:r>
              <a:rPr lang="en-US" altLang="en-US" sz="2800" dirty="0" err="1"/>
              <a:t>hội</a:t>
            </a:r>
            <a:r>
              <a:rPr lang="en-US" altLang="en-US" sz="2800" dirty="0"/>
              <a:t> </a:t>
            </a:r>
            <a:r>
              <a:rPr lang="en-US" altLang="en-US" sz="2800" dirty="0" err="1"/>
              <a:t>để</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đáp</a:t>
            </a:r>
            <a:r>
              <a:rPr lang="en-US" altLang="en-US" sz="2800" dirty="0"/>
              <a:t> </a:t>
            </a:r>
            <a:r>
              <a:rPr lang="en-US" altLang="en-US" sz="2800" dirty="0" err="1"/>
              <a:t>ứng</a:t>
            </a:r>
            <a:r>
              <a:rPr lang="en-US" altLang="en-US" sz="2800" dirty="0"/>
              <a:t> </a:t>
            </a:r>
            <a:r>
              <a:rPr lang="en-US" altLang="en-US" sz="2800" dirty="0" err="1"/>
              <a:t>nhu</a:t>
            </a:r>
            <a:r>
              <a:rPr lang="en-US" altLang="en-US" sz="2800" dirty="0"/>
              <a:t> </a:t>
            </a:r>
            <a:r>
              <a:rPr lang="en-US" altLang="en-US" sz="2800" dirty="0" err="1"/>
              <a:t>cầu</a:t>
            </a:r>
            <a:r>
              <a:rPr lang="en-US" altLang="en-US" sz="2800" dirty="0"/>
              <a:t> </a:t>
            </a:r>
            <a:r>
              <a:rPr lang="en-US" altLang="en-US" sz="2800" dirty="0" err="1"/>
              <a:t>mới</a:t>
            </a:r>
            <a:r>
              <a:rPr lang="en-US" altLang="en-US" sz="2800" dirty="0"/>
              <a:t> (</a:t>
            </a:r>
            <a:r>
              <a:rPr lang="en-US" altLang="en-US" sz="2800" dirty="0" err="1"/>
              <a:t>ví</a:t>
            </a:r>
            <a:r>
              <a:rPr lang="en-US" altLang="en-US" sz="2800" dirty="0"/>
              <a:t> </a:t>
            </a:r>
            <a:r>
              <a:rPr lang="en-US" altLang="en-US" sz="2800" dirty="0" err="1"/>
              <a:t>dụ</a:t>
            </a:r>
            <a:r>
              <a:rPr lang="en-US" altLang="en-US" sz="2800" dirty="0"/>
              <a:t>: </a:t>
            </a:r>
            <a:r>
              <a:rPr lang="en-US" altLang="en-US" sz="2800" dirty="0" err="1"/>
              <a:t>phân</a:t>
            </a:r>
            <a:r>
              <a:rPr lang="en-US" altLang="en-US" sz="2800" dirty="0"/>
              <a:t> </a:t>
            </a:r>
            <a:r>
              <a:rPr lang="en-US" altLang="en-US" sz="2800" dirty="0" err="1"/>
              <a:t>tích</a:t>
            </a:r>
            <a:r>
              <a:rPr lang="en-US" altLang="en-US" sz="2800" dirty="0"/>
              <a:t> </a:t>
            </a:r>
            <a:r>
              <a:rPr lang="en-US" altLang="en-US" sz="2800" dirty="0" err="1"/>
              <a:t>được</a:t>
            </a:r>
            <a:r>
              <a:rPr lang="en-US" altLang="en-US" sz="2800" dirty="0"/>
              <a:t> </a:t>
            </a:r>
            <a:r>
              <a:rPr lang="en-US" altLang="en-US" sz="2800" dirty="0" err="1"/>
              <a:t>doanh</a:t>
            </a:r>
            <a:r>
              <a:rPr lang="en-US" altLang="en-US" sz="2800" dirty="0"/>
              <a:t> </a:t>
            </a:r>
            <a:r>
              <a:rPr lang="en-US" altLang="en-US" sz="2800" dirty="0" err="1"/>
              <a:t>thu</a:t>
            </a:r>
            <a:r>
              <a:rPr lang="en-US" altLang="en-US" sz="2800" dirty="0"/>
              <a:t>, </a:t>
            </a:r>
            <a:r>
              <a:rPr lang="en-US" altLang="en-US" sz="2800" dirty="0" err="1"/>
              <a:t>thói</a:t>
            </a:r>
            <a:r>
              <a:rPr lang="en-US" altLang="en-US" sz="2800" dirty="0"/>
              <a:t> </a:t>
            </a:r>
            <a:r>
              <a:rPr lang="en-US" altLang="en-US" sz="2800" dirty="0" err="1"/>
              <a:t>quen</a:t>
            </a:r>
            <a:r>
              <a:rPr lang="en-US" altLang="en-US" sz="2800" dirty="0"/>
              <a:t> </a:t>
            </a:r>
            <a:r>
              <a:rPr lang="en-US" altLang="en-US" sz="2800" dirty="0" err="1"/>
              <a:t>khách</a:t>
            </a:r>
            <a:r>
              <a:rPr lang="en-US" altLang="en-US" sz="2800" dirty="0"/>
              <a:t> </a:t>
            </a:r>
            <a:r>
              <a:rPr lang="en-US" altLang="en-US" sz="2800" dirty="0" err="1"/>
              <a:t>hàng</a:t>
            </a:r>
            <a:r>
              <a:rPr lang="en-US" altLang="en-US" sz="2800" dirty="0"/>
              <a:t>,…)</a:t>
            </a:r>
          </a:p>
          <a:p>
            <a:pPr lvl="1" eaLnBrk="1" hangingPunct="1">
              <a:lnSpc>
                <a:spcPct val="90000"/>
              </a:lnSpc>
            </a:pPr>
            <a:r>
              <a:rPr lang="en-US" altLang="en-US" sz="2800" dirty="0" err="1"/>
              <a:t>Phương</a:t>
            </a:r>
            <a:r>
              <a:rPr lang="en-US" altLang="en-US" sz="2800" dirty="0"/>
              <a:t> </a:t>
            </a:r>
            <a:r>
              <a:rPr lang="en-US" altLang="en-US" sz="2800" dirty="0" err="1"/>
              <a:t>hướng</a:t>
            </a:r>
            <a:r>
              <a:rPr lang="en-US" altLang="en-US" sz="2800" dirty="0"/>
              <a:t> </a:t>
            </a:r>
            <a:r>
              <a:rPr lang="en-US" altLang="en-US" sz="2800" dirty="0" err="1"/>
              <a:t>tổ</a:t>
            </a:r>
            <a:r>
              <a:rPr lang="en-US" altLang="en-US" sz="2800" dirty="0"/>
              <a:t> </a:t>
            </a:r>
            <a:r>
              <a:rPr lang="en-US" altLang="en-US" sz="2800" dirty="0" err="1"/>
              <a:t>chức</a:t>
            </a:r>
            <a:r>
              <a:rPr lang="en-US" altLang="en-US" sz="2800" dirty="0"/>
              <a:t> </a:t>
            </a:r>
            <a:r>
              <a:rPr lang="en-US" altLang="en-US" sz="2800" dirty="0" err="1"/>
              <a:t>có</a:t>
            </a:r>
            <a:r>
              <a:rPr lang="en-US" altLang="en-US" sz="2800" dirty="0"/>
              <a:t> </a:t>
            </a:r>
            <a:r>
              <a:rPr lang="en-US" altLang="en-US" sz="2800" dirty="0" err="1"/>
              <a:t>thể</a:t>
            </a:r>
            <a:r>
              <a:rPr lang="en-US" altLang="en-US" sz="2800" dirty="0"/>
              <a:t> </a:t>
            </a:r>
            <a:r>
              <a:rPr lang="en-US" altLang="en-US" sz="2800" dirty="0" err="1"/>
              <a:t>tác</a:t>
            </a:r>
            <a:r>
              <a:rPr lang="en-US" altLang="en-US" sz="2800" dirty="0"/>
              <a:t> </a:t>
            </a:r>
            <a:r>
              <a:rPr lang="en-US" altLang="en-US" sz="2800" dirty="0" err="1"/>
              <a:t>động</a:t>
            </a:r>
            <a:r>
              <a:rPr lang="en-US" altLang="en-US" sz="2800" dirty="0"/>
              <a:t> </a:t>
            </a:r>
            <a:r>
              <a:rPr lang="en-US" altLang="en-US" sz="2800" dirty="0" err="1"/>
              <a:t>đến</a:t>
            </a:r>
            <a:r>
              <a:rPr lang="en-US" altLang="en-US" sz="2800" dirty="0"/>
              <a:t> </a:t>
            </a:r>
            <a:r>
              <a:rPr lang="en-US" altLang="en-US" sz="2800" dirty="0" err="1"/>
              <a:t>các</a:t>
            </a:r>
            <a:r>
              <a:rPr lang="en-US" altLang="en-US" sz="2800" dirty="0"/>
              <a:t> </a:t>
            </a:r>
            <a:r>
              <a:rPr lang="en-US" altLang="en-US" sz="2800" dirty="0" err="1"/>
              <a:t>yêu</a:t>
            </a:r>
            <a:r>
              <a:rPr lang="en-US" altLang="en-US" sz="2800" dirty="0"/>
              <a:t> </a:t>
            </a:r>
            <a:r>
              <a:rPr lang="en-US" altLang="en-US" sz="2800" dirty="0" err="1"/>
              <a:t>cầu</a:t>
            </a:r>
            <a:r>
              <a:rPr lang="en-US" altLang="en-US" sz="2800" dirty="0"/>
              <a:t> </a:t>
            </a:r>
            <a:r>
              <a:rPr lang="en-US" altLang="en-US" sz="2800" dirty="0" err="1"/>
              <a:t>của</a:t>
            </a:r>
            <a:r>
              <a:rPr lang="en-US" altLang="en-US" sz="2800" dirty="0"/>
              <a:t> HTTT </a:t>
            </a:r>
          </a:p>
          <a:p>
            <a:pPr lvl="1" eaLnBrk="1" hangingPunct="1">
              <a:lnSpc>
                <a:spcPct val="90000"/>
              </a:lnSpc>
            </a:pPr>
            <a:r>
              <a:rPr lang="en-US" altLang="en-US" sz="2800" dirty="0" err="1"/>
              <a:t>Lý</a:t>
            </a:r>
            <a:r>
              <a:rPr lang="en-US" altLang="en-US" sz="2800" dirty="0"/>
              <a:t> do </a:t>
            </a:r>
            <a:r>
              <a:rPr lang="en-US" altLang="en-US" sz="2800" dirty="0" err="1"/>
              <a:t>tồn</a:t>
            </a:r>
            <a:r>
              <a:rPr lang="en-US" altLang="en-US" sz="2800" dirty="0"/>
              <a:t> </a:t>
            </a:r>
            <a:r>
              <a:rPr lang="en-US" altLang="en-US" sz="2800" dirty="0" err="1"/>
              <a:t>tại</a:t>
            </a:r>
            <a:r>
              <a:rPr lang="en-US" altLang="en-US" sz="2800" dirty="0"/>
              <a:t> </a:t>
            </a:r>
            <a:r>
              <a:rPr lang="en-US" altLang="en-US" sz="2800" dirty="0" err="1"/>
              <a:t>của</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hiện</a:t>
            </a:r>
            <a:r>
              <a:rPr lang="en-US" altLang="en-US" sz="2800" dirty="0"/>
              <a:t> </a:t>
            </a:r>
            <a:r>
              <a:rPr lang="en-US" altLang="en-US" sz="2800" dirty="0" err="1"/>
              <a:t>hành</a:t>
            </a:r>
            <a:r>
              <a:rPr lang="en-US" altLang="en-US" sz="2800" dirty="0"/>
              <a:t> </a:t>
            </a:r>
          </a:p>
          <a:p>
            <a:pPr lvl="1" eaLnBrk="1" hangingPunct="1">
              <a:lnSpc>
                <a:spcPct val="90000"/>
              </a:lnSpc>
            </a:pPr>
            <a:r>
              <a:rPr lang="en-US" altLang="en-US" sz="2800" dirty="0" err="1"/>
              <a:t>Tìm</a:t>
            </a:r>
            <a:r>
              <a:rPr lang="en-US" altLang="en-US" sz="2800" dirty="0"/>
              <a:t> </a:t>
            </a:r>
            <a:r>
              <a:rPr lang="en-US" altLang="en-US" sz="2800" dirty="0" err="1"/>
              <a:t>ra</a:t>
            </a:r>
            <a:r>
              <a:rPr lang="en-US" altLang="en-US" sz="2800" dirty="0"/>
              <a:t> </a:t>
            </a:r>
            <a:r>
              <a:rPr lang="en-US" altLang="en-US" sz="2800" dirty="0" err="1"/>
              <a:t>tên</a:t>
            </a:r>
            <a:r>
              <a:rPr lang="en-US" altLang="en-US" sz="2800" dirty="0"/>
              <a:t> </a:t>
            </a:r>
            <a:r>
              <a:rPr lang="en-US" altLang="en-US" sz="2800" dirty="0" err="1"/>
              <a:t>và</a:t>
            </a:r>
            <a:r>
              <a:rPr lang="en-US" altLang="en-US" sz="2800" dirty="0"/>
              <a:t> </a:t>
            </a:r>
            <a:r>
              <a:rPr lang="en-US" altLang="en-US" sz="2800" dirty="0" err="1"/>
              <a:t>vị</a:t>
            </a:r>
            <a:r>
              <a:rPr lang="en-US" altLang="en-US" sz="2800" dirty="0"/>
              <a:t> </a:t>
            </a:r>
            <a:r>
              <a:rPr lang="en-US" altLang="en-US" sz="2800" dirty="0" err="1"/>
              <a:t>trí</a:t>
            </a:r>
            <a:r>
              <a:rPr lang="en-US" altLang="en-US" sz="2800" dirty="0"/>
              <a:t> </a:t>
            </a:r>
            <a:r>
              <a:rPr lang="en-US" altLang="en-US" sz="2800" dirty="0" err="1"/>
              <a:t>của</a:t>
            </a:r>
            <a:r>
              <a:rPr lang="en-US" altLang="en-US" sz="2800" dirty="0"/>
              <a:t> </a:t>
            </a:r>
            <a:r>
              <a:rPr lang="en-US" altLang="en-US" sz="2800" dirty="0" err="1"/>
              <a:t>những</a:t>
            </a:r>
            <a:r>
              <a:rPr lang="en-US" altLang="en-US" sz="2800" dirty="0"/>
              <a:t> </a:t>
            </a:r>
            <a:r>
              <a:rPr lang="en-US" altLang="en-US" sz="2800" dirty="0" err="1"/>
              <a:t>cá</a:t>
            </a:r>
            <a:r>
              <a:rPr lang="en-US" altLang="en-US" sz="2800" dirty="0"/>
              <a:t> </a:t>
            </a:r>
            <a:r>
              <a:rPr lang="en-US" altLang="en-US" sz="2800" dirty="0" err="1"/>
              <a:t>nhân</a:t>
            </a:r>
            <a:r>
              <a:rPr lang="en-US" altLang="en-US" sz="2800" dirty="0"/>
              <a:t> </a:t>
            </a:r>
            <a:r>
              <a:rPr lang="en-US" altLang="en-US" sz="2800" dirty="0" err="1"/>
              <a:t>có</a:t>
            </a:r>
            <a:r>
              <a:rPr lang="en-US" altLang="en-US" sz="2800" dirty="0"/>
              <a:t> </a:t>
            </a:r>
            <a:r>
              <a:rPr lang="en-US" altLang="en-US" sz="2800" dirty="0" err="1"/>
              <a:t>liên</a:t>
            </a:r>
            <a:r>
              <a:rPr lang="en-US" altLang="en-US" sz="2800" dirty="0"/>
              <a:t> </a:t>
            </a:r>
            <a:r>
              <a:rPr lang="en-US" altLang="en-US" sz="2800" dirty="0" err="1"/>
              <a:t>quan</a:t>
            </a:r>
            <a:r>
              <a:rPr lang="en-US" altLang="en-US" sz="2800" dirty="0"/>
              <a:t> </a:t>
            </a:r>
            <a:r>
              <a:rPr lang="en-US" altLang="en-US" sz="2800" dirty="0" err="1"/>
              <a:t>đến</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Giúp</a:t>
            </a:r>
            <a:r>
              <a:rPr lang="en-US" altLang="en-US" sz="2800" dirty="0"/>
              <a:t> </a:t>
            </a:r>
            <a:r>
              <a:rPr lang="en-US" altLang="en-US" sz="2800" dirty="0" err="1"/>
              <a:t>cho</a:t>
            </a:r>
            <a:r>
              <a:rPr lang="en-US" altLang="en-US" sz="2800" dirty="0"/>
              <a:t> </a:t>
            </a:r>
            <a:r>
              <a:rPr lang="en-US" altLang="en-US" sz="2800" dirty="0" err="1"/>
              <a:t>việc</a:t>
            </a:r>
            <a:r>
              <a:rPr lang="en-US" altLang="en-US" sz="2800" dirty="0"/>
              <a:t> </a:t>
            </a:r>
            <a:r>
              <a:rPr lang="en-US" altLang="en-US" sz="2800" dirty="0" err="1"/>
              <a:t>giao</a:t>
            </a:r>
            <a:r>
              <a:rPr lang="en-US" altLang="en-US" sz="2800" dirty="0"/>
              <a:t> </a:t>
            </a:r>
            <a:r>
              <a:rPr lang="en-US" altLang="en-US" sz="2800" dirty="0" err="1"/>
              <a:t>tiếp</a:t>
            </a:r>
            <a:r>
              <a:rPr lang="en-US" altLang="en-US" sz="2800" dirty="0"/>
              <a:t> </a:t>
            </a:r>
            <a:r>
              <a:rPr lang="en-US" altLang="en-US" sz="2800" dirty="0" err="1"/>
              <a:t>liên</a:t>
            </a:r>
            <a:r>
              <a:rPr lang="en-US" altLang="en-US" sz="2800" dirty="0"/>
              <a:t> </a:t>
            </a:r>
            <a:r>
              <a:rPr lang="en-US" altLang="en-US" sz="2800" dirty="0" err="1"/>
              <a:t>lạc</a:t>
            </a:r>
            <a:r>
              <a:rPr lang="en-US" altLang="en-US" sz="2800" dirty="0"/>
              <a:t> </a:t>
            </a:r>
            <a:r>
              <a:rPr lang="en-US" altLang="en-US" sz="2800" dirty="0" err="1"/>
              <a:t>đúng</a:t>
            </a:r>
            <a:r>
              <a:rPr lang="en-US" altLang="en-US" sz="2800" dirty="0"/>
              <a:t> </a:t>
            </a:r>
            <a:r>
              <a:rPr lang="en-US" altLang="en-US" sz="2800" dirty="0" err="1"/>
              <a:t>mục</a:t>
            </a:r>
            <a:r>
              <a:rPr lang="en-US" altLang="en-US" sz="2800" dirty="0"/>
              <a:t> </a:t>
            </a:r>
            <a:r>
              <a:rPr lang="en-US" altLang="en-US" sz="2800" dirty="0" err="1"/>
              <a:t>tiêu</a:t>
            </a:r>
            <a:r>
              <a:rPr lang="en-US" altLang="en-US" sz="2800" dirty="0"/>
              <a:t> </a:t>
            </a:r>
            <a:r>
              <a:rPr lang="en-US" altLang="en-US" sz="2800" dirty="0" err="1"/>
              <a:t>hơn</a:t>
            </a:r>
            <a:r>
              <a:rPr lang="en-US" altLang="en-US" sz="2800" dirty="0"/>
              <a:t> </a:t>
            </a:r>
          </a:p>
          <a:p>
            <a:pPr lvl="1" eaLnBrk="1" hangingPunct="1">
              <a:lnSpc>
                <a:spcPct val="90000"/>
              </a:lnSpc>
            </a:pPr>
            <a:r>
              <a:rPr lang="en-US" altLang="en-US" sz="2800" dirty="0" err="1"/>
              <a:t>Dữ</a:t>
            </a:r>
            <a:r>
              <a:rPr lang="en-US" altLang="en-US" sz="2800" dirty="0"/>
              <a:t> </a:t>
            </a:r>
            <a:r>
              <a:rPr lang="en-US" altLang="en-US" sz="2800" dirty="0" err="1"/>
              <a:t>liệu</a:t>
            </a:r>
            <a:r>
              <a:rPr lang="en-US" altLang="en-US" sz="2800" dirty="0"/>
              <a:t> </a:t>
            </a:r>
            <a:r>
              <a:rPr lang="en-US" altLang="en-US" sz="2800" dirty="0" err="1"/>
              <a:t>cấu</a:t>
            </a:r>
            <a:r>
              <a:rPr lang="en-US" altLang="en-US" sz="2800" dirty="0"/>
              <a:t> </a:t>
            </a:r>
            <a:r>
              <a:rPr lang="en-US" altLang="en-US" sz="2800" dirty="0" err="1"/>
              <a:t>trúc</a:t>
            </a:r>
            <a:r>
              <a:rPr lang="en-US" altLang="en-US" sz="2800" dirty="0"/>
              <a:t>, qui </a:t>
            </a:r>
            <a:r>
              <a:rPr lang="en-US" altLang="en-US" sz="2800" dirty="0" err="1"/>
              <a:t>tắc</a:t>
            </a:r>
            <a:r>
              <a:rPr lang="en-US" altLang="en-US" sz="2800" dirty="0"/>
              <a:t> </a:t>
            </a:r>
            <a:r>
              <a:rPr lang="en-US" altLang="en-US" sz="2800" dirty="0" err="1"/>
              <a:t>xử</a:t>
            </a:r>
            <a:r>
              <a:rPr lang="en-US" altLang="en-US" sz="2800" dirty="0"/>
              <a:t> </a:t>
            </a:r>
            <a:r>
              <a:rPr lang="en-US" altLang="en-US" sz="2800" dirty="0" err="1"/>
              <a:t>lý</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p>
        </p:txBody>
      </p:sp>
    </p:spTree>
    <p:extLst>
      <p:ext uri="{BB962C8B-B14F-4D97-AF65-F5344CB8AC3E}">
        <p14:creationId xmlns:p14="http://schemas.microsoft.com/office/powerpoint/2010/main" val="1888879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dissolve">
                                      <p:cBhvr>
                                        <p:cTn id="7" dur="500"/>
                                        <p:tgtEl>
                                          <p:spTgt spid="358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35843">
                                            <p:txEl>
                                              <p:pRg st="2" end="2"/>
                                            </p:txEl>
                                          </p:spTgt>
                                        </p:tgtEl>
                                        <p:attrNameLst>
                                          <p:attrName>style.visibility</p:attrName>
                                        </p:attrNameLst>
                                      </p:cBhvr>
                                      <p:to>
                                        <p:strVal val="visible"/>
                                      </p:to>
                                    </p:set>
                                    <p:animEffect transition="in" filter="barn(inHorizontal)">
                                      <p:cBhvr>
                                        <p:cTn id="12" dur="500"/>
                                        <p:tgtEl>
                                          <p:spTgt spid="358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nodeType="clickEffect">
                                  <p:stCondLst>
                                    <p:cond delay="0"/>
                                  </p:stCondLst>
                                  <p:childTnLst>
                                    <p:set>
                                      <p:cBhvr>
                                        <p:cTn id="16" dur="1" fill="hold">
                                          <p:stCondLst>
                                            <p:cond delay="0"/>
                                          </p:stCondLst>
                                        </p:cTn>
                                        <p:tgtEl>
                                          <p:spTgt spid="35843">
                                            <p:txEl>
                                              <p:pRg st="3" end="3"/>
                                            </p:txEl>
                                          </p:spTgt>
                                        </p:tgtEl>
                                        <p:attrNameLst>
                                          <p:attrName>style.visibility</p:attrName>
                                        </p:attrNameLst>
                                      </p:cBhvr>
                                      <p:to>
                                        <p:strVal val="visible"/>
                                      </p:to>
                                    </p:set>
                                    <p:anim calcmode="lin" valueType="num">
                                      <p:cBhvr>
                                        <p:cTn id="17" dur="500" fill="hold"/>
                                        <p:tgtEl>
                                          <p:spTgt spid="35843">
                                            <p:txEl>
                                              <p:pRg st="3" end="3"/>
                                            </p:txEl>
                                          </p:spTgt>
                                        </p:tgtEl>
                                        <p:attrNameLst>
                                          <p:attrName>ppt_w</p:attrName>
                                        </p:attrNameLst>
                                      </p:cBhvr>
                                      <p:tavLst>
                                        <p:tav tm="0">
                                          <p:val>
                                            <p:strVal val="#ppt_w*0.05"/>
                                          </p:val>
                                        </p:tav>
                                        <p:tav tm="100000">
                                          <p:val>
                                            <p:strVal val="#ppt_w"/>
                                          </p:val>
                                        </p:tav>
                                      </p:tavLst>
                                    </p:anim>
                                    <p:anim calcmode="lin" valueType="num">
                                      <p:cBhvr>
                                        <p:cTn id="18" dur="500" fill="hold"/>
                                        <p:tgtEl>
                                          <p:spTgt spid="35843">
                                            <p:txEl>
                                              <p:pRg st="3" end="3"/>
                                            </p:txEl>
                                          </p:spTgt>
                                        </p:tgtEl>
                                        <p:attrNameLst>
                                          <p:attrName>ppt_h</p:attrName>
                                        </p:attrNameLst>
                                      </p:cBhvr>
                                      <p:tavLst>
                                        <p:tav tm="0">
                                          <p:val>
                                            <p:strVal val="#ppt_h"/>
                                          </p:val>
                                        </p:tav>
                                        <p:tav tm="100000">
                                          <p:val>
                                            <p:strVal val="#ppt_h"/>
                                          </p:val>
                                        </p:tav>
                                      </p:tavLst>
                                    </p:anim>
                                    <p:anim calcmode="lin" valueType="num">
                                      <p:cBhvr>
                                        <p:cTn id="19" dur="500" fill="hold"/>
                                        <p:tgtEl>
                                          <p:spTgt spid="35843">
                                            <p:txEl>
                                              <p:pRg st="3" end="3"/>
                                            </p:txEl>
                                          </p:spTgt>
                                        </p:tgtEl>
                                        <p:attrNameLst>
                                          <p:attrName>ppt_x</p:attrName>
                                        </p:attrNameLst>
                                      </p:cBhvr>
                                      <p:tavLst>
                                        <p:tav tm="0">
                                          <p:val>
                                            <p:strVal val="#ppt_x-.2"/>
                                          </p:val>
                                        </p:tav>
                                        <p:tav tm="100000">
                                          <p:val>
                                            <p:strVal val="#ppt_x"/>
                                          </p:val>
                                        </p:tav>
                                      </p:tavLst>
                                    </p:anim>
                                    <p:anim calcmode="lin" valueType="num">
                                      <p:cBhvr>
                                        <p:cTn id="20" dur="500" fill="hold"/>
                                        <p:tgtEl>
                                          <p:spTgt spid="35843">
                                            <p:txEl>
                                              <p:pRg st="3" end="3"/>
                                            </p:txEl>
                                          </p:spTgt>
                                        </p:tgtEl>
                                        <p:attrNameLst>
                                          <p:attrName>ppt_y</p:attrName>
                                        </p:attrNameLst>
                                      </p:cBhvr>
                                      <p:tavLst>
                                        <p:tav tm="0">
                                          <p:val>
                                            <p:strVal val="#ppt_y"/>
                                          </p:val>
                                        </p:tav>
                                        <p:tav tm="100000">
                                          <p:val>
                                            <p:strVal val="#ppt_y"/>
                                          </p:val>
                                        </p:tav>
                                      </p:tavLst>
                                    </p:anim>
                                    <p:animEffect transition="in" filter="fade">
                                      <p:cBhvr>
                                        <p:cTn id="21" dur="500"/>
                                        <p:tgtEl>
                                          <p:spTgt spid="35843">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12" fill="hold" nodeType="clickEffect">
                                  <p:stCondLst>
                                    <p:cond delay="0"/>
                                  </p:stCondLst>
                                  <p:childTnLst>
                                    <p:set>
                                      <p:cBhvr>
                                        <p:cTn id="25" dur="1" fill="hold">
                                          <p:stCondLst>
                                            <p:cond delay="0"/>
                                          </p:stCondLst>
                                        </p:cTn>
                                        <p:tgtEl>
                                          <p:spTgt spid="35843">
                                            <p:txEl>
                                              <p:pRg st="4" end="4"/>
                                            </p:txEl>
                                          </p:spTgt>
                                        </p:tgtEl>
                                        <p:attrNameLst>
                                          <p:attrName>style.visibility</p:attrName>
                                        </p:attrNameLst>
                                      </p:cBhvr>
                                      <p:to>
                                        <p:strVal val="visible"/>
                                      </p:to>
                                    </p:set>
                                    <p:animEffect transition="in" filter="strips(downLeft)">
                                      <p:cBhvr>
                                        <p:cTn id="26" dur="500"/>
                                        <p:tgtEl>
                                          <p:spTgt spid="35843">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12" fill="hold" nodeType="clickEffect">
                                  <p:stCondLst>
                                    <p:cond delay="0"/>
                                  </p:stCondLst>
                                  <p:childTnLst>
                                    <p:set>
                                      <p:cBhvr>
                                        <p:cTn id="30" dur="1" fill="hold">
                                          <p:stCondLst>
                                            <p:cond delay="0"/>
                                          </p:stCondLst>
                                        </p:cTn>
                                        <p:tgtEl>
                                          <p:spTgt spid="35843">
                                            <p:txEl>
                                              <p:pRg st="5" end="5"/>
                                            </p:txEl>
                                          </p:spTgt>
                                        </p:tgtEl>
                                        <p:attrNameLst>
                                          <p:attrName>style.visibility</p:attrName>
                                        </p:attrNameLst>
                                      </p:cBhvr>
                                      <p:to>
                                        <p:strVal val="visible"/>
                                      </p:to>
                                    </p:set>
                                    <p:animEffect transition="in" filter="strips(downLeft)">
                                      <p:cBhvr>
                                        <p:cTn id="31" dur="500"/>
                                        <p:tgtEl>
                                          <p:spTgt spid="35843">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nodeType="clickEffect">
                                  <p:stCondLst>
                                    <p:cond delay="0"/>
                                  </p:stCondLst>
                                  <p:childTnLst>
                                    <p:set>
                                      <p:cBhvr>
                                        <p:cTn id="35" dur="1" fill="hold">
                                          <p:stCondLst>
                                            <p:cond delay="0"/>
                                          </p:stCondLst>
                                        </p:cTn>
                                        <p:tgtEl>
                                          <p:spTgt spid="35843">
                                            <p:txEl>
                                              <p:pRg st="6" end="6"/>
                                            </p:txEl>
                                          </p:spTgt>
                                        </p:tgtEl>
                                        <p:attrNameLst>
                                          <p:attrName>style.visibility</p:attrName>
                                        </p:attrNameLst>
                                      </p:cBhvr>
                                      <p:to>
                                        <p:strVal val="visible"/>
                                      </p:to>
                                    </p:set>
                                    <p:animEffect transition="in" filter="wipe(down)">
                                      <p:cBhvr>
                                        <p:cTn id="36" dur="500"/>
                                        <p:tgtEl>
                                          <p:spTgt spid="358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89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47526730-B6C1-4C3D-AA39-A265160B296F}" type="slidenum">
              <a:rPr lang="en-US" altLang="en-US">
                <a:latin typeface="Arial Black" panose="020B0A04020102020204" pitchFamily="34" charset="0"/>
              </a:rPr>
              <a:pPr/>
              <a:t>23</a:t>
            </a:fld>
            <a:endParaRPr lang="en-US" altLang="en-US">
              <a:latin typeface="Arial Black" panose="020B0A04020102020204" pitchFamily="34" charset="0"/>
            </a:endParaRPr>
          </a:p>
        </p:txBody>
      </p:sp>
      <p:sp>
        <p:nvSpPr>
          <p:cNvPr id="38916"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8917" name="Rectangle 2"/>
          <p:cNvSpPr>
            <a:spLocks noGrp="1" noChangeArrowheads="1"/>
          </p:cNvSpPr>
          <p:nvPr>
            <p:ph type="title"/>
          </p:nvPr>
        </p:nvSpPr>
        <p:spPr>
          <a:xfrm>
            <a:off x="441960" y="182245"/>
            <a:ext cx="10515600" cy="1325563"/>
          </a:xfrm>
        </p:spPr>
        <p:txBody>
          <a:bodyPr/>
          <a:lstStyle/>
          <a:p>
            <a:pPr eaLnBrk="1" hangingPunct="1"/>
            <a:r>
              <a:rPr lang="en-US" altLang="en-US" dirty="0" err="1"/>
              <a:t>Phân</a:t>
            </a:r>
            <a:r>
              <a:rPr lang="en-US" altLang="en-US" dirty="0"/>
              <a:t> </a:t>
            </a:r>
            <a:r>
              <a:rPr lang="en-US" altLang="en-US" dirty="0" err="1"/>
              <a:t>tích</a:t>
            </a:r>
            <a:r>
              <a:rPr lang="en-US" altLang="en-US" dirty="0"/>
              <a:t> </a:t>
            </a:r>
            <a:r>
              <a:rPr lang="en-US" altLang="en-US" dirty="0" err="1"/>
              <a:t>tài</a:t>
            </a:r>
            <a:r>
              <a:rPr lang="en-US" altLang="en-US" dirty="0"/>
              <a:t> </a:t>
            </a:r>
            <a:r>
              <a:rPr lang="en-US" altLang="en-US" dirty="0" err="1"/>
              <a:t>liệu</a:t>
            </a:r>
            <a:r>
              <a:rPr lang="en-US" altLang="en-US" dirty="0"/>
              <a:t> </a:t>
            </a:r>
            <a:r>
              <a:rPr lang="en-US" altLang="en-US" dirty="0" err="1"/>
              <a:t>thủ</a:t>
            </a:r>
            <a:r>
              <a:rPr lang="en-US" altLang="en-US" dirty="0"/>
              <a:t> </a:t>
            </a:r>
            <a:r>
              <a:rPr lang="en-US" altLang="en-US" dirty="0" err="1"/>
              <a:t>tục</a:t>
            </a:r>
            <a:endParaRPr lang="en-US" altLang="en-US" dirty="0"/>
          </a:p>
        </p:txBody>
      </p:sp>
      <p:sp>
        <p:nvSpPr>
          <p:cNvPr id="38918" name="Rectangle 3"/>
          <p:cNvSpPr>
            <a:spLocks noGrp="1" noChangeArrowheads="1"/>
          </p:cNvSpPr>
          <p:nvPr>
            <p:ph type="body" idx="1"/>
          </p:nvPr>
        </p:nvSpPr>
        <p:spPr>
          <a:xfrm>
            <a:off x="441960" y="1507808"/>
            <a:ext cx="11399520" cy="4351338"/>
          </a:xfrm>
        </p:spPr>
        <p:txBody>
          <a:bodyPr>
            <a:normAutofit/>
          </a:bodyPr>
          <a:lstStyle/>
          <a:p>
            <a:pPr eaLnBrk="1" hangingPunct="1"/>
            <a:r>
              <a:rPr lang="en-US" altLang="en-US" sz="3600" dirty="0" err="1"/>
              <a:t>Hạn</a:t>
            </a:r>
            <a:r>
              <a:rPr lang="en-US" altLang="en-US" sz="3600" dirty="0"/>
              <a:t> </a:t>
            </a:r>
            <a:r>
              <a:rPr lang="en-US" altLang="en-US" sz="3600" dirty="0" err="1"/>
              <a:t>chế</a:t>
            </a:r>
            <a:r>
              <a:rPr lang="en-US" altLang="en-US" sz="3600" dirty="0"/>
              <a:t>:</a:t>
            </a:r>
          </a:p>
          <a:p>
            <a:pPr lvl="1" eaLnBrk="1" hangingPunct="1"/>
            <a:r>
              <a:rPr lang="en-US" altLang="en-US" sz="3200" dirty="0" err="1"/>
              <a:t>Các</a:t>
            </a:r>
            <a:r>
              <a:rPr lang="en-US" altLang="en-US" sz="3200" dirty="0"/>
              <a:t> </a:t>
            </a:r>
            <a:r>
              <a:rPr lang="en-US" altLang="en-US" sz="3200" dirty="0" err="1"/>
              <a:t>tài</a:t>
            </a:r>
            <a:r>
              <a:rPr lang="en-US" altLang="en-US" sz="3200" dirty="0"/>
              <a:t> </a:t>
            </a:r>
            <a:r>
              <a:rPr lang="en-US" altLang="en-US" sz="3200" dirty="0" err="1"/>
              <a:t>liệu</a:t>
            </a:r>
            <a:r>
              <a:rPr lang="en-US" altLang="en-US" sz="3200" dirty="0"/>
              <a:t>, </a:t>
            </a:r>
            <a:r>
              <a:rPr lang="en-US" altLang="en-US" sz="3200" dirty="0" err="1"/>
              <a:t>thủ</a:t>
            </a:r>
            <a:r>
              <a:rPr lang="en-US" altLang="en-US" sz="3200" dirty="0"/>
              <a:t> </a:t>
            </a:r>
            <a:r>
              <a:rPr lang="en-US" altLang="en-US" sz="3200" dirty="0" err="1"/>
              <a:t>tục</a:t>
            </a:r>
            <a:r>
              <a:rPr lang="en-US" altLang="en-US" sz="3200" dirty="0"/>
              <a:t> </a:t>
            </a:r>
            <a:r>
              <a:rPr lang="en-US" altLang="en-US" sz="3200" dirty="0" err="1"/>
              <a:t>cũng</a:t>
            </a:r>
            <a:r>
              <a:rPr lang="en-US" altLang="en-US" sz="3200" dirty="0"/>
              <a:t> </a:t>
            </a:r>
            <a:r>
              <a:rPr lang="en-US" altLang="en-US" sz="3200" dirty="0" err="1"/>
              <a:t>là</a:t>
            </a:r>
            <a:r>
              <a:rPr lang="en-US" altLang="en-US" sz="3200" dirty="0"/>
              <a:t> </a:t>
            </a:r>
            <a:r>
              <a:rPr lang="en-US" altLang="en-US" sz="3200" dirty="0" err="1"/>
              <a:t>nguồn</a:t>
            </a:r>
            <a:r>
              <a:rPr lang="en-US" altLang="en-US" sz="3200" dirty="0"/>
              <a:t> </a:t>
            </a:r>
            <a:r>
              <a:rPr lang="en-US" altLang="en-US" sz="3200" dirty="0" err="1"/>
              <a:t>thông</a:t>
            </a:r>
            <a:r>
              <a:rPr lang="en-US" altLang="en-US" sz="3200" dirty="0"/>
              <a:t> tin </a:t>
            </a:r>
            <a:r>
              <a:rPr lang="en-US" altLang="en-US" sz="3200" dirty="0" err="1"/>
              <a:t>không</a:t>
            </a:r>
            <a:r>
              <a:rPr lang="en-US" altLang="en-US" sz="3200" dirty="0"/>
              <a:t> </a:t>
            </a:r>
            <a:r>
              <a:rPr lang="en-US" altLang="en-US" sz="3200" dirty="0" err="1"/>
              <a:t>đúng</a:t>
            </a:r>
            <a:r>
              <a:rPr lang="en-US" altLang="en-US" sz="3200" dirty="0"/>
              <a:t>, </a:t>
            </a:r>
            <a:r>
              <a:rPr lang="en-US" altLang="en-US" sz="3200" dirty="0" err="1"/>
              <a:t>trùng</a:t>
            </a:r>
            <a:r>
              <a:rPr lang="en-US" altLang="en-US" sz="3200" dirty="0"/>
              <a:t> </a:t>
            </a:r>
            <a:r>
              <a:rPr lang="en-US" altLang="en-US" sz="3200" dirty="0" err="1"/>
              <a:t>lắp</a:t>
            </a:r>
            <a:endParaRPr lang="en-US" altLang="en-US" sz="3200" dirty="0"/>
          </a:p>
          <a:p>
            <a:pPr lvl="1" eaLnBrk="1" hangingPunct="1"/>
            <a:r>
              <a:rPr lang="en-US" altLang="en-US" sz="3200" dirty="0" err="1"/>
              <a:t>Thiếu</a:t>
            </a:r>
            <a:r>
              <a:rPr lang="en-US" altLang="en-US" sz="3200" dirty="0"/>
              <a:t> </a:t>
            </a:r>
            <a:r>
              <a:rPr lang="en-US" altLang="en-US" sz="3200" dirty="0" err="1"/>
              <a:t>tài</a:t>
            </a:r>
            <a:r>
              <a:rPr lang="en-US" altLang="en-US" sz="3200" dirty="0"/>
              <a:t> </a:t>
            </a:r>
            <a:r>
              <a:rPr lang="en-US" altLang="en-US" sz="3200" dirty="0" err="1"/>
              <a:t>liệu</a:t>
            </a:r>
            <a:endParaRPr lang="en-US" altLang="en-US" sz="3200" dirty="0"/>
          </a:p>
          <a:p>
            <a:pPr lvl="1" eaLnBrk="1" hangingPunct="1"/>
            <a:r>
              <a:rPr lang="en-US" altLang="en-US" sz="3200" dirty="0" err="1"/>
              <a:t>Tài</a:t>
            </a:r>
            <a:r>
              <a:rPr lang="en-US" altLang="en-US" sz="3200" dirty="0"/>
              <a:t> </a:t>
            </a:r>
            <a:r>
              <a:rPr lang="en-US" altLang="en-US" sz="3200" dirty="0" err="1"/>
              <a:t>liệu</a:t>
            </a:r>
            <a:r>
              <a:rPr lang="en-US" altLang="en-US" sz="3200" dirty="0"/>
              <a:t> </a:t>
            </a:r>
            <a:r>
              <a:rPr lang="en-US" altLang="en-US" sz="3200" dirty="0" err="1"/>
              <a:t>hết</a:t>
            </a:r>
            <a:r>
              <a:rPr lang="en-US" altLang="en-US" sz="3200" dirty="0"/>
              <a:t> </a:t>
            </a:r>
            <a:r>
              <a:rPr lang="en-US" altLang="en-US" sz="3200" dirty="0" err="1"/>
              <a:t>hạn</a:t>
            </a:r>
            <a:r>
              <a:rPr lang="en-US" altLang="en-US" sz="3200" dirty="0"/>
              <a:t> </a:t>
            </a:r>
          </a:p>
        </p:txBody>
      </p:sp>
    </p:spTree>
    <p:extLst>
      <p:ext uri="{BB962C8B-B14F-4D97-AF65-F5344CB8AC3E}">
        <p14:creationId xmlns:p14="http://schemas.microsoft.com/office/powerpoint/2010/main" val="56139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99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CC5993FB-3E40-4212-8160-7F573E78A182}" type="slidenum">
              <a:rPr lang="en-US" altLang="en-US">
                <a:latin typeface="Arial Black" panose="020B0A04020102020204" pitchFamily="34" charset="0"/>
              </a:rPr>
              <a:pPr/>
              <a:t>24</a:t>
            </a:fld>
            <a:endParaRPr lang="en-US" altLang="en-US">
              <a:latin typeface="Arial Black" panose="020B0A04020102020204" pitchFamily="34" charset="0"/>
            </a:endParaRPr>
          </a:p>
        </p:txBody>
      </p:sp>
      <p:sp>
        <p:nvSpPr>
          <p:cNvPr id="39940"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39941" name="Rectangle 2"/>
          <p:cNvSpPr>
            <a:spLocks noGrp="1" noChangeArrowheads="1"/>
          </p:cNvSpPr>
          <p:nvPr>
            <p:ph type="title"/>
          </p:nvPr>
        </p:nvSpPr>
        <p:spPr>
          <a:xfrm>
            <a:off x="548640" y="365760"/>
            <a:ext cx="8229600" cy="838200"/>
          </a:xfrm>
        </p:spPr>
        <p:txBody>
          <a:bodyPr/>
          <a:lstStyle/>
          <a:p>
            <a:pPr eaLnBrk="1" hangingPunct="1"/>
            <a:r>
              <a:rPr lang="en-US" altLang="en-US" sz="4000"/>
              <a:t>Các phương pháp mới xác định yêu cầu</a:t>
            </a:r>
          </a:p>
        </p:txBody>
      </p:sp>
      <p:sp>
        <p:nvSpPr>
          <p:cNvPr id="37891" name="Rectangle 3"/>
          <p:cNvSpPr>
            <a:spLocks noGrp="1" noChangeArrowheads="1"/>
          </p:cNvSpPr>
          <p:nvPr>
            <p:ph type="body" idx="1"/>
          </p:nvPr>
        </p:nvSpPr>
        <p:spPr>
          <a:xfrm>
            <a:off x="548640" y="1310640"/>
            <a:ext cx="11125200" cy="4648200"/>
          </a:xfrm>
        </p:spPr>
        <p:txBody>
          <a:bodyPr>
            <a:normAutofit/>
          </a:bodyPr>
          <a:lstStyle/>
          <a:p>
            <a:pPr marL="609600" indent="-609600"/>
            <a:r>
              <a:rPr lang="en-US" altLang="en-US" dirty="0" err="1"/>
              <a:t>Thiết</a:t>
            </a:r>
            <a:r>
              <a:rPr lang="en-US" altLang="en-US" dirty="0"/>
              <a:t> </a:t>
            </a:r>
            <a:r>
              <a:rPr lang="en-US" altLang="en-US" dirty="0" err="1"/>
              <a:t>kế</a:t>
            </a:r>
            <a:r>
              <a:rPr lang="en-US" altLang="en-US" dirty="0"/>
              <a:t> </a:t>
            </a:r>
            <a:r>
              <a:rPr lang="en-US" altLang="en-US" dirty="0" err="1"/>
              <a:t>kết</a:t>
            </a:r>
            <a:r>
              <a:rPr lang="en-US" altLang="en-US" dirty="0"/>
              <a:t> </a:t>
            </a:r>
            <a:r>
              <a:rPr lang="en-US" altLang="en-US" dirty="0" err="1"/>
              <a:t>hợp</a:t>
            </a:r>
            <a:r>
              <a:rPr lang="en-US" altLang="en-US" dirty="0"/>
              <a:t> </a:t>
            </a:r>
            <a:r>
              <a:rPr lang="en-US" altLang="en-US" dirty="0" err="1"/>
              <a:t>người</a:t>
            </a:r>
            <a:r>
              <a:rPr lang="en-US" altLang="en-US" dirty="0"/>
              <a:t> </a:t>
            </a:r>
            <a:r>
              <a:rPr lang="en-US" altLang="en-US" dirty="0" err="1"/>
              <a:t>dùng</a:t>
            </a:r>
            <a:r>
              <a:rPr lang="en-US" altLang="en-US" dirty="0"/>
              <a:t> (JAD - Join Application Design)</a:t>
            </a:r>
          </a:p>
          <a:p>
            <a:pPr marL="990600" lvl="1" indent="-533400"/>
            <a:r>
              <a:rPr lang="en-US" altLang="en-US" dirty="0" err="1"/>
              <a:t>Là</a:t>
            </a:r>
            <a:r>
              <a:rPr lang="en-US" altLang="en-US" dirty="0"/>
              <a:t> </a:t>
            </a:r>
            <a:r>
              <a:rPr lang="en-US" altLang="en-US" dirty="0" err="1"/>
              <a:t>một</a:t>
            </a:r>
            <a:r>
              <a:rPr lang="en-US" altLang="en-US" dirty="0"/>
              <a:t> </a:t>
            </a:r>
            <a:r>
              <a:rPr lang="en-US" altLang="en-US" dirty="0" err="1"/>
              <a:t>hình</a:t>
            </a:r>
            <a:r>
              <a:rPr lang="en-US" altLang="en-US" dirty="0"/>
              <a:t> </a:t>
            </a:r>
            <a:r>
              <a:rPr lang="en-US" altLang="en-US" dirty="0" err="1"/>
              <a:t>thức</a:t>
            </a:r>
            <a:r>
              <a:rPr lang="en-US" altLang="en-US" dirty="0"/>
              <a:t> </a:t>
            </a:r>
            <a:r>
              <a:rPr lang="en-US" altLang="en-US" dirty="0" err="1"/>
              <a:t>phỏng</a:t>
            </a:r>
            <a:r>
              <a:rPr lang="en-US" altLang="en-US" dirty="0"/>
              <a:t> </a:t>
            </a:r>
            <a:r>
              <a:rPr lang="en-US" altLang="en-US" dirty="0" err="1"/>
              <a:t>vấn</a:t>
            </a:r>
            <a:r>
              <a:rPr lang="en-US" altLang="en-US" dirty="0"/>
              <a:t> </a:t>
            </a:r>
            <a:r>
              <a:rPr lang="en-US" altLang="en-US" dirty="0" err="1"/>
              <a:t>nhóm</a:t>
            </a:r>
            <a:r>
              <a:rPr lang="en-US" altLang="en-US" dirty="0"/>
              <a:t>, </a:t>
            </a:r>
            <a:r>
              <a:rPr lang="en-US" altLang="en-US" dirty="0" err="1"/>
              <a:t>tuy</a:t>
            </a:r>
            <a:r>
              <a:rPr lang="en-US" altLang="en-US" dirty="0"/>
              <a:t> </a:t>
            </a:r>
            <a:r>
              <a:rPr lang="en-US" altLang="en-US" dirty="0" err="1"/>
              <a:t>nhiên</a:t>
            </a:r>
            <a:r>
              <a:rPr lang="en-US" altLang="en-US" dirty="0"/>
              <a:t> </a:t>
            </a:r>
            <a:r>
              <a:rPr lang="en-US" altLang="en-US" dirty="0" err="1"/>
              <a:t>đi</a:t>
            </a:r>
            <a:r>
              <a:rPr lang="en-US" altLang="en-US" dirty="0"/>
              <a:t> </a:t>
            </a:r>
            <a:r>
              <a:rPr lang="en-US" altLang="en-US" dirty="0" err="1"/>
              <a:t>theo</a:t>
            </a:r>
            <a:r>
              <a:rPr lang="en-US" altLang="en-US" dirty="0"/>
              <a:t> </a:t>
            </a:r>
            <a:r>
              <a:rPr lang="en-US" altLang="en-US" dirty="0" err="1"/>
              <a:t>một</a:t>
            </a:r>
            <a:r>
              <a:rPr lang="en-US" altLang="en-US" dirty="0"/>
              <a:t> </a:t>
            </a:r>
            <a:r>
              <a:rPr lang="en-US" altLang="en-US" dirty="0" err="1"/>
              <a:t>chương</a:t>
            </a:r>
            <a:r>
              <a:rPr lang="en-US" altLang="en-US" dirty="0"/>
              <a:t> </a:t>
            </a:r>
            <a:r>
              <a:rPr lang="en-US" altLang="en-US" dirty="0" err="1"/>
              <a:t>trình</a:t>
            </a:r>
            <a:r>
              <a:rPr lang="en-US" altLang="en-US" dirty="0"/>
              <a:t> </a:t>
            </a:r>
            <a:r>
              <a:rPr lang="en-US" altLang="en-US" dirty="0" err="1"/>
              <a:t>và</a:t>
            </a:r>
            <a:r>
              <a:rPr lang="en-US" altLang="en-US" dirty="0"/>
              <a:t> </a:t>
            </a:r>
            <a:r>
              <a:rPr lang="en-US" altLang="en-US" dirty="0" err="1"/>
              <a:t>ptv</a:t>
            </a:r>
            <a:r>
              <a:rPr lang="en-US" altLang="en-US" dirty="0"/>
              <a:t> </a:t>
            </a:r>
            <a:r>
              <a:rPr lang="en-US" altLang="en-US" dirty="0" err="1"/>
              <a:t>điều</a:t>
            </a:r>
            <a:r>
              <a:rPr lang="en-US" altLang="en-US" dirty="0"/>
              <a:t> </a:t>
            </a:r>
            <a:r>
              <a:rPr lang="en-US" altLang="en-US" dirty="0" err="1"/>
              <a:t>khiển</a:t>
            </a:r>
            <a:r>
              <a:rPr lang="en-US" altLang="en-US" dirty="0"/>
              <a:t> </a:t>
            </a:r>
            <a:r>
              <a:rPr lang="en-US" altLang="en-US" dirty="0" err="1"/>
              <a:t>thứ</a:t>
            </a:r>
            <a:r>
              <a:rPr lang="en-US" altLang="en-US" dirty="0"/>
              <a:t> </a:t>
            </a:r>
            <a:r>
              <a:rPr lang="en-US" altLang="en-US" dirty="0" err="1"/>
              <a:t>tự</a:t>
            </a:r>
            <a:r>
              <a:rPr lang="en-US" altLang="en-US" dirty="0"/>
              <a:t> </a:t>
            </a:r>
            <a:r>
              <a:rPr lang="en-US" altLang="en-US" dirty="0" err="1"/>
              <a:t>câu</a:t>
            </a:r>
            <a:r>
              <a:rPr lang="en-US" altLang="en-US" dirty="0"/>
              <a:t> </a:t>
            </a:r>
            <a:r>
              <a:rPr lang="en-US" altLang="en-US" dirty="0" err="1"/>
              <a:t>hỏi</a:t>
            </a:r>
            <a:r>
              <a:rPr lang="en-US" altLang="en-US" dirty="0"/>
              <a:t> </a:t>
            </a:r>
            <a:r>
              <a:rPr lang="en-US" altLang="en-US" dirty="0" err="1"/>
              <a:t>được</a:t>
            </a:r>
            <a:r>
              <a:rPr lang="en-US" altLang="en-US" dirty="0"/>
              <a:t> </a:t>
            </a:r>
            <a:r>
              <a:rPr lang="en-US" altLang="en-US" dirty="0" err="1"/>
              <a:t>trả</a:t>
            </a:r>
            <a:r>
              <a:rPr lang="en-US" altLang="en-US" dirty="0"/>
              <a:t> </a:t>
            </a:r>
            <a:r>
              <a:rPr lang="en-US" altLang="en-US" dirty="0" err="1"/>
              <a:t>lời</a:t>
            </a:r>
            <a:r>
              <a:rPr lang="en-US" altLang="en-US" dirty="0"/>
              <a:t> </a:t>
            </a:r>
            <a:r>
              <a:rPr lang="en-US" altLang="en-US" dirty="0" err="1"/>
              <a:t>bởi</a:t>
            </a:r>
            <a:r>
              <a:rPr lang="en-US" altLang="en-US" dirty="0"/>
              <a:t> </a:t>
            </a:r>
            <a:r>
              <a:rPr lang="en-US" altLang="en-US" dirty="0" err="1"/>
              <a:t>người</a:t>
            </a:r>
            <a:r>
              <a:rPr lang="en-US" altLang="en-US" dirty="0"/>
              <a:t> </a:t>
            </a:r>
            <a:r>
              <a:rPr lang="en-US" altLang="en-US" dirty="0" err="1"/>
              <a:t>dùng</a:t>
            </a:r>
            <a:endParaRPr lang="en-US" altLang="en-US" dirty="0"/>
          </a:p>
          <a:p>
            <a:pPr marL="990600" lvl="1" indent="-533400"/>
            <a:r>
              <a:rPr lang="en-US" altLang="en-US" dirty="0" err="1"/>
              <a:t>Thành</a:t>
            </a:r>
            <a:r>
              <a:rPr lang="en-US" altLang="en-US" dirty="0"/>
              <a:t> </a:t>
            </a:r>
            <a:r>
              <a:rPr lang="en-US" altLang="en-US" dirty="0" err="1"/>
              <a:t>phần</a:t>
            </a:r>
            <a:r>
              <a:rPr lang="en-US" altLang="en-US" dirty="0"/>
              <a:t> JAD </a:t>
            </a:r>
            <a:r>
              <a:rPr lang="en-US" altLang="en-US" dirty="0" err="1"/>
              <a:t>bao</a:t>
            </a:r>
            <a:r>
              <a:rPr lang="en-US" altLang="en-US" dirty="0"/>
              <a:t> </a:t>
            </a:r>
            <a:r>
              <a:rPr lang="en-US" altLang="en-US" dirty="0" err="1"/>
              <a:t>gồm</a:t>
            </a:r>
            <a:r>
              <a:rPr lang="en-US" altLang="en-US" dirty="0"/>
              <a:t>:</a:t>
            </a:r>
          </a:p>
          <a:p>
            <a:pPr marL="1371600" lvl="2" indent="-457200"/>
            <a:r>
              <a:rPr lang="en-US" altLang="en-US" dirty="0" err="1"/>
              <a:t>Địa</a:t>
            </a:r>
            <a:r>
              <a:rPr lang="en-US" altLang="en-US" dirty="0"/>
              <a:t> </a:t>
            </a:r>
            <a:r>
              <a:rPr lang="en-US" altLang="en-US" dirty="0" err="1"/>
              <a:t>điểm</a:t>
            </a:r>
            <a:r>
              <a:rPr lang="en-US" altLang="en-US" dirty="0"/>
              <a:t>: (</a:t>
            </a:r>
            <a:r>
              <a:rPr lang="en-US" altLang="en-US" dirty="0" err="1"/>
              <a:t>phòng</a:t>
            </a:r>
            <a:r>
              <a:rPr lang="en-US" altLang="en-US" dirty="0"/>
              <a:t> </a:t>
            </a:r>
            <a:r>
              <a:rPr lang="en-US" altLang="en-US" dirty="0" err="1"/>
              <a:t>họp</a:t>
            </a:r>
            <a:r>
              <a:rPr lang="en-US" altLang="en-US" dirty="0"/>
              <a:t>) </a:t>
            </a:r>
            <a:r>
              <a:rPr lang="en-US" altLang="en-US" dirty="0" err="1"/>
              <a:t>đầy</a:t>
            </a:r>
            <a:r>
              <a:rPr lang="en-US" altLang="en-US" dirty="0"/>
              <a:t> </a:t>
            </a:r>
            <a:r>
              <a:rPr lang="en-US" altLang="en-US" dirty="0" err="1"/>
              <a:t>đủ</a:t>
            </a:r>
            <a:r>
              <a:rPr lang="en-US" altLang="en-US" dirty="0"/>
              <a:t> </a:t>
            </a:r>
            <a:r>
              <a:rPr lang="en-US" altLang="en-US" dirty="0" err="1"/>
              <a:t>trang</a:t>
            </a:r>
            <a:r>
              <a:rPr lang="en-US" altLang="en-US" dirty="0"/>
              <a:t> </a:t>
            </a:r>
            <a:r>
              <a:rPr lang="en-US" altLang="en-US" dirty="0" err="1"/>
              <a:t>biết</a:t>
            </a:r>
            <a:r>
              <a:rPr lang="en-US" altLang="en-US" dirty="0"/>
              <a:t> </a:t>
            </a:r>
            <a:r>
              <a:rPr lang="en-US" altLang="en-US" dirty="0" err="1"/>
              <a:t>bị</a:t>
            </a:r>
            <a:r>
              <a:rPr lang="en-US" altLang="en-US" dirty="0"/>
              <a:t>, </a:t>
            </a:r>
            <a:r>
              <a:rPr lang="en-US" altLang="en-US" dirty="0" err="1"/>
              <a:t>tập</a:t>
            </a:r>
            <a:r>
              <a:rPr lang="en-US" altLang="en-US" dirty="0"/>
              <a:t> </a:t>
            </a:r>
            <a:r>
              <a:rPr lang="en-US" altLang="en-US" dirty="0" err="1"/>
              <a:t>trung</a:t>
            </a:r>
            <a:r>
              <a:rPr lang="en-US" altLang="en-US" dirty="0"/>
              <a:t> </a:t>
            </a:r>
            <a:r>
              <a:rPr lang="en-US" altLang="en-US" dirty="0" err="1"/>
              <a:t>cao</a:t>
            </a:r>
            <a:r>
              <a:rPr lang="en-US" altLang="en-US" dirty="0"/>
              <a:t>.</a:t>
            </a:r>
          </a:p>
          <a:p>
            <a:pPr marL="1371600" lvl="2" indent="-457200"/>
            <a:r>
              <a:rPr lang="en-US" altLang="en-US" dirty="0" err="1"/>
              <a:t>Người</a:t>
            </a:r>
            <a:r>
              <a:rPr lang="en-US" altLang="en-US" dirty="0"/>
              <a:t> </a:t>
            </a:r>
            <a:r>
              <a:rPr lang="en-US" altLang="en-US" dirty="0" err="1"/>
              <a:t>tham</a:t>
            </a:r>
            <a:r>
              <a:rPr lang="en-US" altLang="en-US" dirty="0"/>
              <a:t> </a:t>
            </a:r>
            <a:r>
              <a:rPr lang="en-US" altLang="en-US" dirty="0" err="1"/>
              <a:t>dự</a:t>
            </a:r>
            <a:r>
              <a:rPr lang="en-US" altLang="en-US" dirty="0"/>
              <a:t> :</a:t>
            </a:r>
          </a:p>
          <a:p>
            <a:pPr marL="1752600" lvl="3" indent="-381000"/>
            <a:r>
              <a:rPr lang="en-US" altLang="en-US" dirty="0" err="1"/>
              <a:t>Người</a:t>
            </a:r>
            <a:r>
              <a:rPr lang="en-US" altLang="en-US" dirty="0"/>
              <a:t> </a:t>
            </a:r>
            <a:r>
              <a:rPr lang="en-US" altLang="en-US" dirty="0" err="1"/>
              <a:t>chủ</a:t>
            </a:r>
            <a:r>
              <a:rPr lang="en-US" altLang="en-US" dirty="0"/>
              <a:t> </a:t>
            </a:r>
            <a:r>
              <a:rPr lang="en-US" altLang="en-US" dirty="0" err="1"/>
              <a:t>trì</a:t>
            </a:r>
            <a:r>
              <a:rPr lang="en-US" altLang="en-US" dirty="0"/>
              <a:t> : </a:t>
            </a:r>
            <a:r>
              <a:rPr lang="en-US" altLang="en-US" dirty="0" err="1"/>
              <a:t>điều</a:t>
            </a:r>
            <a:r>
              <a:rPr lang="en-US" altLang="en-US" dirty="0"/>
              <a:t> </a:t>
            </a:r>
            <a:r>
              <a:rPr lang="en-US" altLang="en-US" dirty="0" err="1"/>
              <a:t>hành</a:t>
            </a:r>
            <a:r>
              <a:rPr lang="en-US" altLang="en-US" dirty="0"/>
              <a:t> </a:t>
            </a:r>
            <a:r>
              <a:rPr lang="en-US" altLang="en-US" dirty="0" err="1"/>
              <a:t>cuộc</a:t>
            </a:r>
            <a:r>
              <a:rPr lang="en-US" altLang="en-US" dirty="0"/>
              <a:t> </a:t>
            </a:r>
            <a:r>
              <a:rPr lang="en-US" altLang="en-US" dirty="0" err="1"/>
              <a:t>họp</a:t>
            </a:r>
            <a:endParaRPr lang="en-US" altLang="en-US" dirty="0"/>
          </a:p>
          <a:p>
            <a:pPr marL="1752600" lvl="3" indent="-381000"/>
            <a:r>
              <a:rPr lang="en-US" altLang="en-US" dirty="0" err="1"/>
              <a:t>Người</a:t>
            </a:r>
            <a:r>
              <a:rPr lang="en-US" altLang="en-US" dirty="0"/>
              <a:t> </a:t>
            </a:r>
            <a:r>
              <a:rPr lang="en-US" altLang="en-US" dirty="0" err="1"/>
              <a:t>dùng</a:t>
            </a:r>
            <a:r>
              <a:rPr lang="en-US" altLang="en-US" dirty="0"/>
              <a:t> </a:t>
            </a:r>
            <a:r>
              <a:rPr lang="en-US" altLang="en-US" dirty="0" err="1"/>
              <a:t>hệ</a:t>
            </a:r>
            <a:r>
              <a:rPr lang="en-US" altLang="en-US" dirty="0"/>
              <a:t> </a:t>
            </a:r>
            <a:r>
              <a:rPr lang="en-US" altLang="en-US" dirty="0" err="1"/>
              <a:t>thống</a:t>
            </a:r>
            <a:endParaRPr lang="en-US" altLang="en-US" dirty="0"/>
          </a:p>
          <a:p>
            <a:pPr marL="1752600" lvl="3" indent="-381000"/>
            <a:r>
              <a:rPr lang="en-US" altLang="en-US" dirty="0" err="1"/>
              <a:t>Phân</a:t>
            </a:r>
            <a:r>
              <a:rPr lang="en-US" altLang="en-US" dirty="0"/>
              <a:t> </a:t>
            </a:r>
            <a:r>
              <a:rPr lang="en-US" altLang="en-US" dirty="0" err="1"/>
              <a:t>tích</a:t>
            </a:r>
            <a:r>
              <a:rPr lang="en-US" altLang="en-US" dirty="0"/>
              <a:t> </a:t>
            </a:r>
            <a:r>
              <a:rPr lang="en-US" altLang="en-US" dirty="0" err="1"/>
              <a:t>viên</a:t>
            </a:r>
            <a:r>
              <a:rPr lang="en-US" altLang="en-US" dirty="0"/>
              <a:t> </a:t>
            </a:r>
            <a:r>
              <a:rPr lang="en-US" altLang="en-US" dirty="0" err="1"/>
              <a:t>hệ</a:t>
            </a:r>
            <a:r>
              <a:rPr lang="en-US" altLang="en-US" dirty="0"/>
              <a:t> </a:t>
            </a:r>
            <a:r>
              <a:rPr lang="en-US" altLang="en-US" dirty="0" err="1"/>
              <a:t>thống</a:t>
            </a:r>
            <a:r>
              <a:rPr lang="en-US" altLang="en-US" dirty="0"/>
              <a:t> </a:t>
            </a:r>
          </a:p>
          <a:p>
            <a:pPr marL="1752600" lvl="3" indent="-381000"/>
            <a:r>
              <a:rPr lang="en-US" altLang="en-US" dirty="0" err="1"/>
              <a:t>Người</a:t>
            </a:r>
            <a:r>
              <a:rPr lang="en-US" altLang="en-US" dirty="0"/>
              <a:t> </a:t>
            </a:r>
            <a:r>
              <a:rPr lang="en-US" altLang="en-US" dirty="0" err="1"/>
              <a:t>ghi</a:t>
            </a:r>
            <a:r>
              <a:rPr lang="en-US" altLang="en-US" dirty="0"/>
              <a:t> </a:t>
            </a:r>
            <a:r>
              <a:rPr lang="en-US" altLang="en-US" dirty="0" err="1"/>
              <a:t>chép</a:t>
            </a:r>
            <a:r>
              <a:rPr lang="en-US" altLang="en-US" dirty="0"/>
              <a:t> </a:t>
            </a:r>
          </a:p>
          <a:p>
            <a:pPr marL="1752600" lvl="3" indent="-381000"/>
            <a:r>
              <a:rPr lang="en-US" altLang="en-US" dirty="0" err="1"/>
              <a:t>Nhân</a:t>
            </a:r>
            <a:r>
              <a:rPr lang="en-US" altLang="en-US" dirty="0"/>
              <a:t> </a:t>
            </a:r>
            <a:r>
              <a:rPr lang="en-US" altLang="en-US" dirty="0" err="1"/>
              <a:t>viên</a:t>
            </a:r>
            <a:r>
              <a:rPr lang="en-US" altLang="en-US" dirty="0"/>
              <a:t> </a:t>
            </a:r>
            <a:r>
              <a:rPr lang="en-US" altLang="en-US" dirty="0" err="1"/>
              <a:t>phát</a:t>
            </a:r>
            <a:r>
              <a:rPr lang="en-US" altLang="en-US" dirty="0"/>
              <a:t> </a:t>
            </a:r>
            <a:r>
              <a:rPr lang="en-US" altLang="en-US" dirty="0" err="1"/>
              <a:t>triển</a:t>
            </a:r>
            <a:endParaRPr lang="en-US" altLang="en-US" dirty="0"/>
          </a:p>
          <a:p>
            <a:pPr marL="1371600" lvl="2" indent="-457200"/>
            <a:r>
              <a:rPr lang="en-US" altLang="en-US" dirty="0" err="1"/>
              <a:t>Chương</a:t>
            </a:r>
            <a:r>
              <a:rPr lang="en-US" altLang="en-US" dirty="0"/>
              <a:t> </a:t>
            </a:r>
            <a:r>
              <a:rPr lang="en-US" altLang="en-US" dirty="0" err="1"/>
              <a:t>trình</a:t>
            </a:r>
            <a:r>
              <a:rPr lang="en-US" altLang="en-US" dirty="0"/>
              <a:t>: </a:t>
            </a:r>
            <a:r>
              <a:rPr lang="en-US" altLang="en-US" dirty="0" err="1"/>
              <a:t>thứ</a:t>
            </a:r>
            <a:r>
              <a:rPr lang="en-US" altLang="en-US" dirty="0"/>
              <a:t> </a:t>
            </a:r>
            <a:r>
              <a:rPr lang="en-US" altLang="en-US" dirty="0" err="1"/>
              <a:t>tự</a:t>
            </a:r>
            <a:r>
              <a:rPr lang="en-US" altLang="en-US" dirty="0"/>
              <a:t> </a:t>
            </a:r>
            <a:r>
              <a:rPr lang="en-US" altLang="en-US" dirty="0" err="1"/>
              <a:t>các</a:t>
            </a:r>
            <a:r>
              <a:rPr lang="en-US" altLang="en-US" dirty="0"/>
              <a:t> </a:t>
            </a:r>
            <a:r>
              <a:rPr lang="en-US" altLang="en-US" dirty="0" err="1"/>
              <a:t>mục</a:t>
            </a:r>
            <a:r>
              <a:rPr lang="en-US" altLang="en-US" dirty="0"/>
              <a:t> </a:t>
            </a:r>
            <a:r>
              <a:rPr lang="en-US" altLang="en-US" dirty="0" err="1"/>
              <a:t>nội</a:t>
            </a:r>
            <a:r>
              <a:rPr lang="en-US" altLang="en-US" dirty="0"/>
              <a:t> dung </a:t>
            </a:r>
            <a:r>
              <a:rPr lang="en-US" altLang="en-US" dirty="0" err="1"/>
              <a:t>buổi</a:t>
            </a:r>
            <a:r>
              <a:rPr lang="en-US" altLang="en-US" dirty="0"/>
              <a:t> </a:t>
            </a:r>
            <a:r>
              <a:rPr lang="en-US" altLang="en-US" dirty="0" err="1"/>
              <a:t>họp</a:t>
            </a:r>
            <a:r>
              <a:rPr lang="en-US" altLang="en-US" dirty="0"/>
              <a:t> </a:t>
            </a:r>
          </a:p>
          <a:p>
            <a:pPr marL="1371600" lvl="2" indent="-457200"/>
            <a:r>
              <a:rPr lang="en-US" altLang="en-US" dirty="0" err="1"/>
              <a:t>Công</a:t>
            </a:r>
            <a:r>
              <a:rPr lang="en-US" altLang="en-US" dirty="0"/>
              <a:t> </a:t>
            </a:r>
            <a:r>
              <a:rPr lang="en-US" altLang="en-US" dirty="0" err="1"/>
              <a:t>cụ</a:t>
            </a:r>
            <a:r>
              <a:rPr lang="en-US" altLang="en-US" dirty="0"/>
              <a:t> </a:t>
            </a:r>
            <a:r>
              <a:rPr lang="en-US" altLang="en-US" dirty="0" err="1"/>
              <a:t>trợ</a:t>
            </a:r>
            <a:r>
              <a:rPr lang="en-US" altLang="en-US" dirty="0"/>
              <a:t> </a:t>
            </a:r>
            <a:r>
              <a:rPr lang="en-US" altLang="en-US" dirty="0" err="1"/>
              <a:t>giúp</a:t>
            </a:r>
            <a:r>
              <a:rPr lang="en-US" altLang="en-US" dirty="0"/>
              <a:t> </a:t>
            </a:r>
          </a:p>
        </p:txBody>
      </p:sp>
    </p:spTree>
    <p:extLst>
      <p:ext uri="{BB962C8B-B14F-4D97-AF65-F5344CB8AC3E}">
        <p14:creationId xmlns:p14="http://schemas.microsoft.com/office/powerpoint/2010/main" val="2136809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Effect transition="in" filter="strips(downLeft)">
                                      <p:cBhvr>
                                        <p:cTn id="7" dur="500"/>
                                        <p:tgtEl>
                                          <p:spTgt spid="378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37891">
                                            <p:txEl>
                                              <p:pRg st="2" end="2"/>
                                            </p:txEl>
                                          </p:spTgt>
                                        </p:tgtEl>
                                        <p:attrNameLst>
                                          <p:attrName>style.visibility</p:attrName>
                                        </p:attrNameLst>
                                      </p:cBhvr>
                                      <p:to>
                                        <p:strVal val="visible"/>
                                      </p:to>
                                    </p:set>
                                    <p:animEffect transition="in" filter="strips(downLeft)">
                                      <p:cBhvr>
                                        <p:cTn id="12" dur="500"/>
                                        <p:tgtEl>
                                          <p:spTgt spid="37891">
                                            <p:txEl>
                                              <p:pRg st="2" end="2"/>
                                            </p:txEl>
                                          </p:spTgt>
                                        </p:tgtEl>
                                      </p:cBhvr>
                                    </p:animEffect>
                                  </p:childTnLst>
                                </p:cTn>
                              </p:par>
                              <p:par>
                                <p:cTn id="13" presetID="18" presetClass="entr" presetSubtype="12" fill="hold" nodeType="withEffect">
                                  <p:stCondLst>
                                    <p:cond delay="0"/>
                                  </p:stCondLst>
                                  <p:childTnLst>
                                    <p:set>
                                      <p:cBhvr>
                                        <p:cTn id="14" dur="1" fill="hold">
                                          <p:stCondLst>
                                            <p:cond delay="0"/>
                                          </p:stCondLst>
                                        </p:cTn>
                                        <p:tgtEl>
                                          <p:spTgt spid="37891">
                                            <p:txEl>
                                              <p:pRg st="3" end="3"/>
                                            </p:txEl>
                                          </p:spTgt>
                                        </p:tgtEl>
                                        <p:attrNameLst>
                                          <p:attrName>style.visibility</p:attrName>
                                        </p:attrNameLst>
                                      </p:cBhvr>
                                      <p:to>
                                        <p:strVal val="visible"/>
                                      </p:to>
                                    </p:set>
                                    <p:animEffect transition="in" filter="strips(downLeft)">
                                      <p:cBhvr>
                                        <p:cTn id="15" dur="500"/>
                                        <p:tgtEl>
                                          <p:spTgt spid="37891">
                                            <p:txEl>
                                              <p:pRg st="3" end="3"/>
                                            </p:txEl>
                                          </p:spTgt>
                                        </p:tgtEl>
                                      </p:cBhvr>
                                    </p:animEffect>
                                  </p:childTnLst>
                                </p:cTn>
                              </p:par>
                              <p:par>
                                <p:cTn id="16" presetID="18" presetClass="entr" presetSubtype="12" fill="hold" nodeType="withEffect">
                                  <p:stCondLst>
                                    <p:cond delay="0"/>
                                  </p:stCondLst>
                                  <p:childTnLst>
                                    <p:set>
                                      <p:cBhvr>
                                        <p:cTn id="17" dur="1" fill="hold">
                                          <p:stCondLst>
                                            <p:cond delay="0"/>
                                          </p:stCondLst>
                                        </p:cTn>
                                        <p:tgtEl>
                                          <p:spTgt spid="37891">
                                            <p:txEl>
                                              <p:pRg st="4" end="4"/>
                                            </p:txEl>
                                          </p:spTgt>
                                        </p:tgtEl>
                                        <p:attrNameLst>
                                          <p:attrName>style.visibility</p:attrName>
                                        </p:attrNameLst>
                                      </p:cBhvr>
                                      <p:to>
                                        <p:strVal val="visible"/>
                                      </p:to>
                                    </p:set>
                                    <p:animEffect transition="in" filter="strips(downLeft)">
                                      <p:cBhvr>
                                        <p:cTn id="18" dur="500"/>
                                        <p:tgtEl>
                                          <p:spTgt spid="37891">
                                            <p:txEl>
                                              <p:pRg st="4" end="4"/>
                                            </p:txEl>
                                          </p:spTgt>
                                        </p:tgtEl>
                                      </p:cBhvr>
                                    </p:animEffect>
                                  </p:childTnLst>
                                </p:cTn>
                              </p:par>
                              <p:par>
                                <p:cTn id="19" presetID="18" presetClass="entr" presetSubtype="12" fill="hold" nodeType="with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animEffect transition="in" filter="strips(downLeft)">
                                      <p:cBhvr>
                                        <p:cTn id="21" dur="500"/>
                                        <p:tgtEl>
                                          <p:spTgt spid="37891">
                                            <p:txEl>
                                              <p:pRg st="5" end="5"/>
                                            </p:txEl>
                                          </p:spTgt>
                                        </p:tgtEl>
                                      </p:cBhvr>
                                    </p:animEffect>
                                  </p:childTnLst>
                                </p:cTn>
                              </p:par>
                              <p:par>
                                <p:cTn id="22" presetID="18" presetClass="entr" presetSubtype="12" fill="hold" nodeType="withEffect">
                                  <p:stCondLst>
                                    <p:cond delay="0"/>
                                  </p:stCondLst>
                                  <p:childTnLst>
                                    <p:set>
                                      <p:cBhvr>
                                        <p:cTn id="23" dur="1" fill="hold">
                                          <p:stCondLst>
                                            <p:cond delay="0"/>
                                          </p:stCondLst>
                                        </p:cTn>
                                        <p:tgtEl>
                                          <p:spTgt spid="37891">
                                            <p:txEl>
                                              <p:pRg st="6" end="6"/>
                                            </p:txEl>
                                          </p:spTgt>
                                        </p:tgtEl>
                                        <p:attrNameLst>
                                          <p:attrName>style.visibility</p:attrName>
                                        </p:attrNameLst>
                                      </p:cBhvr>
                                      <p:to>
                                        <p:strVal val="visible"/>
                                      </p:to>
                                    </p:set>
                                    <p:animEffect transition="in" filter="strips(downLeft)">
                                      <p:cBhvr>
                                        <p:cTn id="24" dur="500"/>
                                        <p:tgtEl>
                                          <p:spTgt spid="37891">
                                            <p:txEl>
                                              <p:pRg st="6" end="6"/>
                                            </p:txEl>
                                          </p:spTgt>
                                        </p:tgtEl>
                                      </p:cBhvr>
                                    </p:animEffect>
                                  </p:childTnLst>
                                </p:cTn>
                              </p:par>
                              <p:par>
                                <p:cTn id="25" presetID="18" presetClass="entr" presetSubtype="12" fill="hold" nodeType="withEffect">
                                  <p:stCondLst>
                                    <p:cond delay="0"/>
                                  </p:stCondLst>
                                  <p:childTnLst>
                                    <p:set>
                                      <p:cBhvr>
                                        <p:cTn id="26" dur="1" fill="hold">
                                          <p:stCondLst>
                                            <p:cond delay="0"/>
                                          </p:stCondLst>
                                        </p:cTn>
                                        <p:tgtEl>
                                          <p:spTgt spid="37891">
                                            <p:txEl>
                                              <p:pRg st="7" end="7"/>
                                            </p:txEl>
                                          </p:spTgt>
                                        </p:tgtEl>
                                        <p:attrNameLst>
                                          <p:attrName>style.visibility</p:attrName>
                                        </p:attrNameLst>
                                      </p:cBhvr>
                                      <p:to>
                                        <p:strVal val="visible"/>
                                      </p:to>
                                    </p:set>
                                    <p:animEffect transition="in" filter="strips(downLeft)">
                                      <p:cBhvr>
                                        <p:cTn id="27" dur="500"/>
                                        <p:tgtEl>
                                          <p:spTgt spid="37891">
                                            <p:txEl>
                                              <p:pRg st="7" end="7"/>
                                            </p:txEl>
                                          </p:spTgt>
                                        </p:tgtEl>
                                      </p:cBhvr>
                                    </p:animEffect>
                                  </p:childTnLst>
                                </p:cTn>
                              </p:par>
                              <p:par>
                                <p:cTn id="28" presetID="18" presetClass="entr" presetSubtype="12" fill="hold" nodeType="withEffect">
                                  <p:stCondLst>
                                    <p:cond delay="0"/>
                                  </p:stCondLst>
                                  <p:childTnLst>
                                    <p:set>
                                      <p:cBhvr>
                                        <p:cTn id="29" dur="1" fill="hold">
                                          <p:stCondLst>
                                            <p:cond delay="0"/>
                                          </p:stCondLst>
                                        </p:cTn>
                                        <p:tgtEl>
                                          <p:spTgt spid="37891">
                                            <p:txEl>
                                              <p:pRg st="8" end="8"/>
                                            </p:txEl>
                                          </p:spTgt>
                                        </p:tgtEl>
                                        <p:attrNameLst>
                                          <p:attrName>style.visibility</p:attrName>
                                        </p:attrNameLst>
                                      </p:cBhvr>
                                      <p:to>
                                        <p:strVal val="visible"/>
                                      </p:to>
                                    </p:set>
                                    <p:animEffect transition="in" filter="strips(downLeft)">
                                      <p:cBhvr>
                                        <p:cTn id="30" dur="500"/>
                                        <p:tgtEl>
                                          <p:spTgt spid="37891">
                                            <p:txEl>
                                              <p:pRg st="8" end="8"/>
                                            </p:txEl>
                                          </p:spTgt>
                                        </p:tgtEl>
                                      </p:cBhvr>
                                    </p:animEffect>
                                  </p:childTnLst>
                                </p:cTn>
                              </p:par>
                              <p:par>
                                <p:cTn id="31" presetID="18" presetClass="entr" presetSubtype="12" fill="hold" nodeType="withEffect">
                                  <p:stCondLst>
                                    <p:cond delay="0"/>
                                  </p:stCondLst>
                                  <p:childTnLst>
                                    <p:set>
                                      <p:cBhvr>
                                        <p:cTn id="32" dur="1" fill="hold">
                                          <p:stCondLst>
                                            <p:cond delay="0"/>
                                          </p:stCondLst>
                                        </p:cTn>
                                        <p:tgtEl>
                                          <p:spTgt spid="37891">
                                            <p:txEl>
                                              <p:pRg st="9" end="9"/>
                                            </p:txEl>
                                          </p:spTgt>
                                        </p:tgtEl>
                                        <p:attrNameLst>
                                          <p:attrName>style.visibility</p:attrName>
                                        </p:attrNameLst>
                                      </p:cBhvr>
                                      <p:to>
                                        <p:strVal val="visible"/>
                                      </p:to>
                                    </p:set>
                                    <p:animEffect transition="in" filter="strips(downLeft)">
                                      <p:cBhvr>
                                        <p:cTn id="33" dur="500"/>
                                        <p:tgtEl>
                                          <p:spTgt spid="37891">
                                            <p:txEl>
                                              <p:pRg st="9" end="9"/>
                                            </p:txEl>
                                          </p:spTgt>
                                        </p:tgtEl>
                                      </p:cBhvr>
                                    </p:animEffect>
                                  </p:childTnLst>
                                </p:cTn>
                              </p:par>
                              <p:par>
                                <p:cTn id="34" presetID="18" presetClass="entr" presetSubtype="12" fill="hold" nodeType="withEffect">
                                  <p:stCondLst>
                                    <p:cond delay="0"/>
                                  </p:stCondLst>
                                  <p:childTnLst>
                                    <p:set>
                                      <p:cBhvr>
                                        <p:cTn id="35" dur="1" fill="hold">
                                          <p:stCondLst>
                                            <p:cond delay="0"/>
                                          </p:stCondLst>
                                        </p:cTn>
                                        <p:tgtEl>
                                          <p:spTgt spid="37891">
                                            <p:txEl>
                                              <p:pRg st="10" end="10"/>
                                            </p:txEl>
                                          </p:spTgt>
                                        </p:tgtEl>
                                        <p:attrNameLst>
                                          <p:attrName>style.visibility</p:attrName>
                                        </p:attrNameLst>
                                      </p:cBhvr>
                                      <p:to>
                                        <p:strVal val="visible"/>
                                      </p:to>
                                    </p:set>
                                    <p:animEffect transition="in" filter="strips(downLeft)">
                                      <p:cBhvr>
                                        <p:cTn id="36" dur="500"/>
                                        <p:tgtEl>
                                          <p:spTgt spid="37891">
                                            <p:txEl>
                                              <p:pRg st="10" end="10"/>
                                            </p:txEl>
                                          </p:spTgt>
                                        </p:tgtEl>
                                      </p:cBhvr>
                                    </p:animEffect>
                                  </p:childTnLst>
                                </p:cTn>
                              </p:par>
                              <p:par>
                                <p:cTn id="37" presetID="18" presetClass="entr" presetSubtype="12" fill="hold" nodeType="withEffect">
                                  <p:stCondLst>
                                    <p:cond delay="0"/>
                                  </p:stCondLst>
                                  <p:childTnLst>
                                    <p:set>
                                      <p:cBhvr>
                                        <p:cTn id="38" dur="1" fill="hold">
                                          <p:stCondLst>
                                            <p:cond delay="0"/>
                                          </p:stCondLst>
                                        </p:cTn>
                                        <p:tgtEl>
                                          <p:spTgt spid="37891">
                                            <p:txEl>
                                              <p:pRg st="11" end="11"/>
                                            </p:txEl>
                                          </p:spTgt>
                                        </p:tgtEl>
                                        <p:attrNameLst>
                                          <p:attrName>style.visibility</p:attrName>
                                        </p:attrNameLst>
                                      </p:cBhvr>
                                      <p:to>
                                        <p:strVal val="visible"/>
                                      </p:to>
                                    </p:set>
                                    <p:animEffect transition="in" filter="strips(downLeft)">
                                      <p:cBhvr>
                                        <p:cTn id="39" dur="500"/>
                                        <p:tgtEl>
                                          <p:spTgt spid="3789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09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95BEF027-761D-42BF-A920-AC65E0A08EE7}" type="slidenum">
              <a:rPr lang="en-US" altLang="en-US">
                <a:latin typeface="Arial Black" panose="020B0A04020102020204" pitchFamily="34" charset="0"/>
              </a:rPr>
              <a:pPr/>
              <a:t>25</a:t>
            </a:fld>
            <a:endParaRPr lang="en-US" altLang="en-US">
              <a:latin typeface="Arial Black" panose="020B0A04020102020204" pitchFamily="34" charset="0"/>
            </a:endParaRPr>
          </a:p>
        </p:txBody>
      </p:sp>
      <p:sp>
        <p:nvSpPr>
          <p:cNvPr id="40964"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0965" name="Rectangle 2"/>
          <p:cNvSpPr>
            <a:spLocks noGrp="1" noChangeArrowheads="1"/>
          </p:cNvSpPr>
          <p:nvPr>
            <p:ph type="title"/>
          </p:nvPr>
        </p:nvSpPr>
        <p:spPr>
          <a:xfrm>
            <a:off x="838200" y="350838"/>
            <a:ext cx="8229600" cy="685800"/>
          </a:xfrm>
        </p:spPr>
        <p:txBody>
          <a:bodyPr/>
          <a:lstStyle/>
          <a:p>
            <a:pPr eaLnBrk="1" hangingPunct="1"/>
            <a:r>
              <a:rPr lang="en-US" altLang="en-US" sz="4000" dirty="0" err="1"/>
              <a:t>Sử</a:t>
            </a:r>
            <a:r>
              <a:rPr lang="en-US" altLang="en-US" sz="4000" dirty="0"/>
              <a:t> </a:t>
            </a:r>
            <a:r>
              <a:rPr lang="en-US" altLang="en-US" sz="4000" dirty="0" err="1"/>
              <a:t>dụng</a:t>
            </a:r>
            <a:r>
              <a:rPr lang="en-US" altLang="en-US" sz="4000" dirty="0"/>
              <a:t> </a:t>
            </a:r>
            <a:r>
              <a:rPr lang="en-US" altLang="en-US" sz="4000" dirty="0" err="1"/>
              <a:t>bản</a:t>
            </a:r>
            <a:r>
              <a:rPr lang="en-US" altLang="en-US" sz="4000" dirty="0"/>
              <a:t> </a:t>
            </a:r>
            <a:r>
              <a:rPr lang="en-US" altLang="en-US" sz="4000" dirty="0" err="1"/>
              <a:t>mẫu</a:t>
            </a:r>
            <a:r>
              <a:rPr lang="en-US" altLang="en-US" sz="4000" dirty="0"/>
              <a:t> (prototype)</a:t>
            </a:r>
          </a:p>
        </p:txBody>
      </p:sp>
      <p:sp>
        <p:nvSpPr>
          <p:cNvPr id="38916" name="AutoShape 4"/>
          <p:cNvSpPr>
            <a:spLocks noChangeArrowheads="1"/>
          </p:cNvSpPr>
          <p:nvPr/>
        </p:nvSpPr>
        <p:spPr bwMode="auto">
          <a:xfrm>
            <a:off x="3257551" y="1938338"/>
            <a:ext cx="2149475" cy="654050"/>
          </a:xfrm>
          <a:prstGeom prst="octagon">
            <a:avLst>
              <a:gd name="adj" fmla="val 29287"/>
            </a:avLst>
          </a:prstGeom>
          <a:solidFill>
            <a:srgbClr val="FFFFFF"/>
          </a:solidFill>
          <a:ln w="9525">
            <a:solidFill>
              <a:srgbClr val="000000"/>
            </a:solidFill>
            <a:miter lim="800000"/>
            <a:headEnd/>
            <a:tailEnd/>
          </a:ln>
          <a:effectLst>
            <a:outerShdw dist="35921" dir="2700000" algn="ctr" rotWithShape="0">
              <a:srgbClr val="808080"/>
            </a:outerShdw>
          </a:effectLst>
        </p:spPr>
        <p:txBody>
          <a:bodyPr lIns="0" tIns="0" rIns="0" bIns="0"/>
          <a:lstStyle/>
          <a:p>
            <a:pPr>
              <a:defRPr/>
            </a:pPr>
            <a:r>
              <a:rPr lang="en-US" sz="1600">
                <a:latin typeface="Times New Roman" pitchFamily="18" charset="0"/>
              </a:rPr>
              <a:t>Xác định bài toán</a:t>
            </a:r>
            <a:endParaRPr lang="en-US" sz="1600"/>
          </a:p>
        </p:txBody>
      </p:sp>
      <p:sp>
        <p:nvSpPr>
          <p:cNvPr id="38917" name="AutoShape 5"/>
          <p:cNvSpPr>
            <a:spLocks noChangeArrowheads="1"/>
          </p:cNvSpPr>
          <p:nvPr/>
        </p:nvSpPr>
        <p:spPr bwMode="auto">
          <a:xfrm>
            <a:off x="7018339" y="1938338"/>
            <a:ext cx="2147887" cy="654050"/>
          </a:xfrm>
          <a:prstGeom prst="octagon">
            <a:avLst>
              <a:gd name="adj" fmla="val 29287"/>
            </a:avLst>
          </a:prstGeom>
          <a:solidFill>
            <a:srgbClr val="FFFFFF"/>
          </a:solidFill>
          <a:ln w="9525">
            <a:solidFill>
              <a:srgbClr val="000000"/>
            </a:solidFill>
            <a:miter lim="800000"/>
            <a:headEnd/>
            <a:tailEnd/>
          </a:ln>
          <a:effectLst>
            <a:outerShdw dist="35921" dir="2700000" algn="ctr" rotWithShape="0">
              <a:srgbClr val="808080"/>
            </a:outerShdw>
          </a:effectLst>
        </p:spPr>
        <p:txBody>
          <a:bodyPr lIns="0" tIns="0" rIns="0" bIns="0"/>
          <a:lstStyle/>
          <a:p>
            <a:pPr>
              <a:defRPr/>
            </a:pPr>
            <a:r>
              <a:rPr lang="en-US" sz="1600"/>
              <a:t>Xây dựng bản mẫu</a:t>
            </a:r>
          </a:p>
        </p:txBody>
      </p:sp>
      <p:sp>
        <p:nvSpPr>
          <p:cNvPr id="38918" name="AutoShape 6"/>
          <p:cNvSpPr>
            <a:spLocks noChangeArrowheads="1"/>
          </p:cNvSpPr>
          <p:nvPr/>
        </p:nvSpPr>
        <p:spPr bwMode="auto">
          <a:xfrm>
            <a:off x="3257551" y="4886326"/>
            <a:ext cx="2149475" cy="650875"/>
          </a:xfrm>
          <a:prstGeom prst="octagon">
            <a:avLst>
              <a:gd name="adj" fmla="val 29287"/>
            </a:avLst>
          </a:prstGeom>
          <a:solidFill>
            <a:srgbClr val="FFFFFF"/>
          </a:solidFill>
          <a:ln w="9525">
            <a:solidFill>
              <a:srgbClr val="000000"/>
            </a:solidFill>
            <a:miter lim="800000"/>
            <a:headEnd/>
            <a:tailEnd/>
          </a:ln>
          <a:effectLst>
            <a:outerShdw dist="35921" dir="2700000" algn="ctr" rotWithShape="0">
              <a:srgbClr val="808080"/>
            </a:outerShdw>
          </a:effectLst>
        </p:spPr>
        <p:txBody>
          <a:bodyPr lIns="0" tIns="0" rIns="0" bIns="0"/>
          <a:lstStyle/>
          <a:p>
            <a:pPr>
              <a:defRPr/>
            </a:pPr>
            <a:r>
              <a:rPr lang="en-US" sz="1600"/>
              <a:t>Cài </a:t>
            </a:r>
            <a:r>
              <a:rPr lang="en-US" sz="1600">
                <a:latin typeface="Times New Roman" pitchFamily="18" charset="0"/>
              </a:rPr>
              <a:t>đặt và sử dụng bản mẫu</a:t>
            </a:r>
            <a:endParaRPr lang="en-US" sz="1600"/>
          </a:p>
        </p:txBody>
      </p:sp>
      <p:sp>
        <p:nvSpPr>
          <p:cNvPr id="38919" name="AutoShape 7"/>
          <p:cNvSpPr>
            <a:spLocks noChangeArrowheads="1"/>
          </p:cNvSpPr>
          <p:nvPr/>
        </p:nvSpPr>
        <p:spPr bwMode="auto">
          <a:xfrm>
            <a:off x="7018339" y="4886326"/>
            <a:ext cx="2147887" cy="650875"/>
          </a:xfrm>
          <a:prstGeom prst="octagon">
            <a:avLst>
              <a:gd name="adj" fmla="val 29287"/>
            </a:avLst>
          </a:prstGeom>
          <a:solidFill>
            <a:srgbClr val="FFFFFF"/>
          </a:solidFill>
          <a:ln w="9525">
            <a:solidFill>
              <a:srgbClr val="000000"/>
            </a:solidFill>
            <a:miter lim="800000"/>
            <a:headEnd/>
            <a:tailEnd/>
          </a:ln>
          <a:effectLst>
            <a:outerShdw dist="35921" dir="2700000" algn="ctr" rotWithShape="0">
              <a:srgbClr val="808080"/>
            </a:outerShdw>
          </a:effectLst>
        </p:spPr>
        <p:txBody>
          <a:bodyPr lIns="0" tIns="0" rIns="0" bIns="0"/>
          <a:lstStyle/>
          <a:p>
            <a:pPr>
              <a:defRPr/>
            </a:pPr>
            <a:r>
              <a:rPr lang="en-US" sz="1600">
                <a:latin typeface="Times New Roman" pitchFamily="18" charset="0"/>
              </a:rPr>
              <a:t>Đánh giá và nâng cấp bản mẫu</a:t>
            </a:r>
            <a:endParaRPr lang="en-US" sz="1600"/>
          </a:p>
        </p:txBody>
      </p:sp>
      <p:sp>
        <p:nvSpPr>
          <p:cNvPr id="38920" name="AutoShape 8"/>
          <p:cNvSpPr>
            <a:spLocks noChangeArrowheads="1"/>
          </p:cNvSpPr>
          <p:nvPr/>
        </p:nvSpPr>
        <p:spPr bwMode="auto">
          <a:xfrm>
            <a:off x="3257551" y="3249614"/>
            <a:ext cx="2149475" cy="814387"/>
          </a:xfrm>
          <a:prstGeom prst="octagon">
            <a:avLst>
              <a:gd name="adj" fmla="val 29287"/>
            </a:avLst>
          </a:prstGeom>
          <a:solidFill>
            <a:srgbClr val="FFFFFF"/>
          </a:solidFill>
          <a:ln w="9525">
            <a:solidFill>
              <a:srgbClr val="000000"/>
            </a:solidFill>
            <a:miter lim="800000"/>
            <a:headEnd/>
            <a:tailEnd/>
          </a:ln>
          <a:effectLst>
            <a:outerShdw dist="35921" dir="2700000" algn="ctr" rotWithShape="0">
              <a:srgbClr val="808080"/>
            </a:outerShdw>
          </a:effectLst>
        </p:spPr>
        <p:txBody>
          <a:bodyPr lIns="0" tIns="0" rIns="0" bIns="0"/>
          <a:lstStyle/>
          <a:p>
            <a:pPr>
              <a:defRPr/>
            </a:pPr>
            <a:r>
              <a:rPr lang="en-US" sz="1600">
                <a:latin typeface="Times New Roman" pitchFamily="18" charset="0"/>
              </a:rPr>
              <a:t>Chuyển đổi tới hệ th</a:t>
            </a:r>
            <a:r>
              <a:rPr lang="en-US" sz="1600"/>
              <a:t>ống vật lý</a:t>
            </a:r>
          </a:p>
        </p:txBody>
      </p:sp>
      <p:sp>
        <p:nvSpPr>
          <p:cNvPr id="38921" name="Line 9"/>
          <p:cNvSpPr>
            <a:spLocks noChangeShapeType="1"/>
          </p:cNvSpPr>
          <p:nvPr/>
        </p:nvSpPr>
        <p:spPr bwMode="auto">
          <a:xfrm>
            <a:off x="5407026" y="2266950"/>
            <a:ext cx="1611313" cy="0"/>
          </a:xfrm>
          <a:prstGeom prst="line">
            <a:avLst/>
          </a:prstGeom>
          <a:noFill/>
          <a:ln w="1905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38922" name="Line 10"/>
          <p:cNvSpPr>
            <a:spLocks noChangeShapeType="1"/>
          </p:cNvSpPr>
          <p:nvPr/>
        </p:nvSpPr>
        <p:spPr bwMode="auto">
          <a:xfrm flipH="1">
            <a:off x="5407025" y="2593975"/>
            <a:ext cx="1790700" cy="2457450"/>
          </a:xfrm>
          <a:prstGeom prst="line">
            <a:avLst/>
          </a:prstGeom>
          <a:noFill/>
          <a:ln w="1905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38923" name="Line 11"/>
          <p:cNvSpPr>
            <a:spLocks noChangeShapeType="1"/>
          </p:cNvSpPr>
          <p:nvPr/>
        </p:nvSpPr>
        <p:spPr bwMode="auto">
          <a:xfrm>
            <a:off x="5407026" y="5051425"/>
            <a:ext cx="1611313" cy="0"/>
          </a:xfrm>
          <a:prstGeom prst="line">
            <a:avLst/>
          </a:prstGeom>
          <a:noFill/>
          <a:ln w="1905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38924" name="Line 12"/>
          <p:cNvSpPr>
            <a:spLocks noChangeShapeType="1"/>
          </p:cNvSpPr>
          <p:nvPr/>
        </p:nvSpPr>
        <p:spPr bwMode="auto">
          <a:xfrm flipH="1">
            <a:off x="5407026" y="5378450"/>
            <a:ext cx="1611313" cy="0"/>
          </a:xfrm>
          <a:prstGeom prst="line">
            <a:avLst/>
          </a:prstGeom>
          <a:noFill/>
          <a:ln w="1905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38925" name="Line 13"/>
          <p:cNvSpPr>
            <a:spLocks noChangeShapeType="1"/>
          </p:cNvSpPr>
          <p:nvPr/>
        </p:nvSpPr>
        <p:spPr bwMode="auto">
          <a:xfrm flipV="1">
            <a:off x="4332288" y="4065589"/>
            <a:ext cx="0" cy="820737"/>
          </a:xfrm>
          <a:prstGeom prst="line">
            <a:avLst/>
          </a:prstGeom>
          <a:noFill/>
          <a:ln w="1905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38926" name="Line 14"/>
          <p:cNvSpPr>
            <a:spLocks noChangeShapeType="1"/>
          </p:cNvSpPr>
          <p:nvPr/>
        </p:nvSpPr>
        <p:spPr bwMode="auto">
          <a:xfrm>
            <a:off x="8093075" y="4065589"/>
            <a:ext cx="0" cy="820737"/>
          </a:xfrm>
          <a:prstGeom prst="line">
            <a:avLst/>
          </a:prstGeom>
          <a:noFill/>
          <a:ln w="1905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38927" name="Text Box 15"/>
          <p:cNvSpPr txBox="1">
            <a:spLocks noChangeArrowheads="1"/>
          </p:cNvSpPr>
          <p:nvPr/>
        </p:nvSpPr>
        <p:spPr bwMode="auto">
          <a:xfrm>
            <a:off x="5407025" y="1611313"/>
            <a:ext cx="19685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i="1">
                <a:latin typeface="Times New Roman" panose="02020603050405020304" pitchFamily="18" charset="0"/>
              </a:rPr>
              <a:t>Các yêu cầu ban đầu</a:t>
            </a:r>
            <a:endParaRPr lang="en-US" altLang="en-US" sz="1600"/>
          </a:p>
        </p:txBody>
      </p:sp>
      <p:sp>
        <p:nvSpPr>
          <p:cNvPr id="38928" name="Text Box 16"/>
          <p:cNvSpPr txBox="1">
            <a:spLocks noChangeArrowheads="1"/>
          </p:cNvSpPr>
          <p:nvPr/>
        </p:nvSpPr>
        <p:spPr bwMode="auto">
          <a:xfrm>
            <a:off x="5584825" y="3249614"/>
            <a:ext cx="197008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i="1"/>
              <a:t>Bản mẫu</a:t>
            </a:r>
            <a:endParaRPr lang="en-US" altLang="en-US" sz="1600"/>
          </a:p>
        </p:txBody>
      </p:sp>
      <p:sp>
        <p:nvSpPr>
          <p:cNvPr id="38929" name="Text Box 17"/>
          <p:cNvSpPr txBox="1">
            <a:spLocks noChangeArrowheads="1"/>
          </p:cNvSpPr>
          <p:nvPr/>
        </p:nvSpPr>
        <p:spPr bwMode="auto">
          <a:xfrm>
            <a:off x="5407025" y="4722813"/>
            <a:ext cx="19685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i="1">
                <a:latin typeface="Times New Roman" panose="02020603050405020304" pitchFamily="18" charset="0"/>
              </a:rPr>
              <a:t>Vấn đề ph</a:t>
            </a:r>
            <a:r>
              <a:rPr lang="en-US" altLang="en-US" sz="1600" i="1"/>
              <a:t>át sinh</a:t>
            </a:r>
            <a:endParaRPr lang="en-US" altLang="en-US" sz="1600"/>
          </a:p>
        </p:txBody>
      </p:sp>
      <p:sp>
        <p:nvSpPr>
          <p:cNvPr id="38930" name="Text Box 18"/>
          <p:cNvSpPr txBox="1">
            <a:spLocks noChangeArrowheads="1"/>
          </p:cNvSpPr>
          <p:nvPr/>
        </p:nvSpPr>
        <p:spPr bwMode="auto">
          <a:xfrm>
            <a:off x="5227639" y="5378450"/>
            <a:ext cx="19700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i="1"/>
              <a:t>Phiên bản kế tiếp</a:t>
            </a:r>
            <a:endParaRPr lang="en-US" altLang="en-US" sz="1600"/>
          </a:p>
        </p:txBody>
      </p:sp>
      <p:sp>
        <p:nvSpPr>
          <p:cNvPr id="38931" name="Text Box 19"/>
          <p:cNvSpPr txBox="1">
            <a:spLocks noChangeArrowheads="1"/>
          </p:cNvSpPr>
          <p:nvPr/>
        </p:nvSpPr>
        <p:spPr bwMode="auto">
          <a:xfrm>
            <a:off x="7018339" y="3740150"/>
            <a:ext cx="19700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i="1"/>
              <a:t>Các yêu cầu mới</a:t>
            </a:r>
            <a:endParaRPr lang="en-US" altLang="en-US" sz="1600"/>
          </a:p>
        </p:txBody>
      </p:sp>
      <p:sp>
        <p:nvSpPr>
          <p:cNvPr id="38932" name="Text Box 20"/>
          <p:cNvSpPr txBox="1">
            <a:spLocks noChangeArrowheads="1"/>
          </p:cNvSpPr>
          <p:nvPr/>
        </p:nvSpPr>
        <p:spPr bwMode="auto">
          <a:xfrm>
            <a:off x="3436938" y="4232275"/>
            <a:ext cx="17907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i="1">
                <a:latin typeface="Times New Roman" panose="02020603050405020304" pitchFamily="18" charset="0"/>
              </a:rPr>
              <a:t>Nếu bản mẫu không đủ</a:t>
            </a:r>
            <a:endParaRPr lang="en-US" altLang="en-US" sz="1600"/>
          </a:p>
        </p:txBody>
      </p:sp>
      <p:sp>
        <p:nvSpPr>
          <p:cNvPr id="40983" name="Rectangle 21"/>
          <p:cNvSpPr>
            <a:spLocks noChangeArrowheads="1"/>
          </p:cNvSpPr>
          <p:nvPr/>
        </p:nvSpPr>
        <p:spPr bwMode="auto">
          <a:xfrm>
            <a:off x="2362200" y="1447800"/>
            <a:ext cx="7162800" cy="441960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Tree>
    <p:extLst>
      <p:ext uri="{BB962C8B-B14F-4D97-AF65-F5344CB8AC3E}">
        <p14:creationId xmlns:p14="http://schemas.microsoft.com/office/powerpoint/2010/main" val="3582078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strips(downLeft)">
                                      <p:cBhvr>
                                        <p:cTn id="7" dur="500"/>
                                        <p:tgtEl>
                                          <p:spTgt spid="38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8921"/>
                                        </p:tgtEl>
                                        <p:attrNameLst>
                                          <p:attrName>style.visibility</p:attrName>
                                        </p:attrNameLst>
                                      </p:cBhvr>
                                      <p:to>
                                        <p:strVal val="visible"/>
                                      </p:to>
                                    </p:set>
                                    <p:anim calcmode="lin" valueType="num">
                                      <p:cBhvr additive="base">
                                        <p:cTn id="12" dur="500" fill="hold"/>
                                        <p:tgtEl>
                                          <p:spTgt spid="38921"/>
                                        </p:tgtEl>
                                        <p:attrNameLst>
                                          <p:attrName>ppt_x</p:attrName>
                                        </p:attrNameLst>
                                      </p:cBhvr>
                                      <p:tavLst>
                                        <p:tav tm="0">
                                          <p:val>
                                            <p:strVal val="#ppt_x"/>
                                          </p:val>
                                        </p:tav>
                                        <p:tav tm="100000">
                                          <p:val>
                                            <p:strVal val="#ppt_x"/>
                                          </p:val>
                                        </p:tav>
                                      </p:tavLst>
                                    </p:anim>
                                    <p:anim calcmode="lin" valueType="num">
                                      <p:cBhvr additive="base">
                                        <p:cTn id="13" dur="500" fill="hold"/>
                                        <p:tgtEl>
                                          <p:spTgt spid="3892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8927"/>
                                        </p:tgtEl>
                                        <p:attrNameLst>
                                          <p:attrName>style.visibility</p:attrName>
                                        </p:attrNameLst>
                                      </p:cBhvr>
                                      <p:to>
                                        <p:strVal val="visible"/>
                                      </p:to>
                                    </p:set>
                                    <p:anim calcmode="lin" valueType="num">
                                      <p:cBhvr additive="base">
                                        <p:cTn id="16" dur="500" fill="hold"/>
                                        <p:tgtEl>
                                          <p:spTgt spid="38927"/>
                                        </p:tgtEl>
                                        <p:attrNameLst>
                                          <p:attrName>ppt_x</p:attrName>
                                        </p:attrNameLst>
                                      </p:cBhvr>
                                      <p:tavLst>
                                        <p:tav tm="0">
                                          <p:val>
                                            <p:strVal val="#ppt_x"/>
                                          </p:val>
                                        </p:tav>
                                        <p:tav tm="100000">
                                          <p:val>
                                            <p:strVal val="#ppt_x"/>
                                          </p:val>
                                        </p:tav>
                                      </p:tavLst>
                                    </p:anim>
                                    <p:anim calcmode="lin" valueType="num">
                                      <p:cBhvr additive="base">
                                        <p:cTn id="17" dur="500" fill="hold"/>
                                        <p:tgtEl>
                                          <p:spTgt spid="3892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8917"/>
                                        </p:tgtEl>
                                        <p:attrNameLst>
                                          <p:attrName>style.visibility</p:attrName>
                                        </p:attrNameLst>
                                      </p:cBhvr>
                                      <p:to>
                                        <p:strVal val="visible"/>
                                      </p:to>
                                    </p:set>
                                    <p:anim calcmode="lin" valueType="num">
                                      <p:cBhvr additive="base">
                                        <p:cTn id="20" dur="500" fill="hold"/>
                                        <p:tgtEl>
                                          <p:spTgt spid="38917"/>
                                        </p:tgtEl>
                                        <p:attrNameLst>
                                          <p:attrName>ppt_x</p:attrName>
                                        </p:attrNameLst>
                                      </p:cBhvr>
                                      <p:tavLst>
                                        <p:tav tm="0">
                                          <p:val>
                                            <p:strVal val="#ppt_x"/>
                                          </p:val>
                                        </p:tav>
                                        <p:tav tm="100000">
                                          <p:val>
                                            <p:strVal val="#ppt_x"/>
                                          </p:val>
                                        </p:tav>
                                      </p:tavLst>
                                    </p:anim>
                                    <p:anim calcmode="lin" valueType="num">
                                      <p:cBhvr additive="base">
                                        <p:cTn id="21" dur="500" fill="hold"/>
                                        <p:tgtEl>
                                          <p:spTgt spid="38917"/>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16" fill="hold" nodeType="clickEffect">
                                  <p:stCondLst>
                                    <p:cond delay="0"/>
                                  </p:stCondLst>
                                  <p:childTnLst>
                                    <p:set>
                                      <p:cBhvr>
                                        <p:cTn id="25" dur="1" fill="hold">
                                          <p:stCondLst>
                                            <p:cond delay="0"/>
                                          </p:stCondLst>
                                        </p:cTn>
                                        <p:tgtEl>
                                          <p:spTgt spid="38922"/>
                                        </p:tgtEl>
                                        <p:attrNameLst>
                                          <p:attrName>style.visibility</p:attrName>
                                        </p:attrNameLst>
                                      </p:cBhvr>
                                      <p:to>
                                        <p:strVal val="visible"/>
                                      </p:to>
                                    </p:set>
                                    <p:anim calcmode="lin" valueType="num">
                                      <p:cBhvr>
                                        <p:cTn id="26" dur="500" fill="hold"/>
                                        <p:tgtEl>
                                          <p:spTgt spid="38922"/>
                                        </p:tgtEl>
                                        <p:attrNameLst>
                                          <p:attrName>ppt_w</p:attrName>
                                        </p:attrNameLst>
                                      </p:cBhvr>
                                      <p:tavLst>
                                        <p:tav tm="0">
                                          <p:val>
                                            <p:fltVal val="0"/>
                                          </p:val>
                                        </p:tav>
                                        <p:tav tm="100000">
                                          <p:val>
                                            <p:strVal val="#ppt_w"/>
                                          </p:val>
                                        </p:tav>
                                      </p:tavLst>
                                    </p:anim>
                                    <p:anim calcmode="lin" valueType="num">
                                      <p:cBhvr>
                                        <p:cTn id="27" dur="500" fill="hold"/>
                                        <p:tgtEl>
                                          <p:spTgt spid="38922"/>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38928"/>
                                        </p:tgtEl>
                                        <p:attrNameLst>
                                          <p:attrName>style.visibility</p:attrName>
                                        </p:attrNameLst>
                                      </p:cBhvr>
                                      <p:to>
                                        <p:strVal val="visible"/>
                                      </p:to>
                                    </p:set>
                                    <p:anim calcmode="lin" valueType="num">
                                      <p:cBhvr>
                                        <p:cTn id="30" dur="500" fill="hold"/>
                                        <p:tgtEl>
                                          <p:spTgt spid="38928"/>
                                        </p:tgtEl>
                                        <p:attrNameLst>
                                          <p:attrName>ppt_w</p:attrName>
                                        </p:attrNameLst>
                                      </p:cBhvr>
                                      <p:tavLst>
                                        <p:tav tm="0">
                                          <p:val>
                                            <p:fltVal val="0"/>
                                          </p:val>
                                        </p:tav>
                                        <p:tav tm="100000">
                                          <p:val>
                                            <p:strVal val="#ppt_w"/>
                                          </p:val>
                                        </p:tav>
                                      </p:tavLst>
                                    </p:anim>
                                    <p:anim calcmode="lin" valueType="num">
                                      <p:cBhvr>
                                        <p:cTn id="31" dur="500" fill="hold"/>
                                        <p:tgtEl>
                                          <p:spTgt spid="38928"/>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38918"/>
                                        </p:tgtEl>
                                        <p:attrNameLst>
                                          <p:attrName>style.visibility</p:attrName>
                                        </p:attrNameLst>
                                      </p:cBhvr>
                                      <p:to>
                                        <p:strVal val="visible"/>
                                      </p:to>
                                    </p:set>
                                    <p:anim calcmode="lin" valueType="num">
                                      <p:cBhvr>
                                        <p:cTn id="34" dur="500" fill="hold"/>
                                        <p:tgtEl>
                                          <p:spTgt spid="38918"/>
                                        </p:tgtEl>
                                        <p:attrNameLst>
                                          <p:attrName>ppt_w</p:attrName>
                                        </p:attrNameLst>
                                      </p:cBhvr>
                                      <p:tavLst>
                                        <p:tav tm="0">
                                          <p:val>
                                            <p:fltVal val="0"/>
                                          </p:val>
                                        </p:tav>
                                        <p:tav tm="100000">
                                          <p:val>
                                            <p:strVal val="#ppt_w"/>
                                          </p:val>
                                        </p:tav>
                                      </p:tavLst>
                                    </p:anim>
                                    <p:anim calcmode="lin" valueType="num">
                                      <p:cBhvr>
                                        <p:cTn id="35" dur="500" fill="hold"/>
                                        <p:tgtEl>
                                          <p:spTgt spid="38918"/>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38923"/>
                                        </p:tgtEl>
                                        <p:attrNameLst>
                                          <p:attrName>style.visibility</p:attrName>
                                        </p:attrNameLst>
                                      </p:cBhvr>
                                      <p:to>
                                        <p:strVal val="visible"/>
                                      </p:to>
                                    </p:set>
                                    <p:animEffect transition="in" filter="dissolve">
                                      <p:cBhvr>
                                        <p:cTn id="40" dur="500"/>
                                        <p:tgtEl>
                                          <p:spTgt spid="3892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8929"/>
                                        </p:tgtEl>
                                        <p:attrNameLst>
                                          <p:attrName>style.visibility</p:attrName>
                                        </p:attrNameLst>
                                      </p:cBhvr>
                                      <p:to>
                                        <p:strVal val="visible"/>
                                      </p:to>
                                    </p:set>
                                    <p:animEffect transition="in" filter="dissolve">
                                      <p:cBhvr>
                                        <p:cTn id="43" dur="500"/>
                                        <p:tgtEl>
                                          <p:spTgt spid="3892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8919"/>
                                        </p:tgtEl>
                                        <p:attrNameLst>
                                          <p:attrName>style.visibility</p:attrName>
                                        </p:attrNameLst>
                                      </p:cBhvr>
                                      <p:to>
                                        <p:strVal val="visible"/>
                                      </p:to>
                                    </p:set>
                                    <p:animEffect transition="in" filter="dissolve">
                                      <p:cBhvr>
                                        <p:cTn id="46" dur="500"/>
                                        <p:tgtEl>
                                          <p:spTgt spid="389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38931"/>
                                        </p:tgtEl>
                                        <p:attrNameLst>
                                          <p:attrName>style.visibility</p:attrName>
                                        </p:attrNameLst>
                                      </p:cBhvr>
                                      <p:to>
                                        <p:strVal val="visible"/>
                                      </p:to>
                                    </p:set>
                                    <p:anim calcmode="lin" valueType="num">
                                      <p:cBhvr>
                                        <p:cTn id="51" dur="500" fill="hold"/>
                                        <p:tgtEl>
                                          <p:spTgt spid="38931"/>
                                        </p:tgtEl>
                                        <p:attrNameLst>
                                          <p:attrName>ppt_w</p:attrName>
                                        </p:attrNameLst>
                                      </p:cBhvr>
                                      <p:tavLst>
                                        <p:tav tm="0">
                                          <p:val>
                                            <p:fltVal val="0"/>
                                          </p:val>
                                        </p:tav>
                                        <p:tav tm="100000">
                                          <p:val>
                                            <p:strVal val="#ppt_w"/>
                                          </p:val>
                                        </p:tav>
                                      </p:tavLst>
                                    </p:anim>
                                    <p:anim calcmode="lin" valueType="num">
                                      <p:cBhvr>
                                        <p:cTn id="52" dur="500" fill="hold"/>
                                        <p:tgtEl>
                                          <p:spTgt spid="38931"/>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38926"/>
                                        </p:tgtEl>
                                        <p:attrNameLst>
                                          <p:attrName>style.visibility</p:attrName>
                                        </p:attrNameLst>
                                      </p:cBhvr>
                                      <p:to>
                                        <p:strVal val="visible"/>
                                      </p:to>
                                    </p:set>
                                    <p:anim calcmode="lin" valueType="num">
                                      <p:cBhvr>
                                        <p:cTn id="55" dur="500" fill="hold"/>
                                        <p:tgtEl>
                                          <p:spTgt spid="38926"/>
                                        </p:tgtEl>
                                        <p:attrNameLst>
                                          <p:attrName>ppt_w</p:attrName>
                                        </p:attrNameLst>
                                      </p:cBhvr>
                                      <p:tavLst>
                                        <p:tav tm="0">
                                          <p:val>
                                            <p:fltVal val="0"/>
                                          </p:val>
                                        </p:tav>
                                        <p:tav tm="100000">
                                          <p:val>
                                            <p:strVal val="#ppt_w"/>
                                          </p:val>
                                        </p:tav>
                                      </p:tavLst>
                                    </p:anim>
                                    <p:anim calcmode="lin" valueType="num">
                                      <p:cBhvr>
                                        <p:cTn id="56" dur="500" fill="hold"/>
                                        <p:tgtEl>
                                          <p:spTgt spid="38926"/>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6" presetClass="entr" presetSubtype="26" fill="hold" nodeType="clickEffect">
                                  <p:stCondLst>
                                    <p:cond delay="0"/>
                                  </p:stCondLst>
                                  <p:childTnLst>
                                    <p:set>
                                      <p:cBhvr>
                                        <p:cTn id="60" dur="1" fill="hold">
                                          <p:stCondLst>
                                            <p:cond delay="0"/>
                                          </p:stCondLst>
                                        </p:cTn>
                                        <p:tgtEl>
                                          <p:spTgt spid="38924"/>
                                        </p:tgtEl>
                                        <p:attrNameLst>
                                          <p:attrName>style.visibility</p:attrName>
                                        </p:attrNameLst>
                                      </p:cBhvr>
                                      <p:to>
                                        <p:strVal val="visible"/>
                                      </p:to>
                                    </p:set>
                                    <p:animEffect transition="in" filter="barn(inHorizontal)">
                                      <p:cBhvr>
                                        <p:cTn id="61" dur="500"/>
                                        <p:tgtEl>
                                          <p:spTgt spid="38924"/>
                                        </p:tgtEl>
                                      </p:cBhvr>
                                    </p:animEffect>
                                  </p:childTnLst>
                                </p:cTn>
                              </p:par>
                              <p:par>
                                <p:cTn id="62" presetID="16" presetClass="entr" presetSubtype="26" fill="hold" grpId="0" nodeType="withEffect">
                                  <p:stCondLst>
                                    <p:cond delay="0"/>
                                  </p:stCondLst>
                                  <p:childTnLst>
                                    <p:set>
                                      <p:cBhvr>
                                        <p:cTn id="63" dur="1" fill="hold">
                                          <p:stCondLst>
                                            <p:cond delay="0"/>
                                          </p:stCondLst>
                                        </p:cTn>
                                        <p:tgtEl>
                                          <p:spTgt spid="38930"/>
                                        </p:tgtEl>
                                        <p:attrNameLst>
                                          <p:attrName>style.visibility</p:attrName>
                                        </p:attrNameLst>
                                      </p:cBhvr>
                                      <p:to>
                                        <p:strVal val="visible"/>
                                      </p:to>
                                    </p:set>
                                    <p:animEffect transition="in" filter="barn(inHorizontal)">
                                      <p:cBhvr>
                                        <p:cTn id="64" dur="500"/>
                                        <p:tgtEl>
                                          <p:spTgt spid="38930"/>
                                        </p:tgtEl>
                                      </p:cBhvr>
                                    </p:animEffect>
                                  </p:childTnLst>
                                </p:cTn>
                              </p:par>
                              <p:par>
                                <p:cTn id="65" presetID="16" presetClass="entr" presetSubtype="26" fill="hold" grpId="1" nodeType="withEffect">
                                  <p:stCondLst>
                                    <p:cond delay="0"/>
                                  </p:stCondLst>
                                  <p:childTnLst>
                                    <p:set>
                                      <p:cBhvr>
                                        <p:cTn id="66" dur="1" fill="hold">
                                          <p:stCondLst>
                                            <p:cond delay="0"/>
                                          </p:stCondLst>
                                        </p:cTn>
                                        <p:tgtEl>
                                          <p:spTgt spid="38918"/>
                                        </p:tgtEl>
                                        <p:attrNameLst>
                                          <p:attrName>style.visibility</p:attrName>
                                        </p:attrNameLst>
                                      </p:cBhvr>
                                      <p:to>
                                        <p:strVal val="visible"/>
                                      </p:to>
                                    </p:set>
                                    <p:animEffect transition="in" filter="barn(inHorizontal)">
                                      <p:cBhvr>
                                        <p:cTn id="67" dur="500"/>
                                        <p:tgtEl>
                                          <p:spTgt spid="3891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38925"/>
                                        </p:tgtEl>
                                        <p:attrNameLst>
                                          <p:attrName>style.visibility</p:attrName>
                                        </p:attrNameLst>
                                      </p:cBhvr>
                                      <p:to>
                                        <p:strVal val="visible"/>
                                      </p:to>
                                    </p:set>
                                    <p:animEffect transition="in" filter="dissolve">
                                      <p:cBhvr>
                                        <p:cTn id="72" dur="500"/>
                                        <p:tgtEl>
                                          <p:spTgt spid="389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8932"/>
                                        </p:tgtEl>
                                        <p:attrNameLst>
                                          <p:attrName>style.visibility</p:attrName>
                                        </p:attrNameLst>
                                      </p:cBhvr>
                                      <p:to>
                                        <p:strVal val="visible"/>
                                      </p:to>
                                    </p:set>
                                    <p:animEffect transition="in" filter="dissolve">
                                      <p:cBhvr>
                                        <p:cTn id="75" dur="500"/>
                                        <p:tgtEl>
                                          <p:spTgt spid="3893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920"/>
                                        </p:tgtEl>
                                        <p:attrNameLst>
                                          <p:attrName>style.visibility</p:attrName>
                                        </p:attrNameLst>
                                      </p:cBhvr>
                                      <p:to>
                                        <p:strVal val="visible"/>
                                      </p:to>
                                    </p:set>
                                    <p:animEffect transition="in" filter="dissolve">
                                      <p:cBhvr>
                                        <p:cTn id="78" dur="500"/>
                                        <p:tgtEl>
                                          <p:spTgt spid="3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nimBg="1"/>
      <p:bldP spid="38917" grpId="0" animBg="1"/>
      <p:bldP spid="38918" grpId="0" animBg="1"/>
      <p:bldP spid="38918" grpId="1" animBg="1"/>
      <p:bldP spid="38919" grpId="0" animBg="1"/>
      <p:bldP spid="38920" grpId="0" animBg="1"/>
      <p:bldP spid="38927" grpId="0"/>
      <p:bldP spid="38928" grpId="0"/>
      <p:bldP spid="38929" grpId="0"/>
      <p:bldP spid="38930" grpId="0"/>
      <p:bldP spid="38931" grpId="0"/>
      <p:bldP spid="389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9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A4D5D055-61D9-486F-BBFE-5B188E64A898}" type="slidenum">
              <a:rPr lang="en-US" altLang="en-US">
                <a:latin typeface="Arial Black" panose="020B0A04020102020204" pitchFamily="34" charset="0"/>
              </a:rPr>
              <a:pPr/>
              <a:t>26</a:t>
            </a:fld>
            <a:endParaRPr lang="en-US" altLang="en-US">
              <a:latin typeface="Arial Black" panose="020B0A04020102020204" pitchFamily="34" charset="0"/>
            </a:endParaRPr>
          </a:p>
        </p:txBody>
      </p:sp>
      <p:sp>
        <p:nvSpPr>
          <p:cNvPr id="41988"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989" name="Rectangle 2"/>
          <p:cNvSpPr>
            <a:spLocks noGrp="1" noChangeArrowheads="1"/>
          </p:cNvSpPr>
          <p:nvPr>
            <p:ph type="title"/>
          </p:nvPr>
        </p:nvSpPr>
        <p:spPr>
          <a:xfrm>
            <a:off x="594360" y="425450"/>
            <a:ext cx="8229600" cy="762000"/>
          </a:xfrm>
        </p:spPr>
        <p:txBody>
          <a:bodyPr/>
          <a:lstStyle/>
          <a:p>
            <a:pPr eaLnBrk="1" hangingPunct="1"/>
            <a:r>
              <a:rPr lang="en-US" altLang="en-US" dirty="0" err="1"/>
              <a:t>Sử</a:t>
            </a:r>
            <a:r>
              <a:rPr lang="en-US" altLang="en-US" dirty="0"/>
              <a:t> </a:t>
            </a:r>
            <a:r>
              <a:rPr lang="en-US" altLang="en-US" dirty="0" err="1"/>
              <a:t>dụng</a:t>
            </a:r>
            <a:r>
              <a:rPr lang="en-US" altLang="en-US" dirty="0"/>
              <a:t> </a:t>
            </a:r>
            <a:r>
              <a:rPr lang="en-US" altLang="en-US" dirty="0" err="1"/>
              <a:t>bản</a:t>
            </a:r>
            <a:r>
              <a:rPr lang="en-US" altLang="en-US" dirty="0"/>
              <a:t> </a:t>
            </a:r>
            <a:r>
              <a:rPr lang="en-US" altLang="en-US" dirty="0" err="1"/>
              <a:t>mẫu</a:t>
            </a:r>
            <a:r>
              <a:rPr lang="en-US" altLang="en-US" dirty="0"/>
              <a:t> (prototype)</a:t>
            </a:r>
          </a:p>
        </p:txBody>
      </p:sp>
      <p:sp>
        <p:nvSpPr>
          <p:cNvPr id="39939" name="Rectangle 3"/>
          <p:cNvSpPr>
            <a:spLocks noGrp="1" noChangeArrowheads="1"/>
          </p:cNvSpPr>
          <p:nvPr>
            <p:ph type="body" idx="1"/>
          </p:nvPr>
        </p:nvSpPr>
        <p:spPr>
          <a:xfrm>
            <a:off x="655320" y="1417320"/>
            <a:ext cx="11323320" cy="4800600"/>
          </a:xfrm>
        </p:spPr>
        <p:txBody>
          <a:bodyPr>
            <a:normAutofit lnSpcReduction="10000"/>
          </a:bodyPr>
          <a:lstStyle/>
          <a:p>
            <a:pPr eaLnBrk="1" hangingPunct="1"/>
            <a:r>
              <a:rPr lang="en-US" altLang="en-US" sz="3200" dirty="0" err="1"/>
              <a:t>Phương</a:t>
            </a:r>
            <a:r>
              <a:rPr lang="en-US" altLang="en-US" sz="3200" dirty="0"/>
              <a:t> </a:t>
            </a:r>
            <a:r>
              <a:rPr lang="en-US" altLang="en-US" sz="3200" dirty="0" err="1"/>
              <a:t>pháp</a:t>
            </a:r>
            <a:r>
              <a:rPr lang="en-US" altLang="en-US" sz="3200" dirty="0"/>
              <a:t> </a:t>
            </a:r>
            <a:r>
              <a:rPr lang="en-US" altLang="en-US" sz="3200" dirty="0" err="1"/>
              <a:t>này</a:t>
            </a:r>
            <a:r>
              <a:rPr lang="en-US" altLang="en-US" sz="3200" dirty="0"/>
              <a:t> </a:t>
            </a:r>
            <a:r>
              <a:rPr lang="en-US" altLang="en-US" sz="3200" dirty="0" err="1"/>
              <a:t>hữu</a:t>
            </a:r>
            <a:r>
              <a:rPr lang="en-US" altLang="en-US" sz="3200" dirty="0"/>
              <a:t> </a:t>
            </a:r>
            <a:r>
              <a:rPr lang="en-US" altLang="en-US" sz="3200" dirty="0" err="1"/>
              <a:t>hiệu</a:t>
            </a:r>
            <a:r>
              <a:rPr lang="en-US" altLang="en-US" sz="3200" dirty="0"/>
              <a:t> </a:t>
            </a:r>
            <a:r>
              <a:rPr lang="en-US" altLang="en-US" sz="3200" dirty="0" err="1"/>
              <a:t>trong</a:t>
            </a:r>
            <a:r>
              <a:rPr lang="en-US" altLang="en-US" sz="3200" dirty="0"/>
              <a:t> </a:t>
            </a:r>
            <a:r>
              <a:rPr lang="en-US" altLang="en-US" sz="3200" dirty="0" err="1"/>
              <a:t>các</a:t>
            </a:r>
            <a:r>
              <a:rPr lang="en-US" altLang="en-US" sz="3200" dirty="0"/>
              <a:t> </a:t>
            </a:r>
            <a:r>
              <a:rPr lang="en-US" altLang="en-US" sz="3200" dirty="0" err="1"/>
              <a:t>trường</a:t>
            </a:r>
            <a:r>
              <a:rPr lang="en-US" altLang="en-US" sz="3200" dirty="0"/>
              <a:t> </a:t>
            </a:r>
            <a:r>
              <a:rPr lang="en-US" altLang="en-US" sz="3200" dirty="0" err="1"/>
              <a:t>hợp</a:t>
            </a:r>
            <a:r>
              <a:rPr lang="en-US" altLang="en-US" sz="3200" dirty="0"/>
              <a:t> </a:t>
            </a:r>
            <a:r>
              <a:rPr lang="en-US" altLang="en-US" sz="3200" dirty="0" err="1"/>
              <a:t>sau</a:t>
            </a:r>
            <a:r>
              <a:rPr lang="en-US" altLang="en-US" sz="3200" dirty="0"/>
              <a:t>:</a:t>
            </a:r>
          </a:p>
          <a:p>
            <a:pPr lvl="1" eaLnBrk="1" hangingPunct="1"/>
            <a:r>
              <a:rPr lang="en-US" altLang="en-US" sz="2800" dirty="0" err="1"/>
              <a:t>Yêu</a:t>
            </a:r>
            <a:r>
              <a:rPr lang="en-US" altLang="en-US" sz="2800" dirty="0"/>
              <a:t> </a:t>
            </a:r>
            <a:r>
              <a:rPr lang="en-US" altLang="en-US" sz="2800" dirty="0" err="1"/>
              <a:t>cầu</a:t>
            </a:r>
            <a:r>
              <a:rPr lang="en-US" altLang="en-US" sz="2800" dirty="0"/>
              <a:t> </a:t>
            </a:r>
            <a:r>
              <a:rPr lang="en-US" altLang="en-US" sz="2800" dirty="0" err="1"/>
              <a:t>chưa</a:t>
            </a:r>
            <a:r>
              <a:rPr lang="en-US" altLang="en-US" sz="2800" dirty="0"/>
              <a:t> </a:t>
            </a:r>
            <a:r>
              <a:rPr lang="en-US" altLang="en-US" sz="2800" dirty="0" err="1"/>
              <a:t>rõ</a:t>
            </a:r>
            <a:r>
              <a:rPr lang="en-US" altLang="en-US" sz="2800" dirty="0"/>
              <a:t> </a:t>
            </a:r>
            <a:r>
              <a:rPr lang="en-US" altLang="en-US" sz="2800" dirty="0" err="1"/>
              <a:t>ràng</a:t>
            </a:r>
            <a:r>
              <a:rPr lang="en-US" altLang="en-US" sz="2800" dirty="0"/>
              <a:t> </a:t>
            </a:r>
            <a:r>
              <a:rPr lang="en-US" altLang="en-US" sz="2800" dirty="0" err="1"/>
              <a:t>và</a:t>
            </a:r>
            <a:r>
              <a:rPr lang="en-US" altLang="en-US" sz="2800" dirty="0"/>
              <a:t> </a:t>
            </a:r>
            <a:r>
              <a:rPr lang="en-US" altLang="en-US" sz="2800" dirty="0" err="1"/>
              <a:t>thông</a:t>
            </a:r>
            <a:r>
              <a:rPr lang="en-US" altLang="en-US" sz="2800" dirty="0"/>
              <a:t> </a:t>
            </a:r>
            <a:r>
              <a:rPr lang="en-US" altLang="en-US" sz="2800" dirty="0" err="1"/>
              <a:t>suốt</a:t>
            </a:r>
            <a:r>
              <a:rPr lang="en-US" altLang="en-US" sz="2800" dirty="0"/>
              <a:t> </a:t>
            </a:r>
          </a:p>
          <a:p>
            <a:pPr lvl="1" eaLnBrk="1" hangingPunct="1"/>
            <a:r>
              <a:rPr lang="en-US" altLang="en-US" sz="2800" dirty="0" err="1"/>
              <a:t>Người</a:t>
            </a:r>
            <a:r>
              <a:rPr lang="en-US" altLang="en-US" sz="2800" dirty="0"/>
              <a:t> </a:t>
            </a:r>
            <a:r>
              <a:rPr lang="en-US" altLang="en-US" sz="2800" dirty="0" err="1"/>
              <a:t>dùng</a:t>
            </a:r>
            <a:r>
              <a:rPr lang="en-US" altLang="en-US" sz="2800" dirty="0"/>
              <a:t> </a:t>
            </a:r>
            <a:r>
              <a:rPr lang="en-US" altLang="en-US" sz="2800" dirty="0" err="1"/>
              <a:t>và</a:t>
            </a:r>
            <a:r>
              <a:rPr lang="en-US" altLang="en-US" sz="2800" dirty="0"/>
              <a:t> </a:t>
            </a:r>
            <a:r>
              <a:rPr lang="en-US" altLang="en-US" sz="2800" dirty="0" err="1"/>
              <a:t>các</a:t>
            </a:r>
            <a:r>
              <a:rPr lang="en-US" altLang="en-US" sz="2800" dirty="0"/>
              <a:t> </a:t>
            </a:r>
            <a:r>
              <a:rPr lang="en-US" altLang="en-US" sz="2800" dirty="0" err="1"/>
              <a:t>thành</a:t>
            </a:r>
            <a:r>
              <a:rPr lang="en-US" altLang="en-US" sz="2800" dirty="0"/>
              <a:t> </a:t>
            </a:r>
            <a:r>
              <a:rPr lang="en-US" altLang="en-US" sz="2800" dirty="0" err="1"/>
              <a:t>viên</a:t>
            </a:r>
            <a:r>
              <a:rPr lang="en-US" altLang="en-US" sz="2800" dirty="0"/>
              <a:t> </a:t>
            </a:r>
            <a:r>
              <a:rPr lang="en-US" altLang="en-US" sz="2800" dirty="0" err="1"/>
              <a:t>khác</a:t>
            </a:r>
            <a:r>
              <a:rPr lang="en-US" altLang="en-US" sz="2800" dirty="0"/>
              <a:t> </a:t>
            </a:r>
            <a:r>
              <a:rPr lang="en-US" altLang="en-US" sz="2800" dirty="0" err="1"/>
              <a:t>tham</a:t>
            </a:r>
            <a:r>
              <a:rPr lang="en-US" altLang="en-US" sz="2800" dirty="0"/>
              <a:t> </a:t>
            </a:r>
            <a:r>
              <a:rPr lang="en-US" altLang="en-US" sz="2800" dirty="0" err="1"/>
              <a:t>gia</a:t>
            </a:r>
            <a:r>
              <a:rPr lang="en-US" altLang="en-US" sz="2800" dirty="0"/>
              <a:t> </a:t>
            </a:r>
            <a:r>
              <a:rPr lang="en-US" altLang="en-US" sz="2800" dirty="0" err="1"/>
              <a:t>vào</a:t>
            </a:r>
            <a:r>
              <a:rPr lang="en-US" altLang="en-US" sz="2800" dirty="0"/>
              <a:t> </a:t>
            </a:r>
            <a:r>
              <a:rPr lang="en-US" altLang="en-US" sz="2800" dirty="0" err="1"/>
              <a:t>việc</a:t>
            </a:r>
            <a:r>
              <a:rPr lang="en-US" altLang="en-US" sz="2800" dirty="0"/>
              <a:t> </a:t>
            </a:r>
            <a:r>
              <a:rPr lang="en-US" altLang="en-US" sz="2800" dirty="0" err="1"/>
              <a:t>phát</a:t>
            </a:r>
            <a:r>
              <a:rPr lang="en-US" altLang="en-US" sz="2800" dirty="0"/>
              <a:t> </a:t>
            </a:r>
            <a:r>
              <a:rPr lang="en-US" altLang="en-US" sz="2800" dirty="0" err="1"/>
              <a:t>triển</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p>
          <a:p>
            <a:pPr lvl="1" eaLnBrk="1" hangingPunct="1"/>
            <a:r>
              <a:rPr lang="en-US" altLang="en-US" sz="2800" dirty="0" err="1"/>
              <a:t>Có</a:t>
            </a:r>
            <a:r>
              <a:rPr lang="en-US" altLang="en-US" sz="2800" dirty="0"/>
              <a:t> </a:t>
            </a:r>
            <a:r>
              <a:rPr lang="en-US" altLang="en-US" sz="2800" dirty="0" err="1"/>
              <a:t>những</a:t>
            </a:r>
            <a:r>
              <a:rPr lang="en-US" altLang="en-US" sz="2800" dirty="0"/>
              <a:t> </a:t>
            </a:r>
            <a:r>
              <a:rPr lang="en-US" altLang="en-US" sz="2800" dirty="0" err="1"/>
              <a:t>vấn</a:t>
            </a:r>
            <a:r>
              <a:rPr lang="en-US" altLang="en-US" sz="2800" dirty="0"/>
              <a:t> </a:t>
            </a:r>
            <a:r>
              <a:rPr lang="en-US" altLang="en-US" sz="2800" dirty="0" err="1"/>
              <a:t>đề</a:t>
            </a:r>
            <a:r>
              <a:rPr lang="en-US" altLang="en-US" sz="2800" dirty="0"/>
              <a:t> </a:t>
            </a:r>
            <a:r>
              <a:rPr lang="en-US" altLang="en-US" sz="2800" dirty="0" err="1"/>
              <a:t>trảo</a:t>
            </a:r>
            <a:r>
              <a:rPr lang="en-US" altLang="en-US" sz="2800" dirty="0"/>
              <a:t> </a:t>
            </a:r>
            <a:r>
              <a:rPr lang="en-US" altLang="en-US" sz="2800" dirty="0" err="1"/>
              <a:t>đổi</a:t>
            </a:r>
            <a:r>
              <a:rPr lang="en-US" altLang="en-US" sz="2800" dirty="0"/>
              <a:t> </a:t>
            </a:r>
            <a:r>
              <a:rPr lang="en-US" altLang="en-US" sz="2800" dirty="0" err="1"/>
              <a:t>đã</a:t>
            </a:r>
            <a:r>
              <a:rPr lang="en-US" altLang="en-US" sz="2800" dirty="0"/>
              <a:t> </a:t>
            </a:r>
            <a:r>
              <a:rPr lang="en-US" altLang="en-US" sz="2800" dirty="0" err="1"/>
              <a:t>tồn</a:t>
            </a:r>
            <a:r>
              <a:rPr lang="en-US" altLang="en-US" sz="2800" dirty="0"/>
              <a:t> </a:t>
            </a:r>
            <a:r>
              <a:rPr lang="en-US" altLang="en-US" sz="2800" dirty="0" err="1"/>
              <a:t>tại</a:t>
            </a:r>
            <a:r>
              <a:rPr lang="en-US" altLang="en-US" sz="2800" dirty="0"/>
              <a:t> </a:t>
            </a:r>
            <a:r>
              <a:rPr lang="en-US" altLang="en-US" sz="2800" dirty="0" err="1"/>
              <a:t>giữa</a:t>
            </a:r>
            <a:r>
              <a:rPr lang="en-US" altLang="en-US" sz="2800" dirty="0"/>
              <a:t> </a:t>
            </a:r>
            <a:r>
              <a:rPr lang="en-US" altLang="en-US" sz="2800" dirty="0" err="1"/>
              <a:t>phân</a:t>
            </a:r>
            <a:r>
              <a:rPr lang="en-US" altLang="en-US" sz="2800" dirty="0"/>
              <a:t> </a:t>
            </a:r>
            <a:r>
              <a:rPr lang="en-US" altLang="en-US" sz="2800" dirty="0" err="1"/>
              <a:t>tích</a:t>
            </a:r>
            <a:r>
              <a:rPr lang="en-US" altLang="en-US" sz="2800" dirty="0"/>
              <a:t> </a:t>
            </a:r>
            <a:r>
              <a:rPr lang="en-US" altLang="en-US" sz="2800" dirty="0" err="1"/>
              <a:t>viên</a:t>
            </a:r>
            <a:r>
              <a:rPr lang="en-US" altLang="en-US" sz="2800" dirty="0"/>
              <a:t> </a:t>
            </a:r>
            <a:r>
              <a:rPr lang="en-US" altLang="en-US" sz="2800" dirty="0" err="1"/>
              <a:t>và</a:t>
            </a:r>
            <a:r>
              <a:rPr lang="en-US" altLang="en-US" sz="2800" dirty="0"/>
              <a:t> </a:t>
            </a:r>
            <a:r>
              <a:rPr lang="en-US" altLang="en-US" sz="2800" dirty="0" err="1"/>
              <a:t>người</a:t>
            </a:r>
            <a:r>
              <a:rPr lang="en-US" altLang="en-US" sz="2800" dirty="0"/>
              <a:t> </a:t>
            </a:r>
            <a:r>
              <a:rPr lang="en-US" altLang="en-US" sz="2800" dirty="0" err="1"/>
              <a:t>dùng</a:t>
            </a:r>
            <a:r>
              <a:rPr lang="en-US" altLang="en-US" sz="2800" dirty="0"/>
              <a:t> </a:t>
            </a:r>
          </a:p>
          <a:p>
            <a:pPr lvl="1" eaLnBrk="1" hangingPunct="1"/>
            <a:r>
              <a:rPr lang="en-US" altLang="en-US" sz="2800" dirty="0" err="1"/>
              <a:t>Công</a:t>
            </a:r>
            <a:r>
              <a:rPr lang="en-US" altLang="en-US" sz="2800" dirty="0"/>
              <a:t> </a:t>
            </a:r>
            <a:r>
              <a:rPr lang="en-US" altLang="en-US" sz="2800" dirty="0" err="1"/>
              <a:t>cụ</a:t>
            </a:r>
            <a:r>
              <a:rPr lang="en-US" altLang="en-US" sz="2800" dirty="0"/>
              <a:t> (</a:t>
            </a:r>
            <a:r>
              <a:rPr lang="en-US" altLang="en-US" sz="2800" dirty="0" err="1"/>
              <a:t>đặc</a:t>
            </a:r>
            <a:r>
              <a:rPr lang="en-US" altLang="en-US" sz="2800" dirty="0"/>
              <a:t> </a:t>
            </a:r>
            <a:r>
              <a:rPr lang="en-US" altLang="en-US" sz="2800" dirty="0" err="1"/>
              <a:t>biệt</a:t>
            </a:r>
            <a:r>
              <a:rPr lang="en-US" altLang="en-US" sz="2800" dirty="0"/>
              <a:t> </a:t>
            </a:r>
            <a:r>
              <a:rPr lang="en-US" altLang="en-US" sz="2800" dirty="0" err="1"/>
              <a:t>là</a:t>
            </a:r>
            <a:r>
              <a:rPr lang="en-US" altLang="en-US" sz="2800" dirty="0"/>
              <a:t> </a:t>
            </a:r>
            <a:r>
              <a:rPr lang="en-US" altLang="en-US" sz="2800" dirty="0" err="1"/>
              <a:t>công</a:t>
            </a:r>
            <a:r>
              <a:rPr lang="en-US" altLang="en-US" sz="2800" dirty="0"/>
              <a:t> </a:t>
            </a:r>
            <a:r>
              <a:rPr lang="en-US" altLang="en-US" sz="2800" dirty="0" err="1"/>
              <a:t>cụ</a:t>
            </a:r>
            <a:r>
              <a:rPr lang="en-US" altLang="en-US" sz="2800" dirty="0"/>
              <a:t> </a:t>
            </a:r>
            <a:r>
              <a:rPr lang="en-US" altLang="en-US" sz="2800" dirty="0" err="1"/>
              <a:t>phát</a:t>
            </a:r>
            <a:r>
              <a:rPr lang="en-US" altLang="en-US" sz="2800" dirty="0"/>
              <a:t> </a:t>
            </a:r>
            <a:r>
              <a:rPr lang="en-US" altLang="en-US" sz="2800" dirty="0" err="1"/>
              <a:t>sinh</a:t>
            </a:r>
            <a:r>
              <a:rPr lang="en-US" altLang="en-US" sz="2800" dirty="0"/>
              <a:t> form </a:t>
            </a:r>
            <a:r>
              <a:rPr lang="en-US" altLang="en-US" sz="2800" dirty="0" err="1"/>
              <a:t>và</a:t>
            </a:r>
            <a:r>
              <a:rPr lang="en-US" altLang="en-US" sz="2800" dirty="0"/>
              <a:t> report) </a:t>
            </a:r>
            <a:r>
              <a:rPr lang="en-US" altLang="en-US" sz="2800" dirty="0" err="1"/>
              <a:t>và</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sẵn</a:t>
            </a:r>
            <a:r>
              <a:rPr lang="en-US" altLang="en-US" sz="2800" dirty="0"/>
              <a:t> </a:t>
            </a:r>
            <a:r>
              <a:rPr lang="en-US" altLang="en-US" sz="2800" dirty="0" err="1"/>
              <a:t>sàng</a:t>
            </a:r>
            <a:r>
              <a:rPr lang="en-US" altLang="en-US" sz="2800" dirty="0"/>
              <a:t> </a:t>
            </a:r>
          </a:p>
          <a:p>
            <a:r>
              <a:rPr lang="en-US" altLang="en-US" dirty="0" err="1"/>
              <a:t>Hạn</a:t>
            </a:r>
            <a:r>
              <a:rPr lang="en-US" altLang="en-US" dirty="0"/>
              <a:t> </a:t>
            </a:r>
            <a:r>
              <a:rPr lang="en-US" altLang="en-US" dirty="0" err="1"/>
              <a:t>chế</a:t>
            </a:r>
            <a:r>
              <a:rPr lang="en-US" altLang="en-US" dirty="0"/>
              <a:t>:</a:t>
            </a:r>
          </a:p>
          <a:p>
            <a:pPr lvl="1"/>
            <a:r>
              <a:rPr lang="en-US" altLang="en-US" dirty="0" err="1"/>
              <a:t>Tạo</a:t>
            </a:r>
            <a:r>
              <a:rPr lang="en-US" altLang="en-US" dirty="0"/>
              <a:t> </a:t>
            </a:r>
            <a:r>
              <a:rPr lang="en-US" altLang="en-US" dirty="0" err="1"/>
              <a:t>ra</a:t>
            </a:r>
            <a:r>
              <a:rPr lang="en-US" altLang="en-US" dirty="0"/>
              <a:t> </a:t>
            </a:r>
            <a:r>
              <a:rPr lang="en-US" altLang="en-US" dirty="0" err="1"/>
              <a:t>một</a:t>
            </a:r>
            <a:r>
              <a:rPr lang="en-US" altLang="en-US" dirty="0"/>
              <a:t> </a:t>
            </a:r>
            <a:r>
              <a:rPr lang="en-US" altLang="en-US" dirty="0" err="1"/>
              <a:t>xu</a:t>
            </a:r>
            <a:r>
              <a:rPr lang="en-US" altLang="en-US" dirty="0"/>
              <a:t> </a:t>
            </a:r>
            <a:r>
              <a:rPr lang="en-US" altLang="en-US" dirty="0" err="1"/>
              <a:t>hướng</a:t>
            </a:r>
            <a:r>
              <a:rPr lang="en-US" altLang="en-US" dirty="0"/>
              <a:t> </a:t>
            </a:r>
            <a:r>
              <a:rPr lang="en-US" altLang="en-US" dirty="0" err="1"/>
              <a:t>làm</a:t>
            </a:r>
            <a:r>
              <a:rPr lang="en-US" altLang="en-US" dirty="0"/>
              <a:t> </a:t>
            </a:r>
            <a:r>
              <a:rPr lang="en-US" altLang="en-US" dirty="0" err="1"/>
              <a:t>việc</a:t>
            </a:r>
            <a:r>
              <a:rPr lang="en-US" altLang="en-US" dirty="0"/>
              <a:t> </a:t>
            </a:r>
            <a:r>
              <a:rPr lang="en-US" altLang="en-US" dirty="0" err="1"/>
              <a:t>không</a:t>
            </a:r>
            <a:r>
              <a:rPr lang="en-US" altLang="en-US" dirty="0"/>
              <a:t> </a:t>
            </a:r>
            <a:r>
              <a:rPr lang="en-US" altLang="en-US" dirty="0" err="1"/>
              <a:t>theo</a:t>
            </a:r>
            <a:r>
              <a:rPr lang="en-US" altLang="en-US" dirty="0"/>
              <a:t> </a:t>
            </a:r>
            <a:r>
              <a:rPr lang="en-US" altLang="en-US" dirty="0" err="1"/>
              <a:t>chuẩn</a:t>
            </a:r>
            <a:r>
              <a:rPr lang="en-US" altLang="en-US" dirty="0"/>
              <a:t> </a:t>
            </a:r>
            <a:r>
              <a:rPr lang="en-US" altLang="en-US" dirty="0" err="1"/>
              <a:t>tài</a:t>
            </a:r>
            <a:r>
              <a:rPr lang="en-US" altLang="en-US" dirty="0"/>
              <a:t> </a:t>
            </a:r>
            <a:r>
              <a:rPr lang="en-US" altLang="en-US" dirty="0" err="1"/>
              <a:t>liệu</a:t>
            </a:r>
            <a:r>
              <a:rPr lang="en-US" altLang="en-US" dirty="0"/>
              <a:t> </a:t>
            </a:r>
            <a:r>
              <a:rPr lang="en-US" altLang="en-US" dirty="0" err="1"/>
              <a:t>hình</a:t>
            </a:r>
            <a:r>
              <a:rPr lang="en-US" altLang="en-US" dirty="0"/>
              <a:t> </a:t>
            </a:r>
            <a:r>
              <a:rPr lang="en-US" altLang="en-US" dirty="0" err="1"/>
              <a:t>thức</a:t>
            </a:r>
            <a:r>
              <a:rPr lang="en-US" altLang="en-US" dirty="0"/>
              <a:t> </a:t>
            </a:r>
            <a:r>
              <a:rPr lang="en-US" altLang="en-US" dirty="0" err="1"/>
              <a:t>về</a:t>
            </a:r>
            <a:r>
              <a:rPr lang="en-US" altLang="en-US" dirty="0"/>
              <a:t> </a:t>
            </a:r>
            <a:r>
              <a:rPr lang="en-US" altLang="en-US" dirty="0" err="1"/>
              <a:t>yêu</a:t>
            </a:r>
            <a:r>
              <a:rPr lang="en-US" altLang="en-US" dirty="0"/>
              <a:t> </a:t>
            </a:r>
            <a:r>
              <a:rPr lang="en-US" altLang="en-US" dirty="0" err="1"/>
              <a:t>cầu</a:t>
            </a:r>
            <a:r>
              <a:rPr lang="en-US" altLang="en-US" dirty="0"/>
              <a:t> </a:t>
            </a:r>
            <a:r>
              <a:rPr lang="en-US" altLang="en-US" dirty="0" err="1"/>
              <a:t>hệ</a:t>
            </a:r>
            <a:r>
              <a:rPr lang="en-US" altLang="en-US" dirty="0"/>
              <a:t> </a:t>
            </a:r>
            <a:r>
              <a:rPr lang="en-US" altLang="en-US" dirty="0" err="1"/>
              <a:t>thống</a:t>
            </a:r>
            <a:r>
              <a:rPr lang="en-US" altLang="en-US" dirty="0"/>
              <a:t> </a:t>
            </a:r>
          </a:p>
          <a:p>
            <a:pPr lvl="1"/>
            <a:r>
              <a:rPr lang="en-US" altLang="en-US" dirty="0" err="1"/>
              <a:t>Các</a:t>
            </a:r>
            <a:r>
              <a:rPr lang="en-US" altLang="en-US" dirty="0"/>
              <a:t> </a:t>
            </a:r>
            <a:r>
              <a:rPr lang="en-US" altLang="en-US" dirty="0" err="1"/>
              <a:t>bản</a:t>
            </a:r>
            <a:r>
              <a:rPr lang="en-US" altLang="en-US" dirty="0"/>
              <a:t> </a:t>
            </a:r>
            <a:r>
              <a:rPr lang="en-US" altLang="en-US" dirty="0" err="1"/>
              <a:t>mẫu</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trở</a:t>
            </a:r>
            <a:r>
              <a:rPr lang="en-US" altLang="en-US" dirty="0"/>
              <a:t> </a:t>
            </a:r>
            <a:r>
              <a:rPr lang="en-US" altLang="en-US" dirty="0" err="1"/>
              <a:t>thành</a:t>
            </a:r>
            <a:r>
              <a:rPr lang="en-US" altLang="en-US" dirty="0"/>
              <a:t> </a:t>
            </a:r>
            <a:r>
              <a:rPr lang="en-US" altLang="en-US" dirty="0" err="1"/>
              <a:t>rất</a:t>
            </a:r>
            <a:r>
              <a:rPr lang="en-US" altLang="en-US" dirty="0"/>
              <a:t> </a:t>
            </a:r>
            <a:r>
              <a:rPr lang="en-US" altLang="en-US" dirty="0" err="1"/>
              <a:t>đặc</a:t>
            </a:r>
            <a:r>
              <a:rPr lang="en-US" altLang="en-US" dirty="0"/>
              <a:t> </a:t>
            </a:r>
            <a:r>
              <a:rPr lang="en-US" altLang="en-US" dirty="0" err="1"/>
              <a:t>thù</a:t>
            </a:r>
            <a:r>
              <a:rPr lang="en-US" altLang="en-US" dirty="0"/>
              <a:t> </a:t>
            </a:r>
            <a:r>
              <a:rPr lang="en-US" altLang="en-US" dirty="0" err="1"/>
              <a:t>phong</a:t>
            </a:r>
            <a:r>
              <a:rPr lang="en-US" altLang="en-US" dirty="0"/>
              <a:t> </a:t>
            </a:r>
            <a:r>
              <a:rPr lang="en-US" altLang="en-US" dirty="0" err="1"/>
              <a:t>cách</a:t>
            </a:r>
            <a:r>
              <a:rPr lang="en-US" altLang="en-US" dirty="0"/>
              <a:t> </a:t>
            </a:r>
            <a:r>
              <a:rPr lang="en-US" altLang="en-US" dirty="0" err="1"/>
              <a:t>của</a:t>
            </a:r>
            <a:r>
              <a:rPr lang="en-US" altLang="en-US" dirty="0"/>
              <a:t> </a:t>
            </a:r>
            <a:r>
              <a:rPr lang="en-US" altLang="en-US" dirty="0" err="1"/>
              <a:t>người</a:t>
            </a:r>
            <a:r>
              <a:rPr lang="en-US" altLang="en-US" dirty="0"/>
              <a:t> </a:t>
            </a:r>
            <a:r>
              <a:rPr lang="en-US" altLang="en-US" dirty="0" err="1"/>
              <a:t>dùng</a:t>
            </a:r>
            <a:r>
              <a:rPr lang="en-US" altLang="en-US" dirty="0"/>
              <a:t> ban </a:t>
            </a:r>
            <a:r>
              <a:rPr lang="en-US" altLang="en-US" dirty="0" err="1"/>
              <a:t>đầu</a:t>
            </a:r>
            <a:r>
              <a:rPr lang="en-US" altLang="en-US" dirty="0"/>
              <a:t> </a:t>
            </a:r>
          </a:p>
          <a:p>
            <a:pPr lvl="1"/>
            <a:r>
              <a:rPr lang="en-US" altLang="en-US" dirty="0" err="1"/>
              <a:t>Bỏ</a:t>
            </a:r>
            <a:r>
              <a:rPr lang="en-US" altLang="en-US" dirty="0"/>
              <a:t> qua </a:t>
            </a:r>
            <a:r>
              <a:rPr lang="en-US" altLang="en-US" dirty="0" err="1"/>
              <a:t>các</a:t>
            </a:r>
            <a:r>
              <a:rPr lang="en-US" altLang="en-US" dirty="0"/>
              <a:t> </a:t>
            </a:r>
            <a:r>
              <a:rPr lang="en-US" altLang="en-US" dirty="0" err="1"/>
              <a:t>phát</a:t>
            </a:r>
            <a:r>
              <a:rPr lang="en-US" altLang="en-US" dirty="0"/>
              <a:t> </a:t>
            </a:r>
            <a:r>
              <a:rPr lang="en-US" altLang="en-US" dirty="0" err="1"/>
              <a:t>sinh</a:t>
            </a:r>
            <a:r>
              <a:rPr lang="en-US" altLang="en-US" dirty="0"/>
              <a:t> </a:t>
            </a:r>
            <a:r>
              <a:rPr lang="en-US" altLang="en-US" dirty="0" err="1"/>
              <a:t>về</a:t>
            </a:r>
            <a:r>
              <a:rPr lang="en-US" altLang="en-US" dirty="0"/>
              <a:t> </a:t>
            </a:r>
            <a:r>
              <a:rPr lang="en-US" altLang="en-US" dirty="0" err="1"/>
              <a:t>tương</a:t>
            </a:r>
            <a:r>
              <a:rPr lang="en-US" altLang="en-US" dirty="0"/>
              <a:t> </a:t>
            </a:r>
            <a:r>
              <a:rPr lang="en-US" altLang="en-US" dirty="0" err="1"/>
              <a:t>tác</a:t>
            </a:r>
            <a:r>
              <a:rPr lang="en-US" altLang="en-US" dirty="0"/>
              <a:t> </a:t>
            </a:r>
            <a:r>
              <a:rPr lang="en-US" altLang="en-US" dirty="0" err="1"/>
              <a:t>và</a:t>
            </a:r>
            <a:r>
              <a:rPr lang="en-US" altLang="en-US" dirty="0"/>
              <a:t> chia </a:t>
            </a:r>
            <a:r>
              <a:rPr lang="en-US" altLang="en-US" dirty="0" err="1"/>
              <a:t>sẻ</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với</a:t>
            </a:r>
            <a:r>
              <a:rPr lang="en-US" altLang="en-US" dirty="0"/>
              <a:t> </a:t>
            </a:r>
            <a:r>
              <a:rPr lang="en-US" altLang="en-US" dirty="0" err="1"/>
              <a:t>những</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khác</a:t>
            </a:r>
            <a:r>
              <a:rPr lang="en-US" altLang="en-US" dirty="0"/>
              <a:t> </a:t>
            </a:r>
          </a:p>
          <a:p>
            <a:pPr marL="457200" lvl="1" indent="0" eaLnBrk="1" hangingPunct="1">
              <a:buNone/>
            </a:pPr>
            <a:endParaRPr lang="en-US" altLang="en-US" sz="2800" dirty="0"/>
          </a:p>
        </p:txBody>
      </p:sp>
    </p:spTree>
    <p:extLst>
      <p:ext uri="{BB962C8B-B14F-4D97-AF65-F5344CB8AC3E}">
        <p14:creationId xmlns:p14="http://schemas.microsoft.com/office/powerpoint/2010/main" val="2827314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dissolve">
                                      <p:cBhvr>
                                        <p:cTn id="7" dur="500"/>
                                        <p:tgtEl>
                                          <p:spTgt spid="399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39939">
                                            <p:txEl>
                                              <p:pRg st="2" end="2"/>
                                            </p:txEl>
                                          </p:spTgt>
                                        </p:tgtEl>
                                        <p:attrNameLst>
                                          <p:attrName>style.visibility</p:attrName>
                                        </p:attrNameLst>
                                      </p:cBhvr>
                                      <p:to>
                                        <p:strVal val="visible"/>
                                      </p:to>
                                    </p:set>
                                    <p:anim calcmode="lin" valueType="num">
                                      <p:cBhvr>
                                        <p:cTn id="12" dur="500" fill="hold"/>
                                        <p:tgtEl>
                                          <p:spTgt spid="39939">
                                            <p:txEl>
                                              <p:pRg st="2" end="2"/>
                                            </p:txEl>
                                          </p:spTgt>
                                        </p:tgtEl>
                                        <p:attrNameLst>
                                          <p:attrName>ppt_w</p:attrName>
                                        </p:attrNameLst>
                                      </p:cBhvr>
                                      <p:tavLst>
                                        <p:tav tm="0">
                                          <p:val>
                                            <p:strVal val="#ppt_w*0.05"/>
                                          </p:val>
                                        </p:tav>
                                        <p:tav tm="100000">
                                          <p:val>
                                            <p:strVal val="#ppt_w"/>
                                          </p:val>
                                        </p:tav>
                                      </p:tavLst>
                                    </p:anim>
                                    <p:anim calcmode="lin" valueType="num">
                                      <p:cBhvr>
                                        <p:cTn id="13" dur="500" fill="hold"/>
                                        <p:tgtEl>
                                          <p:spTgt spid="39939">
                                            <p:txEl>
                                              <p:pRg st="2" end="2"/>
                                            </p:txEl>
                                          </p:spTgt>
                                        </p:tgtEl>
                                        <p:attrNameLst>
                                          <p:attrName>ppt_h</p:attrName>
                                        </p:attrNameLst>
                                      </p:cBhvr>
                                      <p:tavLst>
                                        <p:tav tm="0">
                                          <p:val>
                                            <p:strVal val="#ppt_h"/>
                                          </p:val>
                                        </p:tav>
                                        <p:tav tm="100000">
                                          <p:val>
                                            <p:strVal val="#ppt_h"/>
                                          </p:val>
                                        </p:tav>
                                      </p:tavLst>
                                    </p:anim>
                                    <p:anim calcmode="lin" valueType="num">
                                      <p:cBhvr>
                                        <p:cTn id="14" dur="500" fill="hold"/>
                                        <p:tgtEl>
                                          <p:spTgt spid="39939">
                                            <p:txEl>
                                              <p:pRg st="2" end="2"/>
                                            </p:txEl>
                                          </p:spTgt>
                                        </p:tgtEl>
                                        <p:attrNameLst>
                                          <p:attrName>ppt_x</p:attrName>
                                        </p:attrNameLst>
                                      </p:cBhvr>
                                      <p:tavLst>
                                        <p:tav tm="0">
                                          <p:val>
                                            <p:strVal val="#ppt_x-.2"/>
                                          </p:val>
                                        </p:tav>
                                        <p:tav tm="100000">
                                          <p:val>
                                            <p:strVal val="#ppt_x"/>
                                          </p:val>
                                        </p:tav>
                                      </p:tavLst>
                                    </p:anim>
                                    <p:anim calcmode="lin" valueType="num">
                                      <p:cBhvr>
                                        <p:cTn id="15" dur="500" fill="hold"/>
                                        <p:tgtEl>
                                          <p:spTgt spid="39939">
                                            <p:txEl>
                                              <p:pRg st="2" end="2"/>
                                            </p:txEl>
                                          </p:spTgt>
                                        </p:tgtEl>
                                        <p:attrNameLst>
                                          <p:attrName>ppt_y</p:attrName>
                                        </p:attrNameLst>
                                      </p:cBhvr>
                                      <p:tavLst>
                                        <p:tav tm="0">
                                          <p:val>
                                            <p:strVal val="#ppt_y"/>
                                          </p:val>
                                        </p:tav>
                                        <p:tav tm="100000">
                                          <p:val>
                                            <p:strVal val="#ppt_y"/>
                                          </p:val>
                                        </p:tav>
                                      </p:tavLst>
                                    </p:anim>
                                    <p:animEffect transition="in" filter="fade">
                                      <p:cBhvr>
                                        <p:cTn id="16" dur="500"/>
                                        <p:tgtEl>
                                          <p:spTgt spid="39939">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6" fill="hold" nodeType="clickEffect">
                                  <p:stCondLst>
                                    <p:cond delay="0"/>
                                  </p:stCondLst>
                                  <p:childTnLst>
                                    <p:set>
                                      <p:cBhvr>
                                        <p:cTn id="20" dur="1" fill="hold">
                                          <p:stCondLst>
                                            <p:cond delay="0"/>
                                          </p:stCondLst>
                                        </p:cTn>
                                        <p:tgtEl>
                                          <p:spTgt spid="39939">
                                            <p:txEl>
                                              <p:pRg st="3" end="3"/>
                                            </p:txEl>
                                          </p:spTgt>
                                        </p:tgtEl>
                                        <p:attrNameLst>
                                          <p:attrName>style.visibility</p:attrName>
                                        </p:attrNameLst>
                                      </p:cBhvr>
                                      <p:to>
                                        <p:strVal val="visible"/>
                                      </p:to>
                                    </p:set>
                                    <p:animEffect transition="in" filter="barn(inHorizontal)">
                                      <p:cBhvr>
                                        <p:cTn id="21" dur="500"/>
                                        <p:tgtEl>
                                          <p:spTgt spid="39939">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39939">
                                            <p:txEl>
                                              <p:pRg st="4" end="4"/>
                                            </p:txEl>
                                          </p:spTgt>
                                        </p:tgtEl>
                                        <p:attrNameLst>
                                          <p:attrName>style.visibility</p:attrName>
                                        </p:attrNameLst>
                                      </p:cBhvr>
                                      <p:to>
                                        <p:strVal val="visible"/>
                                      </p:to>
                                    </p:set>
                                    <p:animEffect transition="in" filter="wipe(down)">
                                      <p:cBhvr>
                                        <p:cTn id="26" dur="500"/>
                                        <p:tgtEl>
                                          <p:spTgt spid="3993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9939">
                                            <p:txEl>
                                              <p:pRg st="5" end="5"/>
                                            </p:txEl>
                                          </p:spTgt>
                                        </p:tgtEl>
                                        <p:attrNameLst>
                                          <p:attrName>style.visibility</p:attrName>
                                        </p:attrNameLst>
                                      </p:cBhvr>
                                      <p:to>
                                        <p:strVal val="visible"/>
                                      </p:to>
                                    </p:set>
                                    <p:animEffect transition="in" filter="wipe(down)">
                                      <p:cBhvr>
                                        <p:cTn id="31" dur="500"/>
                                        <p:tgtEl>
                                          <p:spTgt spid="3993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9939">
                                            <p:txEl>
                                              <p:pRg st="6" end="6"/>
                                            </p:txEl>
                                          </p:spTgt>
                                        </p:tgtEl>
                                        <p:attrNameLst>
                                          <p:attrName>style.visibility</p:attrName>
                                        </p:attrNameLst>
                                      </p:cBhvr>
                                      <p:to>
                                        <p:strVal val="visible"/>
                                      </p:to>
                                    </p:set>
                                    <p:animEffect transition="in" filter="wipe(down)">
                                      <p:cBhvr>
                                        <p:cTn id="36" dur="500"/>
                                        <p:tgtEl>
                                          <p:spTgt spid="39939">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9939">
                                            <p:txEl>
                                              <p:pRg st="7" end="7"/>
                                            </p:txEl>
                                          </p:spTgt>
                                        </p:tgtEl>
                                        <p:attrNameLst>
                                          <p:attrName>style.visibility</p:attrName>
                                        </p:attrNameLst>
                                      </p:cBhvr>
                                      <p:to>
                                        <p:strVal val="visible"/>
                                      </p:to>
                                    </p:set>
                                    <p:animEffect transition="in" filter="wipe(down)">
                                      <p:cBhvr>
                                        <p:cTn id="41" dur="500"/>
                                        <p:tgtEl>
                                          <p:spTgt spid="39939">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9939">
                                            <p:txEl>
                                              <p:pRg st="8" end="8"/>
                                            </p:txEl>
                                          </p:spTgt>
                                        </p:tgtEl>
                                        <p:attrNameLst>
                                          <p:attrName>style.visibility</p:attrName>
                                        </p:attrNameLst>
                                      </p:cBhvr>
                                      <p:to>
                                        <p:strVal val="visible"/>
                                      </p:to>
                                    </p:set>
                                    <p:animEffect transition="in" filter="wipe(down)">
                                      <p:cBhvr>
                                        <p:cTn id="46"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50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374B3317-A8CF-4BF2-986A-0851D6779B17}" type="slidenum">
              <a:rPr lang="en-US" altLang="en-US">
                <a:latin typeface="Arial Black" panose="020B0A04020102020204" pitchFamily="34" charset="0"/>
              </a:rPr>
              <a:pPr/>
              <a:t>27</a:t>
            </a:fld>
            <a:endParaRPr lang="en-US" altLang="en-US">
              <a:latin typeface="Arial Black" panose="020B0A04020102020204" pitchFamily="34" charset="0"/>
            </a:endParaRPr>
          </a:p>
        </p:txBody>
      </p:sp>
      <p:sp>
        <p:nvSpPr>
          <p:cNvPr id="45060"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5061" name="Rectangle 2"/>
          <p:cNvSpPr>
            <a:spLocks noGrp="1" noChangeArrowheads="1"/>
          </p:cNvSpPr>
          <p:nvPr>
            <p:ph type="title"/>
          </p:nvPr>
        </p:nvSpPr>
        <p:spPr>
          <a:xfrm>
            <a:off x="670560" y="349250"/>
            <a:ext cx="8229600" cy="685800"/>
          </a:xfrm>
        </p:spPr>
        <p:txBody>
          <a:bodyPr/>
          <a:lstStyle/>
          <a:p>
            <a:pPr eaLnBrk="1" hangingPunct="1"/>
            <a:r>
              <a:rPr lang="en-US" altLang="en-US" sz="4000">
                <a:solidFill>
                  <a:srgbClr val="0033CC"/>
                </a:solidFill>
              </a:rPr>
              <a:t>Đánh giá và phê phán hiện trạng</a:t>
            </a:r>
          </a:p>
        </p:txBody>
      </p:sp>
      <p:sp>
        <p:nvSpPr>
          <p:cNvPr id="45062" name="Rectangle 3"/>
          <p:cNvSpPr>
            <a:spLocks noGrp="1" noChangeArrowheads="1"/>
          </p:cNvSpPr>
          <p:nvPr>
            <p:ph type="body" idx="1"/>
          </p:nvPr>
        </p:nvSpPr>
        <p:spPr>
          <a:xfrm>
            <a:off x="2057400" y="1143000"/>
            <a:ext cx="8458200" cy="609600"/>
          </a:xfrm>
        </p:spPr>
        <p:txBody>
          <a:bodyPr/>
          <a:lstStyle/>
          <a:p>
            <a:pPr eaLnBrk="1" hangingPunct="1"/>
            <a:r>
              <a:rPr lang="en-US" altLang="en-US"/>
              <a:t>Phê pháp các yếu kém hiện trạng bao gồm:</a:t>
            </a:r>
          </a:p>
        </p:txBody>
      </p:sp>
      <p:sp>
        <p:nvSpPr>
          <p:cNvPr id="41988" name="AutoShape 4"/>
          <p:cNvSpPr>
            <a:spLocks noChangeArrowheads="1"/>
          </p:cNvSpPr>
          <p:nvPr/>
        </p:nvSpPr>
        <p:spPr bwMode="auto">
          <a:xfrm>
            <a:off x="2819400" y="2133600"/>
            <a:ext cx="2286000" cy="609600"/>
          </a:xfrm>
          <a:prstGeom prst="flowChartAlternateProcess">
            <a:avLst/>
          </a:prstGeom>
          <a:solidFill>
            <a:srgbClr val="99CCFF"/>
          </a:solidFill>
          <a:ln w="9525">
            <a:solidFill>
              <a:srgbClr val="99CCFF"/>
            </a:solidFill>
            <a:miter lim="800000"/>
            <a:headEnd/>
            <a:tailEnd/>
          </a:ln>
          <a:effectLst>
            <a:outerShdw dist="35921" dir="2700000" algn="ctr" rotWithShape="0">
              <a:schemeClr val="bg2"/>
            </a:outerShdw>
          </a:effectLst>
        </p:spPr>
        <p:txBody>
          <a:bodyPr wrap="none" anchor="ctr"/>
          <a:lstStyle/>
          <a:p>
            <a:pPr>
              <a:defRPr/>
            </a:pPr>
            <a:r>
              <a:rPr lang="en-US" b="1">
                <a:solidFill>
                  <a:srgbClr val="990000"/>
                </a:solidFill>
              </a:rPr>
              <a:t>Thiếu, vắng</a:t>
            </a:r>
          </a:p>
        </p:txBody>
      </p:sp>
      <p:sp>
        <p:nvSpPr>
          <p:cNvPr id="41989" name="AutoShape 5"/>
          <p:cNvSpPr>
            <a:spLocks noChangeArrowheads="1"/>
          </p:cNvSpPr>
          <p:nvPr/>
        </p:nvSpPr>
        <p:spPr bwMode="auto">
          <a:xfrm>
            <a:off x="2819400" y="3810000"/>
            <a:ext cx="2286000" cy="609600"/>
          </a:xfrm>
          <a:prstGeom prst="flowChartAlternateProcess">
            <a:avLst/>
          </a:prstGeom>
          <a:solidFill>
            <a:srgbClr val="99CCFF"/>
          </a:solidFill>
          <a:ln w="9525">
            <a:solidFill>
              <a:srgbClr val="99CCFF"/>
            </a:solidFill>
            <a:miter lim="800000"/>
            <a:headEnd/>
            <a:tailEnd/>
          </a:ln>
          <a:effectLst>
            <a:outerShdw dist="35921" dir="2700000" algn="ctr" rotWithShape="0">
              <a:schemeClr val="bg2"/>
            </a:outerShdw>
          </a:effectLst>
        </p:spPr>
        <p:txBody>
          <a:bodyPr anchor="ctr"/>
          <a:lstStyle/>
          <a:p>
            <a:pPr>
              <a:defRPr/>
            </a:pPr>
            <a:r>
              <a:rPr lang="en-US" b="1">
                <a:solidFill>
                  <a:srgbClr val="990000"/>
                </a:solidFill>
              </a:rPr>
              <a:t>Kém hiệu lực</a:t>
            </a:r>
          </a:p>
        </p:txBody>
      </p:sp>
      <p:sp>
        <p:nvSpPr>
          <p:cNvPr id="41990" name="AutoShape 6"/>
          <p:cNvSpPr>
            <a:spLocks noChangeArrowheads="1"/>
          </p:cNvSpPr>
          <p:nvPr/>
        </p:nvSpPr>
        <p:spPr bwMode="auto">
          <a:xfrm>
            <a:off x="2743200" y="5410200"/>
            <a:ext cx="2286000" cy="609600"/>
          </a:xfrm>
          <a:prstGeom prst="flowChartAlternateProcess">
            <a:avLst/>
          </a:prstGeom>
          <a:solidFill>
            <a:srgbClr val="99CCFF"/>
          </a:solidFill>
          <a:ln w="9525">
            <a:solidFill>
              <a:srgbClr val="99CCFF"/>
            </a:solidFill>
            <a:miter lim="800000"/>
            <a:headEnd/>
            <a:tailEnd/>
          </a:ln>
          <a:effectLst>
            <a:outerShdw dist="35921" dir="2700000" algn="ctr" rotWithShape="0">
              <a:schemeClr val="bg2"/>
            </a:outerShdw>
          </a:effectLst>
        </p:spPr>
        <p:txBody>
          <a:bodyPr anchor="ctr"/>
          <a:lstStyle/>
          <a:p>
            <a:pPr>
              <a:defRPr/>
            </a:pPr>
            <a:r>
              <a:rPr lang="en-US" b="1">
                <a:solidFill>
                  <a:srgbClr val="990000"/>
                </a:solidFill>
              </a:rPr>
              <a:t>Tốn kém, dư thừa</a:t>
            </a:r>
          </a:p>
        </p:txBody>
      </p:sp>
      <p:sp>
        <p:nvSpPr>
          <p:cNvPr id="41991" name="AutoShape 7"/>
          <p:cNvSpPr>
            <a:spLocks/>
          </p:cNvSpPr>
          <p:nvPr/>
        </p:nvSpPr>
        <p:spPr bwMode="auto">
          <a:xfrm>
            <a:off x="5334000" y="1752600"/>
            <a:ext cx="228600" cy="1371600"/>
          </a:xfrm>
          <a:prstGeom prst="leftBrace">
            <a:avLst>
              <a:gd name="adj1" fmla="val 50000"/>
              <a:gd name="adj2" fmla="val 50000"/>
            </a:avLst>
          </a:prstGeom>
          <a:noFill/>
          <a:ln w="38100">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41992" name="Text Box 8"/>
          <p:cNvSpPr txBox="1">
            <a:spLocks noChangeArrowheads="1"/>
          </p:cNvSpPr>
          <p:nvPr/>
        </p:nvSpPr>
        <p:spPr bwMode="auto">
          <a:xfrm>
            <a:off x="5715000" y="1800226"/>
            <a:ext cx="33147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000"/>
              <a:t>- Thiếu thông tin cho xử lý</a:t>
            </a:r>
          </a:p>
          <a:p>
            <a:pPr algn="l">
              <a:buFontTx/>
              <a:buChar char="-"/>
            </a:pPr>
            <a:r>
              <a:rPr lang="en-US" altLang="en-US" sz="2000"/>
              <a:t> Thiếu nhân lực</a:t>
            </a:r>
          </a:p>
          <a:p>
            <a:pPr algn="l">
              <a:buFontTx/>
              <a:buChar char="-"/>
            </a:pPr>
            <a:r>
              <a:rPr lang="en-US" altLang="en-US" sz="2000"/>
              <a:t> Thiếu phương tiện</a:t>
            </a:r>
          </a:p>
          <a:p>
            <a:pPr algn="l">
              <a:buFontTx/>
              <a:buChar char="-"/>
            </a:pPr>
            <a:r>
              <a:rPr lang="en-US" altLang="en-US" sz="2000"/>
              <a:t> Bỏ xót công việc đáng làm</a:t>
            </a:r>
          </a:p>
        </p:txBody>
      </p:sp>
      <p:sp>
        <p:nvSpPr>
          <p:cNvPr id="41994" name="AutoShape 10"/>
          <p:cNvSpPr>
            <a:spLocks/>
          </p:cNvSpPr>
          <p:nvPr/>
        </p:nvSpPr>
        <p:spPr bwMode="auto">
          <a:xfrm>
            <a:off x="5334000" y="3276600"/>
            <a:ext cx="228600" cy="1524000"/>
          </a:xfrm>
          <a:prstGeom prst="leftBrace">
            <a:avLst>
              <a:gd name="adj1" fmla="val 55556"/>
              <a:gd name="adj2" fmla="val 50000"/>
            </a:avLst>
          </a:prstGeom>
          <a:noFill/>
          <a:ln w="38100">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41995" name="Text Box 11"/>
          <p:cNvSpPr txBox="1">
            <a:spLocks noChangeArrowheads="1"/>
          </p:cNvSpPr>
          <p:nvPr/>
        </p:nvSpPr>
        <p:spPr bwMode="auto">
          <a:xfrm>
            <a:off x="5791200" y="3276601"/>
            <a:ext cx="4876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buFontTx/>
              <a:buChar char="-"/>
            </a:pPr>
            <a:r>
              <a:rPr lang="en-US" altLang="en-US" sz="2000"/>
              <a:t>Cơ cấu bất hợp lý</a:t>
            </a:r>
          </a:p>
          <a:p>
            <a:pPr algn="l">
              <a:buFontTx/>
              <a:buChar char="-"/>
            </a:pPr>
            <a:r>
              <a:rPr lang="en-US" altLang="en-US" sz="2000"/>
              <a:t>Phương pháp không chặt chẽ</a:t>
            </a:r>
          </a:p>
          <a:p>
            <a:pPr algn="l">
              <a:buFontTx/>
              <a:buChar char="-"/>
            </a:pPr>
            <a:r>
              <a:rPr lang="en-US" altLang="en-US" sz="2000"/>
              <a:t>Lưu chuyển giấy tờ bất hợp lý, cầu kỳ,…</a:t>
            </a:r>
          </a:p>
          <a:p>
            <a:pPr algn="l">
              <a:buFontTx/>
              <a:buChar char="-"/>
            </a:pPr>
            <a:r>
              <a:rPr lang="en-US" altLang="en-US" sz="2000"/>
              <a:t>Giấy tờ, sổ sách trình bày kém</a:t>
            </a:r>
          </a:p>
          <a:p>
            <a:pPr algn="l">
              <a:buFontTx/>
              <a:buChar char="-"/>
            </a:pPr>
            <a:r>
              <a:rPr lang="en-US" altLang="en-US" sz="2000"/>
              <a:t>Quá tải, ùn tắc</a:t>
            </a:r>
          </a:p>
        </p:txBody>
      </p:sp>
      <p:sp>
        <p:nvSpPr>
          <p:cNvPr id="41996" name="AutoShape 12"/>
          <p:cNvSpPr>
            <a:spLocks/>
          </p:cNvSpPr>
          <p:nvPr/>
        </p:nvSpPr>
        <p:spPr bwMode="auto">
          <a:xfrm>
            <a:off x="5334000" y="5105400"/>
            <a:ext cx="228600" cy="1066800"/>
          </a:xfrm>
          <a:prstGeom prst="leftBrace">
            <a:avLst>
              <a:gd name="adj1" fmla="val 38889"/>
              <a:gd name="adj2" fmla="val 50000"/>
            </a:avLst>
          </a:prstGeom>
          <a:noFill/>
          <a:ln w="38100">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41997" name="Text Box 13"/>
          <p:cNvSpPr txBox="1">
            <a:spLocks noChangeArrowheads="1"/>
          </p:cNvSpPr>
          <p:nvPr/>
        </p:nvSpPr>
        <p:spPr bwMode="auto">
          <a:xfrm>
            <a:off x="5791201" y="5257801"/>
            <a:ext cx="1552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buFontTx/>
              <a:buChar char="-"/>
            </a:pPr>
            <a:r>
              <a:rPr lang="en-US" altLang="en-US" sz="2000"/>
              <a:t>Chi phí cao</a:t>
            </a:r>
          </a:p>
          <a:p>
            <a:pPr algn="l">
              <a:buFontTx/>
              <a:buChar char="-"/>
            </a:pPr>
            <a:r>
              <a:rPr lang="en-US" altLang="en-US" sz="2000"/>
              <a:t>Lãng phí</a:t>
            </a:r>
          </a:p>
        </p:txBody>
      </p:sp>
      <p:sp>
        <p:nvSpPr>
          <p:cNvPr id="41998" name="Line 14"/>
          <p:cNvSpPr>
            <a:spLocks noChangeShapeType="1"/>
          </p:cNvSpPr>
          <p:nvPr/>
        </p:nvSpPr>
        <p:spPr bwMode="auto">
          <a:xfrm>
            <a:off x="1981200" y="4114800"/>
            <a:ext cx="762000" cy="152400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9" name="Line 15"/>
          <p:cNvSpPr>
            <a:spLocks noChangeShapeType="1"/>
          </p:cNvSpPr>
          <p:nvPr/>
        </p:nvSpPr>
        <p:spPr bwMode="auto">
          <a:xfrm>
            <a:off x="1981200" y="4114800"/>
            <a:ext cx="762000" cy="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0" name="Line 16"/>
          <p:cNvSpPr>
            <a:spLocks noChangeShapeType="1"/>
          </p:cNvSpPr>
          <p:nvPr/>
        </p:nvSpPr>
        <p:spPr bwMode="auto">
          <a:xfrm flipV="1">
            <a:off x="1981200" y="2438400"/>
            <a:ext cx="838200" cy="167640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267648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2000"/>
                                        </p:tgtEl>
                                        <p:attrNameLst>
                                          <p:attrName>style.visibility</p:attrName>
                                        </p:attrNameLst>
                                      </p:cBhvr>
                                      <p:to>
                                        <p:strVal val="visible"/>
                                      </p:to>
                                    </p:set>
                                    <p:anim calcmode="lin" valueType="num">
                                      <p:cBhvr>
                                        <p:cTn id="7" dur="500" fill="hold"/>
                                        <p:tgtEl>
                                          <p:spTgt spid="42000"/>
                                        </p:tgtEl>
                                        <p:attrNameLst>
                                          <p:attrName>ppt_w</p:attrName>
                                        </p:attrNameLst>
                                      </p:cBhvr>
                                      <p:tavLst>
                                        <p:tav tm="0">
                                          <p:val>
                                            <p:fltVal val="0"/>
                                          </p:val>
                                        </p:tav>
                                        <p:tav tm="100000">
                                          <p:val>
                                            <p:strVal val="#ppt_w"/>
                                          </p:val>
                                        </p:tav>
                                      </p:tavLst>
                                    </p:anim>
                                    <p:anim calcmode="lin" valueType="num">
                                      <p:cBhvr>
                                        <p:cTn id="8" dur="500" fill="hold"/>
                                        <p:tgtEl>
                                          <p:spTgt spid="42000"/>
                                        </p:tgtEl>
                                        <p:attrNameLst>
                                          <p:attrName>ppt_h</p:attrName>
                                        </p:attrNameLst>
                                      </p:cBhvr>
                                      <p:tavLst>
                                        <p:tav tm="0">
                                          <p:val>
                                            <p:fltVal val="0"/>
                                          </p:val>
                                        </p:tav>
                                        <p:tav tm="100000">
                                          <p:val>
                                            <p:strVal val="#ppt_h"/>
                                          </p:val>
                                        </p:tav>
                                      </p:tavLst>
                                    </p:anim>
                                    <p:animEffect transition="in" filter="fade">
                                      <p:cBhvr>
                                        <p:cTn id="9" dur="500"/>
                                        <p:tgtEl>
                                          <p:spTgt spid="42000"/>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41988"/>
                                        </p:tgtEl>
                                        <p:attrNameLst>
                                          <p:attrName>style.visibility</p:attrName>
                                        </p:attrNameLst>
                                      </p:cBhvr>
                                      <p:to>
                                        <p:strVal val="visible"/>
                                      </p:to>
                                    </p:set>
                                    <p:anim calcmode="lin" valueType="num">
                                      <p:cBhvr>
                                        <p:cTn id="12" dur="500" fill="hold"/>
                                        <p:tgtEl>
                                          <p:spTgt spid="41988"/>
                                        </p:tgtEl>
                                        <p:attrNameLst>
                                          <p:attrName>ppt_w</p:attrName>
                                        </p:attrNameLst>
                                      </p:cBhvr>
                                      <p:tavLst>
                                        <p:tav tm="0">
                                          <p:val>
                                            <p:fltVal val="0"/>
                                          </p:val>
                                        </p:tav>
                                        <p:tav tm="100000">
                                          <p:val>
                                            <p:strVal val="#ppt_w"/>
                                          </p:val>
                                        </p:tav>
                                      </p:tavLst>
                                    </p:anim>
                                    <p:anim calcmode="lin" valueType="num">
                                      <p:cBhvr>
                                        <p:cTn id="13" dur="500" fill="hold"/>
                                        <p:tgtEl>
                                          <p:spTgt spid="41988"/>
                                        </p:tgtEl>
                                        <p:attrNameLst>
                                          <p:attrName>ppt_h</p:attrName>
                                        </p:attrNameLst>
                                      </p:cBhvr>
                                      <p:tavLst>
                                        <p:tav tm="0">
                                          <p:val>
                                            <p:fltVal val="0"/>
                                          </p:val>
                                        </p:tav>
                                        <p:tav tm="100000">
                                          <p:val>
                                            <p:strVal val="#ppt_h"/>
                                          </p:val>
                                        </p:tav>
                                      </p:tavLst>
                                    </p:anim>
                                    <p:animEffect transition="in" filter="fade">
                                      <p:cBhvr>
                                        <p:cTn id="14" dur="500"/>
                                        <p:tgtEl>
                                          <p:spTgt spid="41988"/>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41991"/>
                                        </p:tgtEl>
                                        <p:attrNameLst>
                                          <p:attrName>style.visibility</p:attrName>
                                        </p:attrNameLst>
                                      </p:cBhvr>
                                      <p:to>
                                        <p:strVal val="visible"/>
                                      </p:to>
                                    </p:set>
                                    <p:anim calcmode="lin" valueType="num">
                                      <p:cBhvr>
                                        <p:cTn id="17" dur="500" fill="hold"/>
                                        <p:tgtEl>
                                          <p:spTgt spid="41991"/>
                                        </p:tgtEl>
                                        <p:attrNameLst>
                                          <p:attrName>ppt_w</p:attrName>
                                        </p:attrNameLst>
                                      </p:cBhvr>
                                      <p:tavLst>
                                        <p:tav tm="0">
                                          <p:val>
                                            <p:fltVal val="0"/>
                                          </p:val>
                                        </p:tav>
                                        <p:tav tm="100000">
                                          <p:val>
                                            <p:strVal val="#ppt_w"/>
                                          </p:val>
                                        </p:tav>
                                      </p:tavLst>
                                    </p:anim>
                                    <p:anim calcmode="lin" valueType="num">
                                      <p:cBhvr>
                                        <p:cTn id="18" dur="500" fill="hold"/>
                                        <p:tgtEl>
                                          <p:spTgt spid="41991"/>
                                        </p:tgtEl>
                                        <p:attrNameLst>
                                          <p:attrName>ppt_h</p:attrName>
                                        </p:attrNameLst>
                                      </p:cBhvr>
                                      <p:tavLst>
                                        <p:tav tm="0">
                                          <p:val>
                                            <p:fltVal val="0"/>
                                          </p:val>
                                        </p:tav>
                                        <p:tav tm="100000">
                                          <p:val>
                                            <p:strVal val="#ppt_h"/>
                                          </p:val>
                                        </p:tav>
                                      </p:tavLst>
                                    </p:anim>
                                    <p:animEffect transition="in" filter="fade">
                                      <p:cBhvr>
                                        <p:cTn id="19" dur="500"/>
                                        <p:tgtEl>
                                          <p:spTgt spid="41991"/>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41992"/>
                                        </p:tgtEl>
                                        <p:attrNameLst>
                                          <p:attrName>style.visibility</p:attrName>
                                        </p:attrNameLst>
                                      </p:cBhvr>
                                      <p:to>
                                        <p:strVal val="visible"/>
                                      </p:to>
                                    </p:set>
                                    <p:anim calcmode="lin" valueType="num">
                                      <p:cBhvr>
                                        <p:cTn id="22" dur="500" fill="hold"/>
                                        <p:tgtEl>
                                          <p:spTgt spid="41992"/>
                                        </p:tgtEl>
                                        <p:attrNameLst>
                                          <p:attrName>ppt_w</p:attrName>
                                        </p:attrNameLst>
                                      </p:cBhvr>
                                      <p:tavLst>
                                        <p:tav tm="0">
                                          <p:val>
                                            <p:fltVal val="0"/>
                                          </p:val>
                                        </p:tav>
                                        <p:tav tm="100000">
                                          <p:val>
                                            <p:strVal val="#ppt_w"/>
                                          </p:val>
                                        </p:tav>
                                      </p:tavLst>
                                    </p:anim>
                                    <p:anim calcmode="lin" valueType="num">
                                      <p:cBhvr>
                                        <p:cTn id="23" dur="500" fill="hold"/>
                                        <p:tgtEl>
                                          <p:spTgt spid="41992"/>
                                        </p:tgtEl>
                                        <p:attrNameLst>
                                          <p:attrName>ppt_h</p:attrName>
                                        </p:attrNameLst>
                                      </p:cBhvr>
                                      <p:tavLst>
                                        <p:tav tm="0">
                                          <p:val>
                                            <p:fltVal val="0"/>
                                          </p:val>
                                        </p:tav>
                                        <p:tav tm="100000">
                                          <p:val>
                                            <p:strVal val="#ppt_h"/>
                                          </p:val>
                                        </p:tav>
                                      </p:tavLst>
                                    </p:anim>
                                    <p:animEffect transition="in" filter="fade">
                                      <p:cBhvr>
                                        <p:cTn id="24" dur="500"/>
                                        <p:tgtEl>
                                          <p:spTgt spid="4199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41999"/>
                                        </p:tgtEl>
                                        <p:attrNameLst>
                                          <p:attrName>style.visibility</p:attrName>
                                        </p:attrNameLst>
                                      </p:cBhvr>
                                      <p:to>
                                        <p:strVal val="visible"/>
                                      </p:to>
                                    </p:set>
                                    <p:animEffect transition="in" filter="fade">
                                      <p:cBhvr>
                                        <p:cTn id="29" dur="2000"/>
                                        <p:tgtEl>
                                          <p:spTgt spid="4199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989"/>
                                        </p:tgtEl>
                                        <p:attrNameLst>
                                          <p:attrName>style.visibility</p:attrName>
                                        </p:attrNameLst>
                                      </p:cBhvr>
                                      <p:to>
                                        <p:strVal val="visible"/>
                                      </p:to>
                                    </p:set>
                                    <p:animEffect transition="in" filter="fade">
                                      <p:cBhvr>
                                        <p:cTn id="32" dur="2000"/>
                                        <p:tgtEl>
                                          <p:spTgt spid="419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994"/>
                                        </p:tgtEl>
                                        <p:attrNameLst>
                                          <p:attrName>style.visibility</p:attrName>
                                        </p:attrNameLst>
                                      </p:cBhvr>
                                      <p:to>
                                        <p:strVal val="visible"/>
                                      </p:to>
                                    </p:set>
                                    <p:animEffect transition="in" filter="fade">
                                      <p:cBhvr>
                                        <p:cTn id="35" dur="2000"/>
                                        <p:tgtEl>
                                          <p:spTgt spid="4199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995"/>
                                        </p:tgtEl>
                                        <p:attrNameLst>
                                          <p:attrName>style.visibility</p:attrName>
                                        </p:attrNameLst>
                                      </p:cBhvr>
                                      <p:to>
                                        <p:strVal val="visible"/>
                                      </p:to>
                                    </p:set>
                                    <p:animEffect transition="in" filter="fade">
                                      <p:cBhvr>
                                        <p:cTn id="38" dur="2000"/>
                                        <p:tgtEl>
                                          <p:spTgt spid="4199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5" presetClass="entr" presetSubtype="0" fill="hold" nodeType="clickEffect">
                                  <p:stCondLst>
                                    <p:cond delay="0"/>
                                  </p:stCondLst>
                                  <p:childTnLst>
                                    <p:set>
                                      <p:cBhvr>
                                        <p:cTn id="42" dur="1" fill="hold">
                                          <p:stCondLst>
                                            <p:cond delay="0"/>
                                          </p:stCondLst>
                                        </p:cTn>
                                        <p:tgtEl>
                                          <p:spTgt spid="41998"/>
                                        </p:tgtEl>
                                        <p:attrNameLst>
                                          <p:attrName>style.visibility</p:attrName>
                                        </p:attrNameLst>
                                      </p:cBhvr>
                                      <p:to>
                                        <p:strVal val="visible"/>
                                      </p:to>
                                    </p:set>
                                    <p:anim calcmode="lin" valueType="num">
                                      <p:cBhvr>
                                        <p:cTn id="43" dur="500" decel="50000" fill="hold">
                                          <p:stCondLst>
                                            <p:cond delay="0"/>
                                          </p:stCondLst>
                                        </p:cTn>
                                        <p:tgtEl>
                                          <p:spTgt spid="41998"/>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41998"/>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41998"/>
                                        </p:tgtEl>
                                        <p:attrNameLst>
                                          <p:attrName>ppt_w</p:attrName>
                                        </p:attrNameLst>
                                      </p:cBhvr>
                                      <p:tavLst>
                                        <p:tav tm="0">
                                          <p:val>
                                            <p:strVal val="#ppt_w*.05"/>
                                          </p:val>
                                        </p:tav>
                                        <p:tav tm="100000">
                                          <p:val>
                                            <p:strVal val="#ppt_w"/>
                                          </p:val>
                                        </p:tav>
                                      </p:tavLst>
                                    </p:anim>
                                    <p:anim calcmode="lin" valueType="num">
                                      <p:cBhvr>
                                        <p:cTn id="46" dur="1000" fill="hold"/>
                                        <p:tgtEl>
                                          <p:spTgt spid="41998"/>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41998"/>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41998"/>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41998"/>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41998"/>
                                        </p:tgtEl>
                                      </p:cBhvr>
                                    </p:animEffect>
                                  </p:childTnLst>
                                </p:cTn>
                              </p:par>
                              <p:par>
                                <p:cTn id="51" presetID="25" presetClass="entr" presetSubtype="0" fill="hold" grpId="0" nodeType="withEffect">
                                  <p:stCondLst>
                                    <p:cond delay="0"/>
                                  </p:stCondLst>
                                  <p:childTnLst>
                                    <p:set>
                                      <p:cBhvr>
                                        <p:cTn id="52" dur="1" fill="hold">
                                          <p:stCondLst>
                                            <p:cond delay="0"/>
                                          </p:stCondLst>
                                        </p:cTn>
                                        <p:tgtEl>
                                          <p:spTgt spid="41990"/>
                                        </p:tgtEl>
                                        <p:attrNameLst>
                                          <p:attrName>style.visibility</p:attrName>
                                        </p:attrNameLst>
                                      </p:cBhvr>
                                      <p:to>
                                        <p:strVal val="visible"/>
                                      </p:to>
                                    </p:set>
                                    <p:anim calcmode="lin" valueType="num">
                                      <p:cBhvr>
                                        <p:cTn id="53" dur="500" decel="50000" fill="hold">
                                          <p:stCondLst>
                                            <p:cond delay="0"/>
                                          </p:stCondLst>
                                        </p:cTn>
                                        <p:tgtEl>
                                          <p:spTgt spid="41990"/>
                                        </p:tgtEl>
                                        <p:attrNameLst>
                                          <p:attrName>style.rotation</p:attrName>
                                        </p:attrNameLst>
                                      </p:cBhvr>
                                      <p:tavLst>
                                        <p:tav tm="0">
                                          <p:val>
                                            <p:fltVal val="-90"/>
                                          </p:val>
                                        </p:tav>
                                        <p:tav tm="100000">
                                          <p:val>
                                            <p:fltVal val="0"/>
                                          </p:val>
                                        </p:tav>
                                      </p:tavLst>
                                    </p:anim>
                                    <p:anim calcmode="lin" valueType="num">
                                      <p:cBhvr>
                                        <p:cTn id="54" dur="500" decel="50000" fill="hold">
                                          <p:stCondLst>
                                            <p:cond delay="0"/>
                                          </p:stCondLst>
                                        </p:cTn>
                                        <p:tgtEl>
                                          <p:spTgt spid="41990"/>
                                        </p:tgtEl>
                                        <p:attrNameLst>
                                          <p:attrName>ppt_w</p:attrName>
                                        </p:attrNameLst>
                                      </p:cBhvr>
                                      <p:tavLst>
                                        <p:tav tm="0">
                                          <p:val>
                                            <p:strVal val="#ppt_w"/>
                                          </p:val>
                                        </p:tav>
                                        <p:tav tm="100000">
                                          <p:val>
                                            <p:strVal val="#ppt_w*.05"/>
                                          </p:val>
                                        </p:tav>
                                      </p:tavLst>
                                    </p:anim>
                                    <p:anim calcmode="lin" valueType="num">
                                      <p:cBhvr>
                                        <p:cTn id="55" dur="500" accel="50000" fill="hold">
                                          <p:stCondLst>
                                            <p:cond delay="500"/>
                                          </p:stCondLst>
                                        </p:cTn>
                                        <p:tgtEl>
                                          <p:spTgt spid="41990"/>
                                        </p:tgtEl>
                                        <p:attrNameLst>
                                          <p:attrName>ppt_w</p:attrName>
                                        </p:attrNameLst>
                                      </p:cBhvr>
                                      <p:tavLst>
                                        <p:tav tm="0">
                                          <p:val>
                                            <p:strVal val="#ppt_w*.05"/>
                                          </p:val>
                                        </p:tav>
                                        <p:tav tm="100000">
                                          <p:val>
                                            <p:strVal val="#ppt_w"/>
                                          </p:val>
                                        </p:tav>
                                      </p:tavLst>
                                    </p:anim>
                                    <p:anim calcmode="lin" valueType="num">
                                      <p:cBhvr>
                                        <p:cTn id="56" dur="1000" fill="hold"/>
                                        <p:tgtEl>
                                          <p:spTgt spid="41990"/>
                                        </p:tgtEl>
                                        <p:attrNameLst>
                                          <p:attrName>ppt_h</p:attrName>
                                        </p:attrNameLst>
                                      </p:cBhvr>
                                      <p:tavLst>
                                        <p:tav tm="0">
                                          <p:val>
                                            <p:strVal val="#ppt_h"/>
                                          </p:val>
                                        </p:tav>
                                        <p:tav tm="100000">
                                          <p:val>
                                            <p:strVal val="#ppt_h"/>
                                          </p:val>
                                        </p:tav>
                                      </p:tavLst>
                                    </p:anim>
                                    <p:anim calcmode="lin" valueType="num">
                                      <p:cBhvr>
                                        <p:cTn id="57" dur="500" decel="50000" fill="hold">
                                          <p:stCondLst>
                                            <p:cond delay="0"/>
                                          </p:stCondLst>
                                        </p:cTn>
                                        <p:tgtEl>
                                          <p:spTgt spid="41990"/>
                                        </p:tgtEl>
                                        <p:attrNameLst>
                                          <p:attrName>ppt_x</p:attrName>
                                        </p:attrNameLst>
                                      </p:cBhvr>
                                      <p:tavLst>
                                        <p:tav tm="0">
                                          <p:val>
                                            <p:strVal val="#ppt_x+.4"/>
                                          </p:val>
                                        </p:tav>
                                        <p:tav tm="100000">
                                          <p:val>
                                            <p:strVal val="#ppt_x"/>
                                          </p:val>
                                        </p:tav>
                                      </p:tavLst>
                                    </p:anim>
                                    <p:anim calcmode="lin" valueType="num">
                                      <p:cBhvr>
                                        <p:cTn id="58" dur="500" decel="50000" fill="hold">
                                          <p:stCondLst>
                                            <p:cond delay="0"/>
                                          </p:stCondLst>
                                        </p:cTn>
                                        <p:tgtEl>
                                          <p:spTgt spid="41990"/>
                                        </p:tgtEl>
                                        <p:attrNameLst>
                                          <p:attrName>ppt_y</p:attrName>
                                        </p:attrNameLst>
                                      </p:cBhvr>
                                      <p:tavLst>
                                        <p:tav tm="0">
                                          <p:val>
                                            <p:strVal val="#ppt_y-.2"/>
                                          </p:val>
                                        </p:tav>
                                        <p:tav tm="100000">
                                          <p:val>
                                            <p:strVal val="#ppt_y+.1"/>
                                          </p:val>
                                        </p:tav>
                                      </p:tavLst>
                                    </p:anim>
                                    <p:anim calcmode="lin" valueType="num">
                                      <p:cBhvr>
                                        <p:cTn id="59" dur="500" accel="50000" fill="hold">
                                          <p:stCondLst>
                                            <p:cond delay="500"/>
                                          </p:stCondLst>
                                        </p:cTn>
                                        <p:tgtEl>
                                          <p:spTgt spid="41990"/>
                                        </p:tgtEl>
                                        <p:attrNameLst>
                                          <p:attrName>ppt_y</p:attrName>
                                        </p:attrNameLst>
                                      </p:cBhvr>
                                      <p:tavLst>
                                        <p:tav tm="0">
                                          <p:val>
                                            <p:strVal val="#ppt_y+.1"/>
                                          </p:val>
                                        </p:tav>
                                        <p:tav tm="100000">
                                          <p:val>
                                            <p:strVal val="#ppt_y"/>
                                          </p:val>
                                        </p:tav>
                                      </p:tavLst>
                                    </p:anim>
                                    <p:animEffect transition="in" filter="fade">
                                      <p:cBhvr>
                                        <p:cTn id="60" dur="1000" decel="50000">
                                          <p:stCondLst>
                                            <p:cond delay="0"/>
                                          </p:stCondLst>
                                        </p:cTn>
                                        <p:tgtEl>
                                          <p:spTgt spid="41990"/>
                                        </p:tgtEl>
                                      </p:cBhvr>
                                    </p:animEffect>
                                  </p:childTnLst>
                                </p:cTn>
                              </p:par>
                              <p:par>
                                <p:cTn id="61" presetID="25" presetClass="entr" presetSubtype="0" fill="hold" grpId="0" nodeType="withEffect">
                                  <p:stCondLst>
                                    <p:cond delay="0"/>
                                  </p:stCondLst>
                                  <p:childTnLst>
                                    <p:set>
                                      <p:cBhvr>
                                        <p:cTn id="62" dur="1" fill="hold">
                                          <p:stCondLst>
                                            <p:cond delay="0"/>
                                          </p:stCondLst>
                                        </p:cTn>
                                        <p:tgtEl>
                                          <p:spTgt spid="41996"/>
                                        </p:tgtEl>
                                        <p:attrNameLst>
                                          <p:attrName>style.visibility</p:attrName>
                                        </p:attrNameLst>
                                      </p:cBhvr>
                                      <p:to>
                                        <p:strVal val="visible"/>
                                      </p:to>
                                    </p:set>
                                    <p:anim calcmode="lin" valueType="num">
                                      <p:cBhvr>
                                        <p:cTn id="63" dur="500" decel="50000" fill="hold">
                                          <p:stCondLst>
                                            <p:cond delay="0"/>
                                          </p:stCondLst>
                                        </p:cTn>
                                        <p:tgtEl>
                                          <p:spTgt spid="41996"/>
                                        </p:tgtEl>
                                        <p:attrNameLst>
                                          <p:attrName>style.rotation</p:attrName>
                                        </p:attrNameLst>
                                      </p:cBhvr>
                                      <p:tavLst>
                                        <p:tav tm="0">
                                          <p:val>
                                            <p:fltVal val="-90"/>
                                          </p:val>
                                        </p:tav>
                                        <p:tav tm="100000">
                                          <p:val>
                                            <p:fltVal val="0"/>
                                          </p:val>
                                        </p:tav>
                                      </p:tavLst>
                                    </p:anim>
                                    <p:anim calcmode="lin" valueType="num">
                                      <p:cBhvr>
                                        <p:cTn id="64" dur="500" decel="50000" fill="hold">
                                          <p:stCondLst>
                                            <p:cond delay="0"/>
                                          </p:stCondLst>
                                        </p:cTn>
                                        <p:tgtEl>
                                          <p:spTgt spid="41996"/>
                                        </p:tgtEl>
                                        <p:attrNameLst>
                                          <p:attrName>ppt_w</p:attrName>
                                        </p:attrNameLst>
                                      </p:cBhvr>
                                      <p:tavLst>
                                        <p:tav tm="0">
                                          <p:val>
                                            <p:strVal val="#ppt_w"/>
                                          </p:val>
                                        </p:tav>
                                        <p:tav tm="100000">
                                          <p:val>
                                            <p:strVal val="#ppt_w*.05"/>
                                          </p:val>
                                        </p:tav>
                                      </p:tavLst>
                                    </p:anim>
                                    <p:anim calcmode="lin" valueType="num">
                                      <p:cBhvr>
                                        <p:cTn id="65" dur="500" accel="50000" fill="hold">
                                          <p:stCondLst>
                                            <p:cond delay="500"/>
                                          </p:stCondLst>
                                        </p:cTn>
                                        <p:tgtEl>
                                          <p:spTgt spid="41996"/>
                                        </p:tgtEl>
                                        <p:attrNameLst>
                                          <p:attrName>ppt_w</p:attrName>
                                        </p:attrNameLst>
                                      </p:cBhvr>
                                      <p:tavLst>
                                        <p:tav tm="0">
                                          <p:val>
                                            <p:strVal val="#ppt_w*.05"/>
                                          </p:val>
                                        </p:tav>
                                        <p:tav tm="100000">
                                          <p:val>
                                            <p:strVal val="#ppt_w"/>
                                          </p:val>
                                        </p:tav>
                                      </p:tavLst>
                                    </p:anim>
                                    <p:anim calcmode="lin" valueType="num">
                                      <p:cBhvr>
                                        <p:cTn id="66" dur="1000" fill="hold"/>
                                        <p:tgtEl>
                                          <p:spTgt spid="41996"/>
                                        </p:tgtEl>
                                        <p:attrNameLst>
                                          <p:attrName>ppt_h</p:attrName>
                                        </p:attrNameLst>
                                      </p:cBhvr>
                                      <p:tavLst>
                                        <p:tav tm="0">
                                          <p:val>
                                            <p:strVal val="#ppt_h"/>
                                          </p:val>
                                        </p:tav>
                                        <p:tav tm="100000">
                                          <p:val>
                                            <p:strVal val="#ppt_h"/>
                                          </p:val>
                                        </p:tav>
                                      </p:tavLst>
                                    </p:anim>
                                    <p:anim calcmode="lin" valueType="num">
                                      <p:cBhvr>
                                        <p:cTn id="67" dur="500" decel="50000" fill="hold">
                                          <p:stCondLst>
                                            <p:cond delay="0"/>
                                          </p:stCondLst>
                                        </p:cTn>
                                        <p:tgtEl>
                                          <p:spTgt spid="41996"/>
                                        </p:tgtEl>
                                        <p:attrNameLst>
                                          <p:attrName>ppt_x</p:attrName>
                                        </p:attrNameLst>
                                      </p:cBhvr>
                                      <p:tavLst>
                                        <p:tav tm="0">
                                          <p:val>
                                            <p:strVal val="#ppt_x+.4"/>
                                          </p:val>
                                        </p:tav>
                                        <p:tav tm="100000">
                                          <p:val>
                                            <p:strVal val="#ppt_x"/>
                                          </p:val>
                                        </p:tav>
                                      </p:tavLst>
                                    </p:anim>
                                    <p:anim calcmode="lin" valueType="num">
                                      <p:cBhvr>
                                        <p:cTn id="68" dur="500" decel="50000" fill="hold">
                                          <p:stCondLst>
                                            <p:cond delay="0"/>
                                          </p:stCondLst>
                                        </p:cTn>
                                        <p:tgtEl>
                                          <p:spTgt spid="41996"/>
                                        </p:tgtEl>
                                        <p:attrNameLst>
                                          <p:attrName>ppt_y</p:attrName>
                                        </p:attrNameLst>
                                      </p:cBhvr>
                                      <p:tavLst>
                                        <p:tav tm="0">
                                          <p:val>
                                            <p:strVal val="#ppt_y-.2"/>
                                          </p:val>
                                        </p:tav>
                                        <p:tav tm="100000">
                                          <p:val>
                                            <p:strVal val="#ppt_y+.1"/>
                                          </p:val>
                                        </p:tav>
                                      </p:tavLst>
                                    </p:anim>
                                    <p:anim calcmode="lin" valueType="num">
                                      <p:cBhvr>
                                        <p:cTn id="69" dur="500" accel="50000" fill="hold">
                                          <p:stCondLst>
                                            <p:cond delay="500"/>
                                          </p:stCondLst>
                                        </p:cTn>
                                        <p:tgtEl>
                                          <p:spTgt spid="41996"/>
                                        </p:tgtEl>
                                        <p:attrNameLst>
                                          <p:attrName>ppt_y</p:attrName>
                                        </p:attrNameLst>
                                      </p:cBhvr>
                                      <p:tavLst>
                                        <p:tav tm="0">
                                          <p:val>
                                            <p:strVal val="#ppt_y+.1"/>
                                          </p:val>
                                        </p:tav>
                                        <p:tav tm="100000">
                                          <p:val>
                                            <p:strVal val="#ppt_y"/>
                                          </p:val>
                                        </p:tav>
                                      </p:tavLst>
                                    </p:anim>
                                    <p:animEffect transition="in" filter="fade">
                                      <p:cBhvr>
                                        <p:cTn id="70" dur="1000" decel="50000">
                                          <p:stCondLst>
                                            <p:cond delay="0"/>
                                          </p:stCondLst>
                                        </p:cTn>
                                        <p:tgtEl>
                                          <p:spTgt spid="41996"/>
                                        </p:tgtEl>
                                      </p:cBhvr>
                                    </p:animEffect>
                                  </p:childTnLst>
                                </p:cTn>
                              </p:par>
                              <p:par>
                                <p:cTn id="71" presetID="25" presetClass="entr" presetSubtype="0" fill="hold" grpId="0" nodeType="withEffect">
                                  <p:stCondLst>
                                    <p:cond delay="0"/>
                                  </p:stCondLst>
                                  <p:childTnLst>
                                    <p:set>
                                      <p:cBhvr>
                                        <p:cTn id="72" dur="1" fill="hold">
                                          <p:stCondLst>
                                            <p:cond delay="0"/>
                                          </p:stCondLst>
                                        </p:cTn>
                                        <p:tgtEl>
                                          <p:spTgt spid="41997"/>
                                        </p:tgtEl>
                                        <p:attrNameLst>
                                          <p:attrName>style.visibility</p:attrName>
                                        </p:attrNameLst>
                                      </p:cBhvr>
                                      <p:to>
                                        <p:strVal val="visible"/>
                                      </p:to>
                                    </p:set>
                                    <p:anim calcmode="lin" valueType="num">
                                      <p:cBhvr>
                                        <p:cTn id="73" dur="500" decel="50000" fill="hold">
                                          <p:stCondLst>
                                            <p:cond delay="0"/>
                                          </p:stCondLst>
                                        </p:cTn>
                                        <p:tgtEl>
                                          <p:spTgt spid="41997"/>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41997"/>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41997"/>
                                        </p:tgtEl>
                                        <p:attrNameLst>
                                          <p:attrName>ppt_w</p:attrName>
                                        </p:attrNameLst>
                                      </p:cBhvr>
                                      <p:tavLst>
                                        <p:tav tm="0">
                                          <p:val>
                                            <p:strVal val="#ppt_w*.05"/>
                                          </p:val>
                                        </p:tav>
                                        <p:tav tm="100000">
                                          <p:val>
                                            <p:strVal val="#ppt_w"/>
                                          </p:val>
                                        </p:tav>
                                      </p:tavLst>
                                    </p:anim>
                                    <p:anim calcmode="lin" valueType="num">
                                      <p:cBhvr>
                                        <p:cTn id="76" dur="1000" fill="hold"/>
                                        <p:tgtEl>
                                          <p:spTgt spid="41997"/>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41997"/>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41997"/>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41997"/>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41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nimBg="1"/>
      <p:bldP spid="41989" grpId="0" animBg="1"/>
      <p:bldP spid="41990" grpId="0" animBg="1"/>
      <p:bldP spid="41991" grpId="0" animBg="1"/>
      <p:bldP spid="41992" grpId="0"/>
      <p:bldP spid="41994" grpId="0" animBg="1"/>
      <p:bldP spid="41995" grpId="0"/>
      <p:bldP spid="41996" grpId="0" animBg="1"/>
      <p:bldP spid="4199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60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53D153BC-B56D-4E35-B67E-96C6C3C7D64E}" type="slidenum">
              <a:rPr lang="en-US" altLang="en-US">
                <a:latin typeface="Arial Black" panose="020B0A04020102020204" pitchFamily="34" charset="0"/>
              </a:rPr>
              <a:pPr/>
              <a:t>28</a:t>
            </a:fld>
            <a:endParaRPr lang="en-US" altLang="en-US">
              <a:latin typeface="Arial Black" panose="020B0A04020102020204" pitchFamily="34" charset="0"/>
            </a:endParaRPr>
          </a:p>
        </p:txBody>
      </p:sp>
      <p:sp>
        <p:nvSpPr>
          <p:cNvPr id="46084"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6085" name="Rectangle 2"/>
          <p:cNvSpPr>
            <a:spLocks noGrp="1" noChangeArrowheads="1"/>
          </p:cNvSpPr>
          <p:nvPr>
            <p:ph type="title"/>
          </p:nvPr>
        </p:nvSpPr>
        <p:spPr>
          <a:xfrm>
            <a:off x="381000" y="304800"/>
            <a:ext cx="8229600" cy="609600"/>
          </a:xfrm>
        </p:spPr>
        <p:txBody>
          <a:bodyPr>
            <a:normAutofit fontScale="90000"/>
          </a:bodyPr>
          <a:lstStyle/>
          <a:p>
            <a:pPr eaLnBrk="1" hangingPunct="1"/>
            <a:r>
              <a:rPr lang="en-US" altLang="en-US" sz="4000" dirty="0" err="1"/>
              <a:t>Đánh</a:t>
            </a:r>
            <a:r>
              <a:rPr lang="en-US" altLang="en-US" sz="4000" dirty="0"/>
              <a:t> </a:t>
            </a:r>
            <a:r>
              <a:rPr lang="en-US" altLang="en-US" sz="4000" dirty="0" err="1"/>
              <a:t>giá</a:t>
            </a:r>
            <a:r>
              <a:rPr lang="en-US" altLang="en-US" sz="4000" dirty="0"/>
              <a:t> </a:t>
            </a:r>
            <a:r>
              <a:rPr lang="en-US" altLang="en-US" sz="4000" dirty="0" err="1"/>
              <a:t>và</a:t>
            </a:r>
            <a:r>
              <a:rPr lang="en-US" altLang="en-US" sz="4000" dirty="0"/>
              <a:t> </a:t>
            </a:r>
            <a:r>
              <a:rPr lang="en-US" altLang="en-US" sz="4000" dirty="0" err="1"/>
              <a:t>phê</a:t>
            </a:r>
            <a:r>
              <a:rPr lang="en-US" altLang="en-US" sz="4000" dirty="0"/>
              <a:t> </a:t>
            </a:r>
            <a:r>
              <a:rPr lang="en-US" altLang="en-US" sz="4000" dirty="0" err="1"/>
              <a:t>phán</a:t>
            </a:r>
            <a:r>
              <a:rPr lang="en-US" altLang="en-US" sz="4000" dirty="0"/>
              <a:t> </a:t>
            </a:r>
            <a:r>
              <a:rPr lang="en-US" altLang="en-US" sz="4000" dirty="0" err="1"/>
              <a:t>hiện</a:t>
            </a:r>
            <a:r>
              <a:rPr lang="en-US" altLang="en-US" sz="4000" dirty="0"/>
              <a:t> </a:t>
            </a:r>
            <a:r>
              <a:rPr lang="en-US" altLang="en-US" sz="4000" dirty="0" err="1"/>
              <a:t>trạng</a:t>
            </a:r>
            <a:endParaRPr lang="en-US" altLang="en-US" sz="4000" dirty="0"/>
          </a:p>
        </p:txBody>
      </p:sp>
      <p:sp>
        <p:nvSpPr>
          <p:cNvPr id="46086" name="Rectangle 3"/>
          <p:cNvSpPr>
            <a:spLocks noGrp="1" noChangeArrowheads="1"/>
          </p:cNvSpPr>
          <p:nvPr>
            <p:ph type="body" idx="1"/>
          </p:nvPr>
        </p:nvSpPr>
        <p:spPr>
          <a:xfrm>
            <a:off x="2057400" y="1219200"/>
            <a:ext cx="8229600" cy="838200"/>
          </a:xfrm>
        </p:spPr>
        <p:txBody>
          <a:bodyPr/>
          <a:lstStyle/>
          <a:p>
            <a:pPr eaLnBrk="1" hangingPunct="1"/>
            <a:r>
              <a:rPr lang="en-US" altLang="en-US"/>
              <a:t>Ví dụ: Cửa hàng NGK</a:t>
            </a:r>
          </a:p>
        </p:txBody>
      </p:sp>
      <p:sp>
        <p:nvSpPr>
          <p:cNvPr id="43013" name="Rectangle 5"/>
          <p:cNvSpPr>
            <a:spLocks noChangeArrowheads="1"/>
          </p:cNvSpPr>
          <p:nvPr/>
        </p:nvSpPr>
        <p:spPr bwMode="auto">
          <a:xfrm>
            <a:off x="4191000" y="2514600"/>
            <a:ext cx="2209800" cy="914400"/>
          </a:xfrm>
          <a:prstGeom prst="rect">
            <a:avLst/>
          </a:prstGeom>
          <a:solidFill>
            <a:srgbClr val="CCE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CCECFF"/>
            </a:extrusionClr>
            <a:contourClr>
              <a:srgbClr val="CCECFF"/>
            </a:contourClr>
          </a:sp3d>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990000"/>
                </a:solidFill>
              </a:rPr>
              <a:t>Kho</a:t>
            </a:r>
          </a:p>
        </p:txBody>
      </p:sp>
      <p:sp>
        <p:nvSpPr>
          <p:cNvPr id="43014" name="Rectangle 6"/>
          <p:cNvSpPr>
            <a:spLocks noChangeArrowheads="1"/>
          </p:cNvSpPr>
          <p:nvPr/>
        </p:nvSpPr>
        <p:spPr bwMode="auto">
          <a:xfrm>
            <a:off x="7239000" y="2514600"/>
            <a:ext cx="990600" cy="2971800"/>
          </a:xfrm>
          <a:prstGeom prst="rect">
            <a:avLst/>
          </a:prstGeom>
          <a:solidFill>
            <a:schemeClr val="accent4">
              <a:lumMod val="20000"/>
              <a:lumOff val="80000"/>
            </a:schemeClr>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folHlink"/>
            </a:extrusionClr>
            <a:contourClr>
              <a:schemeClr val="folHlink"/>
            </a:contourClr>
          </a:sp3d>
        </p:spPr>
        <p:txBody>
          <a:bodyPr vert="eaVert"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990000"/>
                </a:solidFill>
              </a:rPr>
              <a:t>Bộ phận bán hàng</a:t>
            </a:r>
          </a:p>
        </p:txBody>
      </p:sp>
      <p:sp>
        <p:nvSpPr>
          <p:cNvPr id="43015" name="Rectangle 7"/>
          <p:cNvSpPr>
            <a:spLocks noChangeArrowheads="1"/>
          </p:cNvSpPr>
          <p:nvPr/>
        </p:nvSpPr>
        <p:spPr bwMode="auto">
          <a:xfrm>
            <a:off x="4191000" y="4648200"/>
            <a:ext cx="2209800" cy="838200"/>
          </a:xfrm>
          <a:prstGeom prst="rect">
            <a:avLst/>
          </a:prstGeom>
          <a:solidFill>
            <a:srgbClr val="66FF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66FFFF"/>
            </a:extrusionClr>
            <a:contourClr>
              <a:srgbClr val="66FFFF"/>
            </a:contourClr>
          </a:sp3d>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990000"/>
                </a:solidFill>
              </a:rPr>
              <a:t>Văn phòng</a:t>
            </a:r>
          </a:p>
        </p:txBody>
      </p:sp>
      <p:sp>
        <p:nvSpPr>
          <p:cNvPr id="46090" name="Rectangle 9"/>
          <p:cNvSpPr>
            <a:spLocks noChangeArrowheads="1"/>
          </p:cNvSpPr>
          <p:nvPr/>
        </p:nvSpPr>
        <p:spPr bwMode="auto">
          <a:xfrm>
            <a:off x="3733800" y="1905000"/>
            <a:ext cx="4953000" cy="4038600"/>
          </a:xfrm>
          <a:prstGeom prst="rect">
            <a:avLst/>
          </a:prstGeom>
          <a:noFill/>
          <a:ln w="38100">
            <a:solidFill>
              <a:srgbClr val="CCECFF"/>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grpSp>
        <p:nvGrpSpPr>
          <p:cNvPr id="46091" name="Group 15"/>
          <p:cNvGrpSpPr>
            <a:grpSpLocks/>
          </p:cNvGrpSpPr>
          <p:nvPr/>
        </p:nvGrpSpPr>
        <p:grpSpPr bwMode="auto">
          <a:xfrm>
            <a:off x="9525000" y="3124200"/>
            <a:ext cx="152400" cy="762000"/>
            <a:chOff x="4896" y="1968"/>
            <a:chExt cx="96" cy="480"/>
          </a:xfrm>
        </p:grpSpPr>
        <p:sp>
          <p:nvSpPr>
            <p:cNvPr id="46111" name="Oval 10"/>
            <p:cNvSpPr>
              <a:spLocks noChangeArrowheads="1"/>
            </p:cNvSpPr>
            <p:nvPr/>
          </p:nvSpPr>
          <p:spPr bwMode="auto">
            <a:xfrm>
              <a:off x="4896" y="1968"/>
              <a:ext cx="96" cy="144"/>
            </a:xfrm>
            <a:prstGeom prst="ellipse">
              <a:avLst/>
            </a:prstGeom>
            <a:solidFill>
              <a:schemeClr val="hlink"/>
            </a:solidFill>
            <a:ln w="28575">
              <a:solidFill>
                <a:schemeClr val="hlink"/>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46112" name="Line 11"/>
            <p:cNvSpPr>
              <a:spLocks noChangeShapeType="1"/>
            </p:cNvSpPr>
            <p:nvPr/>
          </p:nvSpPr>
          <p:spPr bwMode="auto">
            <a:xfrm>
              <a:off x="4944" y="2112"/>
              <a:ext cx="0" cy="24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3" name="Line 12"/>
            <p:cNvSpPr>
              <a:spLocks noChangeShapeType="1"/>
            </p:cNvSpPr>
            <p:nvPr/>
          </p:nvSpPr>
          <p:spPr bwMode="auto">
            <a:xfrm flipH="1">
              <a:off x="4896" y="2352"/>
              <a:ext cx="48" cy="96"/>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4" name="Line 13"/>
            <p:cNvSpPr>
              <a:spLocks noChangeShapeType="1"/>
            </p:cNvSpPr>
            <p:nvPr/>
          </p:nvSpPr>
          <p:spPr bwMode="auto">
            <a:xfrm>
              <a:off x="4944" y="2352"/>
              <a:ext cx="48" cy="96"/>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5" name="Line 14"/>
            <p:cNvSpPr>
              <a:spLocks noChangeShapeType="1"/>
            </p:cNvSpPr>
            <p:nvPr/>
          </p:nvSpPr>
          <p:spPr bwMode="auto">
            <a:xfrm>
              <a:off x="4896" y="2208"/>
              <a:ext cx="9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092" name="Text Box 16"/>
          <p:cNvSpPr txBox="1">
            <a:spLocks noChangeArrowheads="1"/>
          </p:cNvSpPr>
          <p:nvPr/>
        </p:nvSpPr>
        <p:spPr bwMode="auto">
          <a:xfrm>
            <a:off x="8991600" y="3962401"/>
            <a:ext cx="1492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b="1">
                <a:solidFill>
                  <a:srgbClr val="990000"/>
                </a:solidFill>
              </a:rPr>
              <a:t>Khách hàng</a:t>
            </a:r>
          </a:p>
        </p:txBody>
      </p:sp>
      <p:sp>
        <p:nvSpPr>
          <p:cNvPr id="43025" name="AutoShape 17"/>
          <p:cNvSpPr>
            <a:spLocks noChangeArrowheads="1"/>
          </p:cNvSpPr>
          <p:nvPr/>
        </p:nvSpPr>
        <p:spPr bwMode="auto">
          <a:xfrm>
            <a:off x="6553200" y="2819400"/>
            <a:ext cx="381000" cy="304800"/>
          </a:xfrm>
          <a:prstGeom prst="leftRightArrow">
            <a:avLst>
              <a:gd name="adj1" fmla="val 50000"/>
              <a:gd name="adj2" fmla="val 25000"/>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3026" name="AutoShape 18"/>
          <p:cNvSpPr>
            <a:spLocks noChangeArrowheads="1"/>
          </p:cNvSpPr>
          <p:nvPr/>
        </p:nvSpPr>
        <p:spPr bwMode="auto">
          <a:xfrm>
            <a:off x="6553200" y="4876800"/>
            <a:ext cx="381000" cy="304800"/>
          </a:xfrm>
          <a:prstGeom prst="leftRightArrow">
            <a:avLst>
              <a:gd name="adj1" fmla="val 50000"/>
              <a:gd name="adj2" fmla="val 25000"/>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3027" name="AutoShape 19"/>
          <p:cNvSpPr>
            <a:spLocks noChangeArrowheads="1"/>
          </p:cNvSpPr>
          <p:nvPr/>
        </p:nvSpPr>
        <p:spPr bwMode="auto">
          <a:xfrm>
            <a:off x="5029200" y="3581400"/>
            <a:ext cx="457200" cy="685800"/>
          </a:xfrm>
          <a:prstGeom prst="upDownArrow">
            <a:avLst>
              <a:gd name="adj1" fmla="val 50000"/>
              <a:gd name="adj2" fmla="val 30000"/>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fr-FR"/>
          </a:p>
        </p:txBody>
      </p:sp>
      <p:grpSp>
        <p:nvGrpSpPr>
          <p:cNvPr id="46096" name="Group 20"/>
          <p:cNvGrpSpPr>
            <a:grpSpLocks/>
          </p:cNvGrpSpPr>
          <p:nvPr/>
        </p:nvGrpSpPr>
        <p:grpSpPr bwMode="auto">
          <a:xfrm>
            <a:off x="2362200" y="2362200"/>
            <a:ext cx="152400" cy="762000"/>
            <a:chOff x="4896" y="1968"/>
            <a:chExt cx="96" cy="480"/>
          </a:xfrm>
        </p:grpSpPr>
        <p:sp>
          <p:nvSpPr>
            <p:cNvPr id="46106" name="Oval 21"/>
            <p:cNvSpPr>
              <a:spLocks noChangeArrowheads="1"/>
            </p:cNvSpPr>
            <p:nvPr/>
          </p:nvSpPr>
          <p:spPr bwMode="auto">
            <a:xfrm>
              <a:off x="4896" y="1968"/>
              <a:ext cx="96" cy="144"/>
            </a:xfrm>
            <a:prstGeom prst="ellipse">
              <a:avLst/>
            </a:prstGeom>
            <a:solidFill>
              <a:schemeClr val="hlink"/>
            </a:solidFill>
            <a:ln w="28575">
              <a:solidFill>
                <a:schemeClr val="hlink"/>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46107" name="Line 22"/>
            <p:cNvSpPr>
              <a:spLocks noChangeShapeType="1"/>
            </p:cNvSpPr>
            <p:nvPr/>
          </p:nvSpPr>
          <p:spPr bwMode="auto">
            <a:xfrm>
              <a:off x="4944" y="2112"/>
              <a:ext cx="0" cy="24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8" name="Line 23"/>
            <p:cNvSpPr>
              <a:spLocks noChangeShapeType="1"/>
            </p:cNvSpPr>
            <p:nvPr/>
          </p:nvSpPr>
          <p:spPr bwMode="auto">
            <a:xfrm flipH="1">
              <a:off x="4896" y="2352"/>
              <a:ext cx="48" cy="96"/>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9" name="Line 24"/>
            <p:cNvSpPr>
              <a:spLocks noChangeShapeType="1"/>
            </p:cNvSpPr>
            <p:nvPr/>
          </p:nvSpPr>
          <p:spPr bwMode="auto">
            <a:xfrm>
              <a:off x="4944" y="2352"/>
              <a:ext cx="48" cy="96"/>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0" name="Line 25"/>
            <p:cNvSpPr>
              <a:spLocks noChangeShapeType="1"/>
            </p:cNvSpPr>
            <p:nvPr/>
          </p:nvSpPr>
          <p:spPr bwMode="auto">
            <a:xfrm>
              <a:off x="4896" y="2208"/>
              <a:ext cx="9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097" name="Text Box 26"/>
          <p:cNvSpPr txBox="1">
            <a:spLocks noChangeArrowheads="1"/>
          </p:cNvSpPr>
          <p:nvPr/>
        </p:nvSpPr>
        <p:spPr bwMode="auto">
          <a:xfrm>
            <a:off x="1524000" y="3124201"/>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b="1">
                <a:solidFill>
                  <a:srgbClr val="990000"/>
                </a:solidFill>
              </a:rPr>
              <a:t>Nhà cung cấp</a:t>
            </a:r>
          </a:p>
        </p:txBody>
      </p:sp>
      <p:sp>
        <p:nvSpPr>
          <p:cNvPr id="43035" name="AutoShape 27"/>
          <p:cNvSpPr>
            <a:spLocks noChangeArrowheads="1"/>
          </p:cNvSpPr>
          <p:nvPr/>
        </p:nvSpPr>
        <p:spPr bwMode="auto">
          <a:xfrm>
            <a:off x="3048000" y="2667000"/>
            <a:ext cx="838200" cy="304800"/>
          </a:xfrm>
          <a:prstGeom prst="leftRightArrow">
            <a:avLst>
              <a:gd name="adj1" fmla="val 50000"/>
              <a:gd name="adj2" fmla="val 55000"/>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3036" name="Text Box 28"/>
          <p:cNvSpPr txBox="1">
            <a:spLocks noChangeArrowheads="1"/>
          </p:cNvSpPr>
          <p:nvPr/>
        </p:nvSpPr>
        <p:spPr bwMode="auto">
          <a:xfrm>
            <a:off x="8747125" y="1255714"/>
            <a:ext cx="17335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a:t>Bán hàng:</a:t>
            </a:r>
          </a:p>
          <a:p>
            <a:pPr algn="l">
              <a:buFontTx/>
              <a:buChar char="-"/>
            </a:pPr>
            <a:r>
              <a:rPr lang="en-US" altLang="en-US"/>
              <a:t>Bán lẽ</a:t>
            </a:r>
          </a:p>
          <a:p>
            <a:pPr algn="l">
              <a:buFontTx/>
              <a:buChar char="-"/>
            </a:pPr>
            <a:r>
              <a:rPr lang="en-US" altLang="en-US"/>
              <a:t>Theo đặt hàng</a:t>
            </a:r>
          </a:p>
          <a:p>
            <a:pPr algn="l">
              <a:buFontTx/>
              <a:buChar char="-"/>
            </a:pPr>
            <a:r>
              <a:rPr lang="en-US" altLang="en-US"/>
              <a:t>Thanh toán</a:t>
            </a:r>
          </a:p>
        </p:txBody>
      </p:sp>
      <p:sp>
        <p:nvSpPr>
          <p:cNvPr id="43037" name="Line 29"/>
          <p:cNvSpPr>
            <a:spLocks noChangeShapeType="1"/>
          </p:cNvSpPr>
          <p:nvPr/>
        </p:nvSpPr>
        <p:spPr bwMode="auto">
          <a:xfrm flipH="1">
            <a:off x="8001000" y="2209800"/>
            <a:ext cx="762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38" name="AutoShape 30"/>
          <p:cNvSpPr>
            <a:spLocks noChangeArrowheads="1"/>
          </p:cNvSpPr>
          <p:nvPr/>
        </p:nvSpPr>
        <p:spPr bwMode="auto">
          <a:xfrm>
            <a:off x="8382000" y="3505200"/>
            <a:ext cx="838200" cy="304800"/>
          </a:xfrm>
          <a:prstGeom prst="leftRightArrow">
            <a:avLst>
              <a:gd name="adj1" fmla="val 50000"/>
              <a:gd name="adj2" fmla="val 55000"/>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3039" name="Text Box 31"/>
          <p:cNvSpPr txBox="1">
            <a:spLocks noChangeArrowheads="1"/>
          </p:cNvSpPr>
          <p:nvPr/>
        </p:nvSpPr>
        <p:spPr bwMode="auto">
          <a:xfrm>
            <a:off x="1736725" y="4075114"/>
            <a:ext cx="16827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a:t>-Giao hàng</a:t>
            </a:r>
          </a:p>
          <a:p>
            <a:pPr algn="l">
              <a:buFontTx/>
              <a:buChar char="-"/>
            </a:pPr>
            <a:r>
              <a:rPr lang="en-US" altLang="en-US"/>
              <a:t>Đặt mua NGK</a:t>
            </a:r>
          </a:p>
          <a:p>
            <a:pPr algn="l">
              <a:buFontTx/>
              <a:buChar char="-"/>
            </a:pPr>
            <a:r>
              <a:rPr lang="en-US" altLang="en-US"/>
              <a:t>Tồn kho</a:t>
            </a:r>
          </a:p>
        </p:txBody>
      </p:sp>
      <p:sp>
        <p:nvSpPr>
          <p:cNvPr id="43040" name="Line 32"/>
          <p:cNvSpPr>
            <a:spLocks noChangeShapeType="1"/>
          </p:cNvSpPr>
          <p:nvPr/>
        </p:nvSpPr>
        <p:spPr bwMode="auto">
          <a:xfrm flipV="1">
            <a:off x="3048000" y="3124200"/>
            <a:ext cx="16764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41" name="Text Box 33"/>
          <p:cNvSpPr txBox="1">
            <a:spLocks noChangeArrowheads="1"/>
          </p:cNvSpPr>
          <p:nvPr/>
        </p:nvSpPr>
        <p:spPr bwMode="auto">
          <a:xfrm>
            <a:off x="7772400" y="5562601"/>
            <a:ext cx="2514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a:t>- Kế toán</a:t>
            </a:r>
          </a:p>
          <a:p>
            <a:pPr algn="l"/>
            <a:r>
              <a:rPr lang="en-US" altLang="en-US"/>
              <a:t>- Lập thu, chi, theo dõi</a:t>
            </a:r>
          </a:p>
          <a:p>
            <a:pPr algn="l">
              <a:buFontTx/>
              <a:buChar char="-"/>
            </a:pPr>
            <a:r>
              <a:rPr lang="en-US" altLang="en-US"/>
              <a:t>Thống kê, báo cáo </a:t>
            </a:r>
          </a:p>
          <a:p>
            <a:pPr algn="l"/>
            <a:r>
              <a:rPr lang="en-US" altLang="en-US"/>
              <a:t>tổng hợp</a:t>
            </a:r>
          </a:p>
        </p:txBody>
      </p:sp>
      <p:sp>
        <p:nvSpPr>
          <p:cNvPr id="43042" name="Line 34"/>
          <p:cNvSpPr>
            <a:spLocks noChangeShapeType="1"/>
          </p:cNvSpPr>
          <p:nvPr/>
        </p:nvSpPr>
        <p:spPr bwMode="auto">
          <a:xfrm flipH="1" flipV="1">
            <a:off x="5943600" y="5181600"/>
            <a:ext cx="19050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481348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038"/>
                                        </p:tgtEl>
                                        <p:attrNameLst>
                                          <p:attrName>style.visibility</p:attrName>
                                        </p:attrNameLst>
                                      </p:cBhvr>
                                      <p:to>
                                        <p:strVal val="visible"/>
                                      </p:to>
                                    </p:set>
                                    <p:animEffect transition="in" filter="wipe(down)">
                                      <p:cBhvr>
                                        <p:cTn id="7" dur="500"/>
                                        <p:tgtEl>
                                          <p:spTgt spid="430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3014"/>
                                        </p:tgtEl>
                                        <p:attrNameLst>
                                          <p:attrName>style.visibility</p:attrName>
                                        </p:attrNameLst>
                                      </p:cBhvr>
                                      <p:to>
                                        <p:strVal val="visible"/>
                                      </p:to>
                                    </p:set>
                                    <p:animEffect transition="in" filter="wipe(down)">
                                      <p:cBhvr>
                                        <p:cTn id="10" dur="500"/>
                                        <p:tgtEl>
                                          <p:spTgt spid="430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3037"/>
                                        </p:tgtEl>
                                        <p:attrNameLst>
                                          <p:attrName>style.visibility</p:attrName>
                                        </p:attrNameLst>
                                      </p:cBhvr>
                                      <p:to>
                                        <p:strVal val="visible"/>
                                      </p:to>
                                    </p:set>
                                    <p:animEffect transition="in" filter="dissolve">
                                      <p:cBhvr>
                                        <p:cTn id="15" dur="500"/>
                                        <p:tgtEl>
                                          <p:spTgt spid="4303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3036"/>
                                        </p:tgtEl>
                                        <p:attrNameLst>
                                          <p:attrName>style.visibility</p:attrName>
                                        </p:attrNameLst>
                                      </p:cBhvr>
                                      <p:to>
                                        <p:strVal val="visible"/>
                                      </p:to>
                                    </p:set>
                                    <p:animEffect transition="in" filter="dissolve">
                                      <p:cBhvr>
                                        <p:cTn id="18" dur="500"/>
                                        <p:tgtEl>
                                          <p:spTgt spid="430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43025"/>
                                        </p:tgtEl>
                                        <p:attrNameLst>
                                          <p:attrName>style.visibility</p:attrName>
                                        </p:attrNameLst>
                                      </p:cBhvr>
                                      <p:to>
                                        <p:strVal val="visible"/>
                                      </p:to>
                                    </p:set>
                                    <p:animEffect transition="in" filter="strips(downLeft)">
                                      <p:cBhvr>
                                        <p:cTn id="23" dur="500"/>
                                        <p:tgtEl>
                                          <p:spTgt spid="43025"/>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43013"/>
                                        </p:tgtEl>
                                        <p:attrNameLst>
                                          <p:attrName>style.visibility</p:attrName>
                                        </p:attrNameLst>
                                      </p:cBhvr>
                                      <p:to>
                                        <p:strVal val="visible"/>
                                      </p:to>
                                    </p:set>
                                    <p:animEffect transition="in" filter="strips(downLeft)">
                                      <p:cBhvr>
                                        <p:cTn id="26" dur="500"/>
                                        <p:tgtEl>
                                          <p:spTgt spid="43013"/>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43035"/>
                                        </p:tgtEl>
                                        <p:attrNameLst>
                                          <p:attrName>style.visibility</p:attrName>
                                        </p:attrNameLst>
                                      </p:cBhvr>
                                      <p:to>
                                        <p:strVal val="visible"/>
                                      </p:to>
                                    </p:set>
                                    <p:animEffect transition="in" filter="strips(downLeft)">
                                      <p:cBhvr>
                                        <p:cTn id="29" dur="500"/>
                                        <p:tgtEl>
                                          <p:spTgt spid="4303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3040"/>
                                        </p:tgtEl>
                                        <p:attrNameLst>
                                          <p:attrName>style.visibility</p:attrName>
                                        </p:attrNameLst>
                                      </p:cBhvr>
                                      <p:to>
                                        <p:strVal val="visible"/>
                                      </p:to>
                                    </p:set>
                                    <p:animEffect transition="in" filter="dissolve">
                                      <p:cBhvr>
                                        <p:cTn id="34" dur="500"/>
                                        <p:tgtEl>
                                          <p:spTgt spid="4304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3039"/>
                                        </p:tgtEl>
                                        <p:attrNameLst>
                                          <p:attrName>style.visibility</p:attrName>
                                        </p:attrNameLst>
                                      </p:cBhvr>
                                      <p:to>
                                        <p:strVal val="visible"/>
                                      </p:to>
                                    </p:set>
                                    <p:animEffect transition="in" filter="dissolve">
                                      <p:cBhvr>
                                        <p:cTn id="37" dur="500"/>
                                        <p:tgtEl>
                                          <p:spTgt spid="430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43026"/>
                                        </p:tgtEl>
                                        <p:attrNameLst>
                                          <p:attrName>style.visibility</p:attrName>
                                        </p:attrNameLst>
                                      </p:cBhvr>
                                      <p:to>
                                        <p:strVal val="visible"/>
                                      </p:to>
                                    </p:set>
                                    <p:animEffect transition="in" filter="strips(downLeft)">
                                      <p:cBhvr>
                                        <p:cTn id="42" dur="500"/>
                                        <p:tgtEl>
                                          <p:spTgt spid="43026"/>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43027"/>
                                        </p:tgtEl>
                                        <p:attrNameLst>
                                          <p:attrName>style.visibility</p:attrName>
                                        </p:attrNameLst>
                                      </p:cBhvr>
                                      <p:to>
                                        <p:strVal val="visible"/>
                                      </p:to>
                                    </p:set>
                                    <p:animEffect transition="in" filter="strips(downLeft)">
                                      <p:cBhvr>
                                        <p:cTn id="45" dur="500"/>
                                        <p:tgtEl>
                                          <p:spTgt spid="43027"/>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43015"/>
                                        </p:tgtEl>
                                        <p:attrNameLst>
                                          <p:attrName>style.visibility</p:attrName>
                                        </p:attrNameLst>
                                      </p:cBhvr>
                                      <p:to>
                                        <p:strVal val="visible"/>
                                      </p:to>
                                    </p:set>
                                    <p:animEffect transition="in" filter="strips(downLeft)">
                                      <p:cBhvr>
                                        <p:cTn id="48" dur="500"/>
                                        <p:tgtEl>
                                          <p:spTgt spid="4301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43042"/>
                                        </p:tgtEl>
                                        <p:attrNameLst>
                                          <p:attrName>style.visibility</p:attrName>
                                        </p:attrNameLst>
                                      </p:cBhvr>
                                      <p:to>
                                        <p:strVal val="visible"/>
                                      </p:to>
                                    </p:set>
                                    <p:animEffect transition="in" filter="dissolve">
                                      <p:cBhvr>
                                        <p:cTn id="53" dur="500"/>
                                        <p:tgtEl>
                                          <p:spTgt spid="4304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041"/>
                                        </p:tgtEl>
                                        <p:attrNameLst>
                                          <p:attrName>style.visibility</p:attrName>
                                        </p:attrNameLst>
                                      </p:cBhvr>
                                      <p:to>
                                        <p:strVal val="visible"/>
                                      </p:to>
                                    </p:set>
                                    <p:animEffect transition="in" filter="dissolve">
                                      <p:cBhvr>
                                        <p:cTn id="56"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nimBg="1"/>
      <p:bldP spid="43014" grpId="0" animBg="1"/>
      <p:bldP spid="43015" grpId="0" animBg="1"/>
      <p:bldP spid="43025" grpId="0" animBg="1"/>
      <p:bldP spid="43026" grpId="0" animBg="1"/>
      <p:bldP spid="43027" grpId="0" animBg="1"/>
      <p:bldP spid="43035" grpId="0" animBg="1"/>
      <p:bldP spid="43036" grpId="0"/>
      <p:bldP spid="43038" grpId="0" animBg="1"/>
      <p:bldP spid="43039" grpId="0"/>
      <p:bldP spid="430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71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A40FE0EE-33D9-4ACA-A98B-6A6538EC1AFD}" type="slidenum">
              <a:rPr lang="en-US" altLang="en-US">
                <a:latin typeface="Arial Black" panose="020B0A04020102020204" pitchFamily="34" charset="0"/>
              </a:rPr>
              <a:pPr/>
              <a:t>29</a:t>
            </a:fld>
            <a:endParaRPr lang="en-US" altLang="en-US">
              <a:latin typeface="Arial Black" panose="020B0A04020102020204" pitchFamily="34" charset="0"/>
            </a:endParaRPr>
          </a:p>
        </p:txBody>
      </p:sp>
      <p:sp>
        <p:nvSpPr>
          <p:cNvPr id="47108"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7109" name="Rectangle 2"/>
          <p:cNvSpPr>
            <a:spLocks noGrp="1" noChangeArrowheads="1"/>
          </p:cNvSpPr>
          <p:nvPr>
            <p:ph type="title"/>
          </p:nvPr>
        </p:nvSpPr>
        <p:spPr>
          <a:xfrm>
            <a:off x="381000" y="381000"/>
            <a:ext cx="8229600" cy="838200"/>
          </a:xfrm>
        </p:spPr>
        <p:txBody>
          <a:bodyPr/>
          <a:lstStyle/>
          <a:p>
            <a:pPr eaLnBrk="1" hangingPunct="1"/>
            <a:r>
              <a:rPr lang="en-US" altLang="en-US"/>
              <a:t>Ví dụ về phê phán hiện trạng</a:t>
            </a:r>
          </a:p>
        </p:txBody>
      </p:sp>
      <p:sp>
        <p:nvSpPr>
          <p:cNvPr id="44035" name="Rectangle 3"/>
          <p:cNvSpPr>
            <a:spLocks noGrp="1" noChangeArrowheads="1"/>
          </p:cNvSpPr>
          <p:nvPr>
            <p:ph type="body" idx="1"/>
          </p:nvPr>
        </p:nvSpPr>
        <p:spPr>
          <a:xfrm>
            <a:off x="594360" y="1327150"/>
            <a:ext cx="10881360" cy="5029200"/>
          </a:xfrm>
        </p:spPr>
        <p:txBody>
          <a:bodyPr>
            <a:normAutofit/>
          </a:bodyPr>
          <a:lstStyle/>
          <a:p>
            <a:pPr eaLnBrk="1" hangingPunct="1">
              <a:lnSpc>
                <a:spcPct val="90000"/>
              </a:lnSpc>
            </a:pPr>
            <a:r>
              <a:rPr lang="en-US" altLang="en-US" dirty="0" err="1"/>
              <a:t>Thiếu</a:t>
            </a:r>
            <a:r>
              <a:rPr lang="en-US" altLang="en-US" dirty="0"/>
              <a:t>:</a:t>
            </a:r>
          </a:p>
          <a:p>
            <a:pPr lvl="1" eaLnBrk="1" hangingPunct="1">
              <a:lnSpc>
                <a:spcPct val="90000"/>
              </a:lnSpc>
            </a:pPr>
            <a:r>
              <a:rPr lang="en-US" altLang="en-US" dirty="0" err="1"/>
              <a:t>Thiếu</a:t>
            </a:r>
            <a:r>
              <a:rPr lang="en-US" altLang="en-US" dirty="0"/>
              <a:t> </a:t>
            </a:r>
            <a:r>
              <a:rPr lang="en-US" altLang="en-US" dirty="0" err="1"/>
              <a:t>sổ</a:t>
            </a:r>
            <a:r>
              <a:rPr lang="en-US" altLang="en-US" dirty="0"/>
              <a:t> </a:t>
            </a:r>
            <a:r>
              <a:rPr lang="en-US" altLang="en-US" dirty="0" err="1"/>
              <a:t>ghi</a:t>
            </a:r>
            <a:r>
              <a:rPr lang="en-US" altLang="en-US" dirty="0"/>
              <a:t> </a:t>
            </a:r>
            <a:r>
              <a:rPr lang="en-US" altLang="en-US" dirty="0" err="1"/>
              <a:t>chép</a:t>
            </a:r>
            <a:r>
              <a:rPr lang="en-US" altLang="en-US" dirty="0"/>
              <a:t> </a:t>
            </a:r>
            <a:r>
              <a:rPr lang="en-US" altLang="en-US" dirty="0" err="1"/>
              <a:t>tính</a:t>
            </a:r>
            <a:r>
              <a:rPr lang="en-US" altLang="en-US" dirty="0"/>
              <a:t> </a:t>
            </a:r>
            <a:r>
              <a:rPr lang="en-US" altLang="en-US" dirty="0" err="1"/>
              <a:t>tồn</a:t>
            </a:r>
            <a:r>
              <a:rPr lang="en-US" altLang="en-US" dirty="0"/>
              <a:t> </a:t>
            </a:r>
            <a:r>
              <a:rPr lang="en-US" altLang="en-US" dirty="0" err="1"/>
              <a:t>kho</a:t>
            </a:r>
            <a:r>
              <a:rPr lang="en-US" altLang="en-US" dirty="0"/>
              <a:t>, </a:t>
            </a:r>
            <a:r>
              <a:rPr lang="en-US" altLang="en-US" dirty="0" err="1"/>
              <a:t>tồn</a:t>
            </a:r>
            <a:r>
              <a:rPr lang="en-US" altLang="en-US" dirty="0"/>
              <a:t> </a:t>
            </a:r>
            <a:r>
              <a:rPr lang="en-US" altLang="en-US" dirty="0" err="1"/>
              <a:t>kho</a:t>
            </a:r>
            <a:r>
              <a:rPr lang="en-US" altLang="en-US" dirty="0"/>
              <a:t> </a:t>
            </a:r>
            <a:r>
              <a:rPr lang="en-US" altLang="en-US" dirty="0" err="1"/>
              <a:t>tính</a:t>
            </a:r>
            <a:r>
              <a:rPr lang="en-US" altLang="en-US" dirty="0"/>
              <a:t> </a:t>
            </a:r>
            <a:r>
              <a:rPr lang="en-US" altLang="en-US" dirty="0" err="1"/>
              <a:t>được</a:t>
            </a:r>
            <a:r>
              <a:rPr lang="en-US" altLang="en-US" dirty="0"/>
              <a:t> </a:t>
            </a:r>
            <a:r>
              <a:rPr lang="en-US" altLang="en-US" dirty="0" err="1"/>
              <a:t>hiện</a:t>
            </a:r>
            <a:r>
              <a:rPr lang="en-US" altLang="en-US" dirty="0"/>
              <a:t> nay </a:t>
            </a:r>
            <a:r>
              <a:rPr lang="en-US" altLang="en-US" dirty="0" err="1"/>
              <a:t>là</a:t>
            </a:r>
            <a:r>
              <a:rPr lang="en-US" altLang="en-US" dirty="0"/>
              <a:t> do </a:t>
            </a:r>
            <a:r>
              <a:rPr lang="en-US" altLang="en-US" dirty="0" err="1"/>
              <a:t>kiểm</a:t>
            </a:r>
            <a:r>
              <a:rPr lang="en-US" altLang="en-US" dirty="0"/>
              <a:t> </a:t>
            </a:r>
            <a:r>
              <a:rPr lang="en-US" altLang="en-US" dirty="0" err="1"/>
              <a:t>kê</a:t>
            </a:r>
            <a:r>
              <a:rPr lang="en-US" altLang="en-US" dirty="0"/>
              <a:t> </a:t>
            </a:r>
            <a:r>
              <a:rPr lang="en-US" altLang="en-US" dirty="0" err="1"/>
              <a:t>sau</a:t>
            </a:r>
            <a:r>
              <a:rPr lang="en-US" altLang="en-US" dirty="0"/>
              <a:t> </a:t>
            </a:r>
            <a:r>
              <a:rPr lang="en-US" altLang="en-US" dirty="0" err="1"/>
              <a:t>một</a:t>
            </a:r>
            <a:r>
              <a:rPr lang="en-US" altLang="en-US" dirty="0"/>
              <a:t> </a:t>
            </a:r>
            <a:r>
              <a:rPr lang="en-US" altLang="en-US" dirty="0" err="1"/>
              <a:t>vài</a:t>
            </a:r>
            <a:r>
              <a:rPr lang="en-US" altLang="en-US" dirty="0"/>
              <a:t> </a:t>
            </a:r>
            <a:r>
              <a:rPr lang="en-US" altLang="en-US" dirty="0" err="1"/>
              <a:t>ngày</a:t>
            </a:r>
            <a:endParaRPr lang="en-US" altLang="en-US" dirty="0"/>
          </a:p>
          <a:p>
            <a:pPr lvl="1" eaLnBrk="1" hangingPunct="1">
              <a:lnSpc>
                <a:spcPct val="90000"/>
              </a:lnSpc>
            </a:pPr>
            <a:r>
              <a:rPr lang="en-US" altLang="en-US" dirty="0" err="1"/>
              <a:t>Thiếu</a:t>
            </a:r>
            <a:r>
              <a:rPr lang="en-US" altLang="en-US" dirty="0"/>
              <a:t> </a:t>
            </a:r>
            <a:r>
              <a:rPr lang="en-US" altLang="en-US" dirty="0" err="1"/>
              <a:t>thông</a:t>
            </a:r>
            <a:r>
              <a:rPr lang="en-US" altLang="en-US" dirty="0"/>
              <a:t> tin </a:t>
            </a:r>
            <a:r>
              <a:rPr lang="en-US" altLang="en-US" dirty="0" err="1"/>
              <a:t>xuất</a:t>
            </a:r>
            <a:r>
              <a:rPr lang="en-US" altLang="en-US" dirty="0"/>
              <a:t> </a:t>
            </a:r>
            <a:r>
              <a:rPr lang="en-US" altLang="en-US" dirty="0" err="1"/>
              <a:t>bán</a:t>
            </a:r>
            <a:r>
              <a:rPr lang="en-US" altLang="en-US" dirty="0"/>
              <a:t> </a:t>
            </a:r>
            <a:r>
              <a:rPr lang="en-US" altLang="en-US" dirty="0" err="1"/>
              <a:t>lẽ</a:t>
            </a:r>
            <a:r>
              <a:rPr lang="en-US" altLang="en-US" dirty="0"/>
              <a:t> </a:t>
            </a:r>
            <a:r>
              <a:rPr lang="en-US" altLang="en-US" dirty="0" err="1"/>
              <a:t>để</a:t>
            </a:r>
            <a:r>
              <a:rPr lang="en-US" altLang="en-US" dirty="0"/>
              <a:t> </a:t>
            </a:r>
            <a:r>
              <a:rPr lang="en-US" altLang="en-US" dirty="0" err="1"/>
              <a:t>tính</a:t>
            </a:r>
            <a:r>
              <a:rPr lang="en-US" altLang="en-US" dirty="0"/>
              <a:t> </a:t>
            </a:r>
            <a:r>
              <a:rPr lang="en-US" altLang="en-US" dirty="0" err="1"/>
              <a:t>tồn</a:t>
            </a:r>
            <a:r>
              <a:rPr lang="en-US" altLang="en-US" dirty="0"/>
              <a:t> </a:t>
            </a:r>
            <a:r>
              <a:rPr lang="en-US" altLang="en-US" dirty="0" err="1"/>
              <a:t>kho</a:t>
            </a:r>
            <a:r>
              <a:rPr lang="en-US" altLang="en-US" dirty="0"/>
              <a:t>, </a:t>
            </a:r>
            <a:r>
              <a:rPr lang="en-US" altLang="en-US" dirty="0" err="1"/>
              <a:t>các</a:t>
            </a:r>
            <a:r>
              <a:rPr lang="en-US" altLang="en-US" dirty="0"/>
              <a:t> </a:t>
            </a:r>
            <a:r>
              <a:rPr lang="en-US" altLang="en-US" dirty="0" err="1"/>
              <a:t>thông</a:t>
            </a:r>
            <a:r>
              <a:rPr lang="en-US" altLang="en-US" dirty="0"/>
              <a:t> tin </a:t>
            </a:r>
            <a:r>
              <a:rPr lang="en-US" altLang="en-US" dirty="0" err="1"/>
              <a:t>này</a:t>
            </a:r>
            <a:r>
              <a:rPr lang="en-US" altLang="en-US" dirty="0"/>
              <a:t> do </a:t>
            </a:r>
            <a:r>
              <a:rPr lang="en-US" altLang="en-US" dirty="0" err="1"/>
              <a:t>phòng</a:t>
            </a:r>
            <a:r>
              <a:rPr lang="en-US" altLang="en-US" dirty="0"/>
              <a:t> </a:t>
            </a:r>
            <a:r>
              <a:rPr lang="en-US" altLang="en-US" dirty="0" err="1"/>
              <a:t>bán</a:t>
            </a:r>
            <a:r>
              <a:rPr lang="en-US" altLang="en-US" dirty="0"/>
              <a:t> </a:t>
            </a:r>
            <a:r>
              <a:rPr lang="en-US" altLang="en-US" dirty="0" err="1"/>
              <a:t>hàng</a:t>
            </a:r>
            <a:r>
              <a:rPr lang="en-US" altLang="en-US" dirty="0"/>
              <a:t> </a:t>
            </a:r>
            <a:r>
              <a:rPr lang="en-US" altLang="en-US" dirty="0" err="1"/>
              <a:t>cung</a:t>
            </a:r>
            <a:r>
              <a:rPr lang="en-US" altLang="en-US" dirty="0"/>
              <a:t> </a:t>
            </a:r>
            <a:r>
              <a:rPr lang="en-US" altLang="en-US" dirty="0" err="1"/>
              <a:t>cấp</a:t>
            </a:r>
            <a:r>
              <a:rPr lang="en-US" altLang="en-US" dirty="0"/>
              <a:t> (</a:t>
            </a:r>
            <a:r>
              <a:rPr lang="en-US" altLang="en-US" dirty="0" err="1"/>
              <a:t>phòng</a:t>
            </a:r>
            <a:r>
              <a:rPr lang="en-US" altLang="en-US" dirty="0"/>
              <a:t> </a:t>
            </a:r>
            <a:r>
              <a:rPr lang="en-US" altLang="en-US" dirty="0" err="1"/>
              <a:t>này</a:t>
            </a:r>
            <a:r>
              <a:rPr lang="en-US" altLang="en-US" dirty="0"/>
              <a:t> </a:t>
            </a:r>
            <a:r>
              <a:rPr lang="en-US" altLang="en-US" dirty="0" err="1"/>
              <a:t>rất</a:t>
            </a:r>
            <a:r>
              <a:rPr lang="en-US" altLang="en-US" dirty="0"/>
              <a:t> </a:t>
            </a:r>
            <a:r>
              <a:rPr lang="en-US" altLang="en-US" dirty="0" err="1"/>
              <a:t>bận</a:t>
            </a:r>
            <a:r>
              <a:rPr lang="en-US" altLang="en-US" dirty="0"/>
              <a:t> </a:t>
            </a:r>
            <a:r>
              <a:rPr lang="en-US" altLang="en-US" dirty="0" err="1"/>
              <a:t>rộn</a:t>
            </a:r>
            <a:r>
              <a:rPr lang="en-US" altLang="en-US" dirty="0"/>
              <a:t> </a:t>
            </a:r>
            <a:r>
              <a:rPr lang="en-US" altLang="en-US" dirty="0" err="1"/>
              <a:t>hiếm</a:t>
            </a:r>
            <a:r>
              <a:rPr lang="en-US" altLang="en-US" dirty="0"/>
              <a:t> </a:t>
            </a:r>
            <a:r>
              <a:rPr lang="en-US" altLang="en-US" dirty="0" err="1"/>
              <a:t>khi</a:t>
            </a:r>
            <a:r>
              <a:rPr lang="en-US" altLang="en-US" dirty="0"/>
              <a:t> </a:t>
            </a:r>
            <a:r>
              <a:rPr lang="en-US" altLang="en-US" dirty="0" err="1"/>
              <a:t>cung</a:t>
            </a:r>
            <a:r>
              <a:rPr lang="en-US" altLang="en-US" dirty="0"/>
              <a:t> </a:t>
            </a:r>
            <a:r>
              <a:rPr lang="en-US" altLang="en-US" dirty="0" err="1"/>
              <a:t>cấp</a:t>
            </a:r>
            <a:r>
              <a:rPr lang="en-US" altLang="en-US" dirty="0"/>
              <a:t>)</a:t>
            </a:r>
          </a:p>
          <a:p>
            <a:pPr eaLnBrk="1" hangingPunct="1">
              <a:lnSpc>
                <a:spcPct val="90000"/>
              </a:lnSpc>
            </a:pPr>
            <a:r>
              <a:rPr lang="en-US" altLang="en-US" dirty="0" err="1"/>
              <a:t>Kém</a:t>
            </a:r>
            <a:r>
              <a:rPr lang="en-US" altLang="en-US" dirty="0"/>
              <a:t> </a:t>
            </a:r>
            <a:r>
              <a:rPr lang="en-US" altLang="en-US" dirty="0" err="1"/>
              <a:t>hiệu</a:t>
            </a:r>
            <a:r>
              <a:rPr lang="en-US" altLang="en-US" dirty="0"/>
              <a:t> </a:t>
            </a:r>
            <a:r>
              <a:rPr lang="en-US" altLang="en-US" dirty="0" err="1"/>
              <a:t>lực</a:t>
            </a:r>
            <a:endParaRPr lang="en-US" altLang="en-US" dirty="0"/>
          </a:p>
          <a:p>
            <a:pPr lvl="1" eaLnBrk="1" hangingPunct="1">
              <a:lnSpc>
                <a:spcPct val="90000"/>
              </a:lnSpc>
            </a:pPr>
            <a:r>
              <a:rPr lang="en-US" altLang="en-US" dirty="0" err="1"/>
              <a:t>Các</a:t>
            </a:r>
            <a:r>
              <a:rPr lang="en-US" altLang="en-US" dirty="0"/>
              <a:t> </a:t>
            </a:r>
            <a:r>
              <a:rPr lang="en-US" altLang="en-US" dirty="0" err="1"/>
              <a:t>giấy</a:t>
            </a:r>
            <a:r>
              <a:rPr lang="en-US" altLang="en-US" dirty="0"/>
              <a:t> </a:t>
            </a:r>
            <a:r>
              <a:rPr lang="en-US" altLang="en-US" dirty="0" err="1"/>
              <a:t>tờ</a:t>
            </a:r>
            <a:r>
              <a:rPr lang="en-US" altLang="en-US" dirty="0"/>
              <a:t> </a:t>
            </a:r>
            <a:r>
              <a:rPr lang="en-US" altLang="en-US" dirty="0" err="1"/>
              <a:t>chứng</a:t>
            </a:r>
            <a:r>
              <a:rPr lang="en-US" altLang="en-US" dirty="0"/>
              <a:t> </a:t>
            </a:r>
            <a:r>
              <a:rPr lang="en-US" altLang="en-US" dirty="0" err="1"/>
              <a:t>từ</a:t>
            </a:r>
            <a:r>
              <a:rPr lang="en-US" altLang="en-US" dirty="0"/>
              <a:t> </a:t>
            </a:r>
            <a:r>
              <a:rPr lang="en-US" altLang="en-US" dirty="0" err="1"/>
              <a:t>thường</a:t>
            </a:r>
            <a:r>
              <a:rPr lang="en-US" altLang="en-US" dirty="0"/>
              <a:t> </a:t>
            </a:r>
            <a:r>
              <a:rPr lang="en-US" altLang="en-US" dirty="0" err="1"/>
              <a:t>ùn</a:t>
            </a:r>
            <a:r>
              <a:rPr lang="en-US" altLang="en-US" dirty="0"/>
              <a:t> </a:t>
            </a:r>
            <a:r>
              <a:rPr lang="en-US" altLang="en-US" dirty="0" err="1"/>
              <a:t>tắc</a:t>
            </a:r>
            <a:r>
              <a:rPr lang="en-US" altLang="en-US" dirty="0"/>
              <a:t> ở </a:t>
            </a:r>
            <a:r>
              <a:rPr lang="en-US" altLang="en-US" dirty="0" err="1"/>
              <a:t>phòng</a:t>
            </a:r>
            <a:r>
              <a:rPr lang="en-US" altLang="en-US" dirty="0"/>
              <a:t> </a:t>
            </a:r>
            <a:r>
              <a:rPr lang="en-US" altLang="en-US" dirty="0" err="1"/>
              <a:t>bán</a:t>
            </a:r>
            <a:r>
              <a:rPr lang="en-US" altLang="en-US" dirty="0"/>
              <a:t> </a:t>
            </a:r>
            <a:r>
              <a:rPr lang="en-US" altLang="en-US" dirty="0" err="1"/>
              <a:t>hàng</a:t>
            </a:r>
            <a:r>
              <a:rPr lang="en-US" altLang="en-US" dirty="0"/>
              <a:t> do </a:t>
            </a:r>
            <a:r>
              <a:rPr lang="en-US" altLang="en-US" dirty="0" err="1"/>
              <a:t>không</a:t>
            </a:r>
            <a:r>
              <a:rPr lang="en-US" altLang="en-US" dirty="0"/>
              <a:t> </a:t>
            </a:r>
            <a:r>
              <a:rPr lang="en-US" altLang="en-US" dirty="0" err="1"/>
              <a:t>kịp</a:t>
            </a:r>
            <a:r>
              <a:rPr lang="en-US" altLang="en-US" dirty="0"/>
              <a:t> </a:t>
            </a:r>
            <a:r>
              <a:rPr lang="en-US" altLang="en-US" dirty="0" err="1"/>
              <a:t>ghi</a:t>
            </a:r>
            <a:r>
              <a:rPr lang="en-US" altLang="en-US" dirty="0"/>
              <a:t> </a:t>
            </a:r>
            <a:r>
              <a:rPr lang="en-US" altLang="en-US" dirty="0" err="1"/>
              <a:t>chép</a:t>
            </a:r>
            <a:endParaRPr lang="en-US" altLang="en-US" dirty="0"/>
          </a:p>
          <a:p>
            <a:pPr lvl="1" eaLnBrk="1" hangingPunct="1">
              <a:lnSpc>
                <a:spcPct val="90000"/>
              </a:lnSpc>
            </a:pPr>
            <a:r>
              <a:rPr lang="en-US" altLang="en-US" dirty="0" err="1"/>
              <a:t>Việc</a:t>
            </a:r>
            <a:r>
              <a:rPr lang="en-US" altLang="en-US" dirty="0"/>
              <a:t> </a:t>
            </a:r>
            <a:r>
              <a:rPr lang="en-US" altLang="en-US" dirty="0" err="1"/>
              <a:t>kiểm</a:t>
            </a:r>
            <a:r>
              <a:rPr lang="en-US" altLang="en-US" dirty="0"/>
              <a:t> </a:t>
            </a:r>
            <a:r>
              <a:rPr lang="en-US" altLang="en-US" dirty="0" err="1"/>
              <a:t>kê</a:t>
            </a:r>
            <a:r>
              <a:rPr lang="en-US" altLang="en-US" dirty="0"/>
              <a:t> </a:t>
            </a:r>
            <a:r>
              <a:rPr lang="en-US" altLang="en-US" dirty="0" err="1"/>
              <a:t>tồn</a:t>
            </a:r>
            <a:r>
              <a:rPr lang="en-US" altLang="en-US" dirty="0"/>
              <a:t> </a:t>
            </a:r>
            <a:r>
              <a:rPr lang="en-US" altLang="en-US" dirty="0" err="1"/>
              <a:t>kho</a:t>
            </a:r>
            <a:r>
              <a:rPr lang="en-US" altLang="en-US" dirty="0"/>
              <a:t> </a:t>
            </a:r>
            <a:r>
              <a:rPr lang="en-US" altLang="en-US" dirty="0" err="1"/>
              <a:t>thường</a:t>
            </a:r>
            <a:r>
              <a:rPr lang="en-US" altLang="en-US" dirty="0"/>
              <a:t> </a:t>
            </a:r>
            <a:r>
              <a:rPr lang="en-US" altLang="en-US" dirty="0" err="1"/>
              <a:t>khó</a:t>
            </a:r>
            <a:r>
              <a:rPr lang="en-US" altLang="en-US" dirty="0"/>
              <a:t> </a:t>
            </a:r>
            <a:r>
              <a:rPr lang="en-US" altLang="en-US" dirty="0" err="1"/>
              <a:t>khăn</a:t>
            </a:r>
            <a:r>
              <a:rPr lang="en-US" altLang="en-US" dirty="0"/>
              <a:t> </a:t>
            </a:r>
            <a:r>
              <a:rPr lang="en-US" altLang="en-US" dirty="0" err="1"/>
              <a:t>và</a:t>
            </a:r>
            <a:r>
              <a:rPr lang="en-US" altLang="en-US" dirty="0"/>
              <a:t> </a:t>
            </a:r>
            <a:r>
              <a:rPr lang="en-US" altLang="en-US" dirty="0" err="1"/>
              <a:t>không</a:t>
            </a:r>
            <a:r>
              <a:rPr lang="en-US" altLang="en-US" dirty="0"/>
              <a:t> </a:t>
            </a:r>
            <a:r>
              <a:rPr lang="en-US" altLang="en-US" dirty="0" err="1"/>
              <a:t>chính</a:t>
            </a:r>
            <a:r>
              <a:rPr lang="en-US" altLang="en-US" dirty="0"/>
              <a:t> </a:t>
            </a:r>
            <a:r>
              <a:rPr lang="en-US" altLang="en-US" dirty="0" err="1"/>
              <a:t>xác</a:t>
            </a:r>
            <a:r>
              <a:rPr lang="en-US" altLang="en-US" dirty="0"/>
              <a:t> </a:t>
            </a:r>
            <a:r>
              <a:rPr lang="en-US" altLang="en-US" dirty="0" err="1"/>
              <a:t>lắm</a:t>
            </a:r>
            <a:r>
              <a:rPr lang="en-US" altLang="en-US" dirty="0"/>
              <a:t> do </a:t>
            </a:r>
            <a:r>
              <a:rPr lang="en-US" altLang="en-US" dirty="0" err="1"/>
              <a:t>kho</a:t>
            </a:r>
            <a:r>
              <a:rPr lang="en-US" altLang="en-US" dirty="0"/>
              <a:t> </a:t>
            </a:r>
            <a:r>
              <a:rPr lang="en-US" altLang="en-US" dirty="0" err="1"/>
              <a:t>lớn</a:t>
            </a:r>
            <a:endParaRPr lang="en-US" altLang="en-US" dirty="0"/>
          </a:p>
          <a:p>
            <a:pPr lvl="1" eaLnBrk="1" hangingPunct="1">
              <a:lnSpc>
                <a:spcPct val="90000"/>
              </a:lnSpc>
            </a:pPr>
            <a:r>
              <a:rPr lang="en-US" altLang="en-US" dirty="0" err="1"/>
              <a:t>Các</a:t>
            </a:r>
            <a:r>
              <a:rPr lang="en-US" altLang="en-US" dirty="0"/>
              <a:t> </a:t>
            </a:r>
            <a:r>
              <a:rPr lang="en-US" altLang="en-US" dirty="0" err="1"/>
              <a:t>báo</a:t>
            </a:r>
            <a:r>
              <a:rPr lang="en-US" altLang="en-US" dirty="0"/>
              <a:t> </a:t>
            </a:r>
            <a:r>
              <a:rPr lang="en-US" altLang="en-US" dirty="0" err="1"/>
              <a:t>cáo</a:t>
            </a:r>
            <a:r>
              <a:rPr lang="en-US" altLang="en-US" dirty="0"/>
              <a:t> </a:t>
            </a:r>
            <a:r>
              <a:rPr lang="en-US" altLang="en-US" dirty="0" err="1"/>
              <a:t>thống</a:t>
            </a:r>
            <a:r>
              <a:rPr lang="en-US" altLang="en-US" dirty="0"/>
              <a:t> </a:t>
            </a:r>
            <a:r>
              <a:rPr lang="en-US" altLang="en-US" dirty="0" err="1"/>
              <a:t>kê</a:t>
            </a:r>
            <a:r>
              <a:rPr lang="en-US" altLang="en-US" dirty="0"/>
              <a:t> </a:t>
            </a:r>
            <a:r>
              <a:rPr lang="en-US" altLang="en-US" dirty="0" err="1"/>
              <a:t>thường</a:t>
            </a:r>
            <a:r>
              <a:rPr lang="en-US" altLang="en-US" dirty="0"/>
              <a:t> </a:t>
            </a:r>
            <a:r>
              <a:rPr lang="en-US" altLang="en-US" dirty="0" err="1"/>
              <a:t>xảy</a:t>
            </a:r>
            <a:r>
              <a:rPr lang="en-US" altLang="en-US" dirty="0"/>
              <a:t> </a:t>
            </a:r>
            <a:r>
              <a:rPr lang="en-US" altLang="en-US" dirty="0" err="1"/>
              <a:t>ra</a:t>
            </a:r>
            <a:r>
              <a:rPr lang="en-US" altLang="en-US" dirty="0"/>
              <a:t> </a:t>
            </a:r>
            <a:r>
              <a:rPr lang="en-US" altLang="en-US" dirty="0" err="1"/>
              <a:t>sai</a:t>
            </a:r>
            <a:r>
              <a:rPr lang="en-US" altLang="en-US" dirty="0"/>
              <a:t> </a:t>
            </a:r>
            <a:r>
              <a:rPr lang="en-US" altLang="en-US" dirty="0" err="1"/>
              <a:t>xót</a:t>
            </a:r>
            <a:r>
              <a:rPr lang="en-US" altLang="en-US" dirty="0"/>
              <a:t> </a:t>
            </a:r>
            <a:r>
              <a:rPr lang="en-US" altLang="en-US" dirty="0" err="1"/>
              <a:t>và</a:t>
            </a:r>
            <a:r>
              <a:rPr lang="en-US" altLang="en-US" dirty="0"/>
              <a:t> </a:t>
            </a:r>
            <a:r>
              <a:rPr lang="en-US" altLang="en-US" dirty="0" err="1"/>
              <a:t>kéo</a:t>
            </a:r>
            <a:r>
              <a:rPr lang="en-US" altLang="en-US" dirty="0"/>
              <a:t> </a:t>
            </a:r>
            <a:r>
              <a:rPr lang="en-US" altLang="en-US" dirty="0" err="1"/>
              <a:t>dài</a:t>
            </a:r>
            <a:r>
              <a:rPr lang="en-US" altLang="en-US" dirty="0"/>
              <a:t> (</a:t>
            </a:r>
            <a:r>
              <a:rPr lang="en-US" altLang="en-US" dirty="0" err="1"/>
              <a:t>có</a:t>
            </a:r>
            <a:r>
              <a:rPr lang="en-US" altLang="en-US" dirty="0"/>
              <a:t> </a:t>
            </a:r>
            <a:r>
              <a:rPr lang="en-US" altLang="en-US" dirty="0" err="1"/>
              <a:t>khi</a:t>
            </a:r>
            <a:r>
              <a:rPr lang="en-US" altLang="en-US" dirty="0"/>
              <a:t> </a:t>
            </a:r>
            <a:r>
              <a:rPr lang="en-US" altLang="en-US" dirty="0" err="1"/>
              <a:t>cả</a:t>
            </a:r>
            <a:r>
              <a:rPr lang="en-US" altLang="en-US" dirty="0"/>
              <a:t> </a:t>
            </a:r>
            <a:r>
              <a:rPr lang="en-US" altLang="en-US" dirty="0" err="1"/>
              <a:t>tháng</a:t>
            </a:r>
            <a:r>
              <a:rPr lang="en-US" altLang="en-US" dirty="0"/>
              <a:t>)</a:t>
            </a:r>
          </a:p>
          <a:p>
            <a:pPr eaLnBrk="1" hangingPunct="1">
              <a:lnSpc>
                <a:spcPct val="90000"/>
              </a:lnSpc>
            </a:pPr>
            <a:r>
              <a:rPr lang="en-US" altLang="en-US" dirty="0" err="1"/>
              <a:t>Tốn</a:t>
            </a:r>
            <a:r>
              <a:rPr lang="en-US" altLang="en-US" dirty="0"/>
              <a:t> </a:t>
            </a:r>
            <a:r>
              <a:rPr lang="en-US" altLang="en-US" dirty="0" err="1"/>
              <a:t>kém</a:t>
            </a:r>
            <a:endParaRPr lang="en-US" altLang="en-US" dirty="0"/>
          </a:p>
          <a:p>
            <a:pPr lvl="1" eaLnBrk="1" hangingPunct="1">
              <a:lnSpc>
                <a:spcPct val="90000"/>
              </a:lnSpc>
            </a:pPr>
            <a:r>
              <a:rPr lang="en-US" altLang="en-US" dirty="0"/>
              <a:t>Chi </a:t>
            </a:r>
            <a:r>
              <a:rPr lang="en-US" altLang="en-US" dirty="0" err="1"/>
              <a:t>phí</a:t>
            </a:r>
            <a:r>
              <a:rPr lang="en-US" altLang="en-US" dirty="0"/>
              <a:t> </a:t>
            </a:r>
            <a:r>
              <a:rPr lang="en-US" altLang="en-US" dirty="0" err="1"/>
              <a:t>giấy</a:t>
            </a:r>
            <a:r>
              <a:rPr lang="en-US" altLang="en-US" dirty="0"/>
              <a:t> </a:t>
            </a:r>
            <a:r>
              <a:rPr lang="en-US" altLang="en-US" dirty="0" err="1"/>
              <a:t>tờ</a:t>
            </a:r>
            <a:r>
              <a:rPr lang="en-US" altLang="en-US" dirty="0"/>
              <a:t>, … </a:t>
            </a:r>
          </a:p>
        </p:txBody>
      </p:sp>
    </p:spTree>
    <p:extLst>
      <p:ext uri="{BB962C8B-B14F-4D97-AF65-F5344CB8AC3E}">
        <p14:creationId xmlns:p14="http://schemas.microsoft.com/office/powerpoint/2010/main" val="2614047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dissolve">
                                      <p:cBhvr>
                                        <p:cTn id="7" dur="500"/>
                                        <p:tgtEl>
                                          <p:spTgt spid="4403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4035">
                                            <p:txEl>
                                              <p:pRg st="1" end="1"/>
                                            </p:txEl>
                                          </p:spTgt>
                                        </p:tgtEl>
                                        <p:attrNameLst>
                                          <p:attrName>style.visibility</p:attrName>
                                        </p:attrNameLst>
                                      </p:cBhvr>
                                      <p:to>
                                        <p:strVal val="visible"/>
                                      </p:to>
                                    </p:set>
                                    <p:animEffect transition="in" filter="dissolve">
                                      <p:cBhvr>
                                        <p:cTn id="10" dur="500"/>
                                        <p:tgtEl>
                                          <p:spTgt spid="44035">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4035">
                                            <p:txEl>
                                              <p:pRg st="2" end="2"/>
                                            </p:txEl>
                                          </p:spTgt>
                                        </p:tgtEl>
                                        <p:attrNameLst>
                                          <p:attrName>style.visibility</p:attrName>
                                        </p:attrNameLst>
                                      </p:cBhvr>
                                      <p:to>
                                        <p:strVal val="visible"/>
                                      </p:to>
                                    </p:set>
                                    <p:animEffect transition="in" filter="dissolve">
                                      <p:cBhvr>
                                        <p:cTn id="13" dur="500"/>
                                        <p:tgtEl>
                                          <p:spTgt spid="4403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44035">
                                            <p:txEl>
                                              <p:pRg st="3" end="3"/>
                                            </p:txEl>
                                          </p:spTgt>
                                        </p:tgtEl>
                                        <p:attrNameLst>
                                          <p:attrName>style.visibility</p:attrName>
                                        </p:attrNameLst>
                                      </p:cBhvr>
                                      <p:to>
                                        <p:strVal val="visible"/>
                                      </p:to>
                                    </p:set>
                                    <p:animEffect transition="in" filter="dissolve">
                                      <p:cBhvr>
                                        <p:cTn id="18" dur="500"/>
                                        <p:tgtEl>
                                          <p:spTgt spid="44035">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4035">
                                            <p:txEl>
                                              <p:pRg st="4" end="4"/>
                                            </p:txEl>
                                          </p:spTgt>
                                        </p:tgtEl>
                                        <p:attrNameLst>
                                          <p:attrName>style.visibility</p:attrName>
                                        </p:attrNameLst>
                                      </p:cBhvr>
                                      <p:to>
                                        <p:strVal val="visible"/>
                                      </p:to>
                                    </p:set>
                                    <p:animEffect transition="in" filter="dissolve">
                                      <p:cBhvr>
                                        <p:cTn id="21" dur="500"/>
                                        <p:tgtEl>
                                          <p:spTgt spid="44035">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4035">
                                            <p:txEl>
                                              <p:pRg st="5" end="5"/>
                                            </p:txEl>
                                          </p:spTgt>
                                        </p:tgtEl>
                                        <p:attrNameLst>
                                          <p:attrName>style.visibility</p:attrName>
                                        </p:attrNameLst>
                                      </p:cBhvr>
                                      <p:to>
                                        <p:strVal val="visible"/>
                                      </p:to>
                                    </p:set>
                                    <p:animEffect transition="in" filter="dissolve">
                                      <p:cBhvr>
                                        <p:cTn id="24" dur="500"/>
                                        <p:tgtEl>
                                          <p:spTgt spid="44035">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4035">
                                            <p:txEl>
                                              <p:pRg st="6" end="6"/>
                                            </p:txEl>
                                          </p:spTgt>
                                        </p:tgtEl>
                                        <p:attrNameLst>
                                          <p:attrName>style.visibility</p:attrName>
                                        </p:attrNameLst>
                                      </p:cBhvr>
                                      <p:to>
                                        <p:strVal val="visible"/>
                                      </p:to>
                                    </p:set>
                                    <p:animEffect transition="in" filter="dissolve">
                                      <p:cBhvr>
                                        <p:cTn id="27" dur="500"/>
                                        <p:tgtEl>
                                          <p:spTgt spid="4403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4035">
                                            <p:txEl>
                                              <p:pRg st="7" end="7"/>
                                            </p:txEl>
                                          </p:spTgt>
                                        </p:tgtEl>
                                        <p:attrNameLst>
                                          <p:attrName>style.visibility</p:attrName>
                                        </p:attrNameLst>
                                      </p:cBhvr>
                                      <p:to>
                                        <p:strVal val="visible"/>
                                      </p:to>
                                    </p:set>
                                    <p:animEffect transition="in" filter="dissolve">
                                      <p:cBhvr>
                                        <p:cTn id="32" dur="500"/>
                                        <p:tgtEl>
                                          <p:spTgt spid="44035">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44035">
                                            <p:txEl>
                                              <p:pRg st="8" end="8"/>
                                            </p:txEl>
                                          </p:spTgt>
                                        </p:tgtEl>
                                        <p:attrNameLst>
                                          <p:attrName>style.visibility</p:attrName>
                                        </p:attrNameLst>
                                      </p:cBhvr>
                                      <p:to>
                                        <p:strVal val="visible"/>
                                      </p:to>
                                    </p:set>
                                    <p:animEffect transition="in" filter="dissolve">
                                      <p:cBhvr>
                                        <p:cTn id="35" dur="500"/>
                                        <p:tgtEl>
                                          <p:spTgt spid="440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61366"/>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4288"/>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TỔNG QUÁT VỀ PHÂN TÍCH VÀ THIẾT KẾ HỆ THỐNG</a:t>
            </a:r>
          </a:p>
        </p:txBody>
      </p:sp>
      <p:sp>
        <p:nvSpPr>
          <p:cNvPr id="156" name="AutoShape 5"/>
          <p:cNvSpPr>
            <a:spLocks noChangeArrowheads="1"/>
          </p:cNvSpPr>
          <p:nvPr/>
        </p:nvSpPr>
        <p:spPr bwMode="auto">
          <a:xfrm>
            <a:off x="2055541" y="994056"/>
            <a:ext cx="3048000" cy="762000"/>
          </a:xfrm>
          <a:prstGeom prst="flowChartPreparation">
            <a:avLst/>
          </a:prstGeom>
          <a:solidFill>
            <a:schemeClr val="accent1"/>
          </a:solidFill>
          <a:ln w="9525">
            <a:solidFill>
              <a:schemeClr val="accent1"/>
            </a:solidFill>
            <a:miter lim="800000"/>
            <a:headEnd/>
            <a:tailEnd/>
          </a:ln>
          <a:effectLst>
            <a:outerShdw dist="35921" dir="2700000" algn="ctr" rotWithShape="0">
              <a:schemeClr val="bg2">
                <a:alpha val="50000"/>
              </a:schemeClr>
            </a:outerShdw>
          </a:effectLst>
        </p:spPr>
        <p:txBody>
          <a:bodyPr wrap="none" anchor="ctr"/>
          <a:lstStyle/>
          <a:p>
            <a:pPr>
              <a:defRPr/>
            </a:pPr>
            <a:r>
              <a:rPr lang="en-US" sz="2400" b="1">
                <a:solidFill>
                  <a:srgbClr val="66FFFF"/>
                </a:solidFill>
              </a:rPr>
              <a:t>Xác định yêu cầu</a:t>
            </a:r>
          </a:p>
        </p:txBody>
      </p:sp>
      <p:sp>
        <p:nvSpPr>
          <p:cNvPr id="157" name="AutoShape 6"/>
          <p:cNvSpPr>
            <a:spLocks noChangeArrowheads="1"/>
          </p:cNvSpPr>
          <p:nvPr/>
        </p:nvSpPr>
        <p:spPr bwMode="auto">
          <a:xfrm>
            <a:off x="6703741" y="1070256"/>
            <a:ext cx="3048000" cy="762000"/>
          </a:xfrm>
          <a:prstGeom prst="flowChartPreparation">
            <a:avLst/>
          </a:prstGeom>
          <a:solidFill>
            <a:schemeClr val="accent1"/>
          </a:solidFill>
          <a:ln w="9525">
            <a:solidFill>
              <a:schemeClr val="accent1"/>
            </a:solidFill>
            <a:miter lim="800000"/>
            <a:headEnd/>
            <a:tailEnd/>
          </a:ln>
          <a:effectLst>
            <a:outerShdw dist="35921" dir="2700000" algn="ctr" rotWithShape="0">
              <a:schemeClr val="bg2">
                <a:alpha val="50000"/>
              </a:schemeClr>
            </a:outerShdw>
          </a:effectLst>
        </p:spPr>
        <p:txBody>
          <a:bodyPr lIns="0" rIns="0" anchor="ctr"/>
          <a:lstStyle/>
          <a:p>
            <a:pPr>
              <a:defRPr/>
            </a:pPr>
            <a:r>
              <a:rPr lang="en-US" b="1">
                <a:solidFill>
                  <a:srgbClr val="66FFFF"/>
                </a:solidFill>
              </a:rPr>
              <a:t>Chọn lựa phương án thiết kế</a:t>
            </a:r>
          </a:p>
        </p:txBody>
      </p:sp>
      <p:grpSp>
        <p:nvGrpSpPr>
          <p:cNvPr id="158" name="Group 9"/>
          <p:cNvGrpSpPr>
            <a:grpSpLocks/>
          </p:cNvGrpSpPr>
          <p:nvPr/>
        </p:nvGrpSpPr>
        <p:grpSpPr bwMode="auto">
          <a:xfrm>
            <a:off x="2512741" y="2441856"/>
            <a:ext cx="6858000" cy="3581400"/>
            <a:chOff x="720" y="1824"/>
            <a:chExt cx="4320" cy="2064"/>
          </a:xfrm>
        </p:grpSpPr>
        <p:sp>
          <p:nvSpPr>
            <p:cNvPr id="159" name="AutoShape 7"/>
            <p:cNvSpPr>
              <a:spLocks noChangeArrowheads="1"/>
            </p:cNvSpPr>
            <p:nvPr/>
          </p:nvSpPr>
          <p:spPr bwMode="auto">
            <a:xfrm>
              <a:off x="720" y="1824"/>
              <a:ext cx="4320" cy="2064"/>
            </a:xfrm>
            <a:prstGeom prst="octagon">
              <a:avLst>
                <a:gd name="adj" fmla="val 8042"/>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fr-FR" sz="2000"/>
            </a:p>
          </p:txBody>
        </p:sp>
        <p:sp>
          <p:nvSpPr>
            <p:cNvPr id="160" name="Text Box 8"/>
            <p:cNvSpPr txBox="1">
              <a:spLocks noChangeArrowheads="1"/>
            </p:cNvSpPr>
            <p:nvPr/>
          </p:nvSpPr>
          <p:spPr bwMode="auto">
            <a:xfrm>
              <a:off x="2064" y="1920"/>
              <a:ext cx="1734" cy="22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000" b="1">
                  <a:solidFill>
                    <a:srgbClr val="990000"/>
                  </a:solidFill>
                </a:rPr>
                <a:t>Cấu trúc hoá yêu cầu</a:t>
              </a:r>
            </a:p>
          </p:txBody>
        </p:sp>
      </p:grpSp>
      <p:sp>
        <p:nvSpPr>
          <p:cNvPr id="161" name="AutoShape 10"/>
          <p:cNvSpPr>
            <a:spLocks noChangeArrowheads="1"/>
          </p:cNvSpPr>
          <p:nvPr/>
        </p:nvSpPr>
        <p:spPr bwMode="auto">
          <a:xfrm>
            <a:off x="3350941" y="1832256"/>
            <a:ext cx="533400" cy="457200"/>
          </a:xfrm>
          <a:prstGeom prst="upDownArrow">
            <a:avLst>
              <a:gd name="adj1" fmla="val 50000"/>
              <a:gd name="adj2" fmla="val 20000"/>
            </a:avLst>
          </a:prstGeom>
          <a:solidFill>
            <a:srgbClr val="3399FF"/>
          </a:solidFill>
          <a:ln w="9525">
            <a:solidFill>
              <a:srgbClr val="3399FF"/>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162" name="AutoShape 11"/>
          <p:cNvSpPr>
            <a:spLocks noChangeArrowheads="1"/>
          </p:cNvSpPr>
          <p:nvPr/>
        </p:nvSpPr>
        <p:spPr bwMode="auto">
          <a:xfrm>
            <a:off x="7999141" y="1908456"/>
            <a:ext cx="533400" cy="457200"/>
          </a:xfrm>
          <a:prstGeom prst="upDownArrow">
            <a:avLst>
              <a:gd name="adj1" fmla="val 50000"/>
              <a:gd name="adj2" fmla="val 20000"/>
            </a:avLst>
          </a:prstGeom>
          <a:solidFill>
            <a:srgbClr val="3399FF"/>
          </a:solidFill>
          <a:ln w="9525">
            <a:solidFill>
              <a:srgbClr val="3399FF"/>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163" name="AutoShape 12"/>
          <p:cNvSpPr>
            <a:spLocks noChangeArrowheads="1"/>
          </p:cNvSpPr>
          <p:nvPr/>
        </p:nvSpPr>
        <p:spPr bwMode="auto">
          <a:xfrm>
            <a:off x="5484541" y="1222656"/>
            <a:ext cx="1066800" cy="457200"/>
          </a:xfrm>
          <a:prstGeom prst="leftRightArrow">
            <a:avLst>
              <a:gd name="adj1" fmla="val 50000"/>
              <a:gd name="adj2" fmla="val 46667"/>
            </a:avLst>
          </a:prstGeom>
          <a:solidFill>
            <a:srgbClr val="3399FF"/>
          </a:solidFill>
          <a:ln w="9525">
            <a:solidFill>
              <a:srgbClr val="3399FF"/>
            </a:solidFill>
            <a:miter lim="800000"/>
            <a:headEnd/>
            <a:tailEnd/>
          </a:ln>
          <a:effectLst>
            <a:outerShdw dist="35921" dir="2700000" algn="ctr" rotWithShape="0">
              <a:schemeClr val="bg2"/>
            </a:outerShdw>
          </a:effectLst>
        </p:spPr>
        <p:txBody>
          <a:bodyPr wrap="none" anchor="ctr"/>
          <a:lstStyle/>
          <a:p>
            <a:pPr>
              <a:defRPr/>
            </a:pPr>
            <a:endParaRPr lang="fr-FR"/>
          </a:p>
        </p:txBody>
      </p:sp>
      <p:grpSp>
        <p:nvGrpSpPr>
          <p:cNvPr id="164" name="Group 16"/>
          <p:cNvGrpSpPr>
            <a:grpSpLocks/>
          </p:cNvGrpSpPr>
          <p:nvPr/>
        </p:nvGrpSpPr>
        <p:grpSpPr bwMode="auto">
          <a:xfrm>
            <a:off x="3122341" y="3203856"/>
            <a:ext cx="2371725" cy="2590800"/>
            <a:chOff x="1152" y="2208"/>
            <a:chExt cx="1494" cy="1536"/>
          </a:xfrm>
        </p:grpSpPr>
        <p:sp>
          <p:nvSpPr>
            <p:cNvPr id="165" name="AutoShape 13"/>
            <p:cNvSpPr>
              <a:spLocks noChangeArrowheads="1"/>
            </p:cNvSpPr>
            <p:nvPr/>
          </p:nvSpPr>
          <p:spPr bwMode="auto">
            <a:xfrm>
              <a:off x="1152" y="2208"/>
              <a:ext cx="1488" cy="1536"/>
            </a:xfrm>
            <a:prstGeom prst="roundRect">
              <a:avLst>
                <a:gd name="adj" fmla="val 16667"/>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fr-FR"/>
            </a:p>
          </p:txBody>
        </p:sp>
        <p:sp>
          <p:nvSpPr>
            <p:cNvPr id="166" name="Text Box 15"/>
            <p:cNvSpPr txBox="1">
              <a:spLocks noChangeArrowheads="1"/>
            </p:cNvSpPr>
            <p:nvPr/>
          </p:nvSpPr>
          <p:spPr bwMode="auto">
            <a:xfrm>
              <a:off x="1152" y="2304"/>
              <a:ext cx="149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b="1"/>
                <a:t>Phương pháp cấu trúc</a:t>
              </a:r>
            </a:p>
          </p:txBody>
        </p:sp>
      </p:grpSp>
      <p:grpSp>
        <p:nvGrpSpPr>
          <p:cNvPr id="167" name="Group 20"/>
          <p:cNvGrpSpPr>
            <a:grpSpLocks/>
          </p:cNvGrpSpPr>
          <p:nvPr/>
        </p:nvGrpSpPr>
        <p:grpSpPr bwMode="auto">
          <a:xfrm>
            <a:off x="6322741" y="3127656"/>
            <a:ext cx="3048000" cy="2667000"/>
            <a:chOff x="3168" y="2160"/>
            <a:chExt cx="1920" cy="1536"/>
          </a:xfrm>
        </p:grpSpPr>
        <p:sp>
          <p:nvSpPr>
            <p:cNvPr id="168" name="AutoShape 18"/>
            <p:cNvSpPr>
              <a:spLocks noChangeArrowheads="1"/>
            </p:cNvSpPr>
            <p:nvPr/>
          </p:nvSpPr>
          <p:spPr bwMode="auto">
            <a:xfrm>
              <a:off x="3216" y="2160"/>
              <a:ext cx="1584" cy="1536"/>
            </a:xfrm>
            <a:prstGeom prst="roundRect">
              <a:avLst>
                <a:gd name="adj" fmla="val 16667"/>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fr-FR"/>
            </a:p>
          </p:txBody>
        </p:sp>
        <p:sp>
          <p:nvSpPr>
            <p:cNvPr id="169" name="Text Box 19"/>
            <p:cNvSpPr txBox="1">
              <a:spLocks noChangeArrowheads="1"/>
            </p:cNvSpPr>
            <p:nvPr/>
          </p:nvSpPr>
          <p:spPr bwMode="auto">
            <a:xfrm>
              <a:off x="3168" y="2256"/>
              <a:ext cx="19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1600" b="1"/>
                <a:t>Phương pháp đối tượng UML</a:t>
              </a:r>
            </a:p>
          </p:txBody>
        </p:sp>
      </p:grpSp>
      <p:sp>
        <p:nvSpPr>
          <p:cNvPr id="170" name="AutoShape 21"/>
          <p:cNvSpPr>
            <a:spLocks noChangeArrowheads="1"/>
          </p:cNvSpPr>
          <p:nvPr/>
        </p:nvSpPr>
        <p:spPr bwMode="auto">
          <a:xfrm>
            <a:off x="3350941" y="3737256"/>
            <a:ext cx="1981200" cy="609600"/>
          </a:xfrm>
          <a:prstGeom prst="octagon">
            <a:avLst>
              <a:gd name="adj" fmla="val 29287"/>
            </a:avLst>
          </a:prstGeom>
          <a:solidFill>
            <a:srgbClr val="66FFFF"/>
          </a:solidFill>
          <a:ln w="9525">
            <a:solidFill>
              <a:srgbClr val="66FFFF"/>
            </a:solidFill>
            <a:miter lim="800000"/>
            <a:headEnd/>
            <a:tailEnd/>
          </a:ln>
          <a:effectLst>
            <a:outerShdw dist="35921" dir="2700000" algn="ctr" rotWithShape="0">
              <a:schemeClr val="bg2"/>
            </a:outerShdw>
          </a:effectLst>
        </p:spPr>
        <p:txBody>
          <a:bodyPr wrap="none" anchor="ctr"/>
          <a:lstStyle/>
          <a:p>
            <a:pPr>
              <a:defRPr/>
            </a:pPr>
            <a:r>
              <a:rPr lang="en-US"/>
              <a:t>Mô hình xử lý</a:t>
            </a:r>
          </a:p>
        </p:txBody>
      </p:sp>
      <p:sp>
        <p:nvSpPr>
          <p:cNvPr id="171" name="AutoShape 22"/>
          <p:cNvSpPr>
            <a:spLocks noChangeArrowheads="1"/>
          </p:cNvSpPr>
          <p:nvPr/>
        </p:nvSpPr>
        <p:spPr bwMode="auto">
          <a:xfrm>
            <a:off x="3350941" y="4575456"/>
            <a:ext cx="1981200" cy="609600"/>
          </a:xfrm>
          <a:prstGeom prst="octagon">
            <a:avLst>
              <a:gd name="adj" fmla="val 29287"/>
            </a:avLst>
          </a:prstGeom>
          <a:solidFill>
            <a:srgbClr val="66FFFF"/>
          </a:solidFill>
          <a:ln w="9525">
            <a:solidFill>
              <a:srgbClr val="66FFFF"/>
            </a:solidFill>
            <a:miter lim="800000"/>
            <a:headEnd/>
            <a:tailEnd/>
          </a:ln>
          <a:effectLst>
            <a:outerShdw dist="35921" dir="2700000" algn="ctr" rotWithShape="0">
              <a:schemeClr val="bg2"/>
            </a:outerShdw>
          </a:effectLst>
        </p:spPr>
        <p:txBody>
          <a:bodyPr wrap="none" anchor="ctr"/>
          <a:lstStyle/>
          <a:p>
            <a:pPr>
              <a:defRPr/>
            </a:pPr>
            <a:r>
              <a:rPr lang="en-US"/>
              <a:t>Mô hình dữ liệu</a:t>
            </a:r>
          </a:p>
        </p:txBody>
      </p:sp>
      <p:sp>
        <p:nvSpPr>
          <p:cNvPr id="172" name="AutoShape 23"/>
          <p:cNvSpPr>
            <a:spLocks noChangeArrowheads="1"/>
          </p:cNvSpPr>
          <p:nvPr/>
        </p:nvSpPr>
        <p:spPr bwMode="auto">
          <a:xfrm>
            <a:off x="6703741" y="3661056"/>
            <a:ext cx="1981200" cy="609600"/>
          </a:xfrm>
          <a:prstGeom prst="octagon">
            <a:avLst>
              <a:gd name="adj" fmla="val 29287"/>
            </a:avLst>
          </a:prstGeom>
          <a:solidFill>
            <a:srgbClr val="66FFFF"/>
          </a:solidFill>
          <a:ln w="9525">
            <a:solidFill>
              <a:srgbClr val="66FFFF"/>
            </a:solidFill>
            <a:miter lim="800000"/>
            <a:headEnd/>
            <a:tailEnd/>
          </a:ln>
          <a:effectLst>
            <a:outerShdw dist="35921" dir="2700000" algn="ctr" rotWithShape="0">
              <a:schemeClr val="bg2"/>
            </a:outerShdw>
          </a:effectLst>
        </p:spPr>
        <p:txBody>
          <a:bodyPr wrap="none" anchor="ctr"/>
          <a:lstStyle/>
          <a:p>
            <a:pPr>
              <a:defRPr/>
            </a:pPr>
            <a:r>
              <a:rPr lang="en-US"/>
              <a:t>Mô hình hoạt động</a:t>
            </a:r>
          </a:p>
        </p:txBody>
      </p:sp>
      <p:sp>
        <p:nvSpPr>
          <p:cNvPr id="173" name="AutoShape 24"/>
          <p:cNvSpPr>
            <a:spLocks noChangeArrowheads="1"/>
          </p:cNvSpPr>
          <p:nvPr/>
        </p:nvSpPr>
        <p:spPr bwMode="auto">
          <a:xfrm>
            <a:off x="6703741" y="4346856"/>
            <a:ext cx="1981200" cy="609600"/>
          </a:xfrm>
          <a:prstGeom prst="octagon">
            <a:avLst>
              <a:gd name="adj" fmla="val 29287"/>
            </a:avLst>
          </a:prstGeom>
          <a:solidFill>
            <a:srgbClr val="66FFFF"/>
          </a:solidFill>
          <a:ln w="9525">
            <a:solidFill>
              <a:srgbClr val="66FFFF"/>
            </a:solidFill>
            <a:miter lim="800000"/>
            <a:headEnd/>
            <a:tailEnd/>
          </a:ln>
          <a:effectLst>
            <a:outerShdw dist="35921" dir="2700000" algn="ctr" rotWithShape="0">
              <a:schemeClr val="bg2"/>
            </a:outerShdw>
          </a:effectLst>
        </p:spPr>
        <p:txBody>
          <a:bodyPr wrap="none" anchor="ctr"/>
          <a:lstStyle/>
          <a:p>
            <a:pPr>
              <a:defRPr/>
            </a:pPr>
            <a:r>
              <a:rPr lang="en-US"/>
              <a:t>Mô hình Use case</a:t>
            </a:r>
          </a:p>
        </p:txBody>
      </p:sp>
      <p:sp>
        <p:nvSpPr>
          <p:cNvPr id="174" name="AutoShape 25"/>
          <p:cNvSpPr>
            <a:spLocks noChangeArrowheads="1"/>
          </p:cNvSpPr>
          <p:nvPr/>
        </p:nvSpPr>
        <p:spPr bwMode="auto">
          <a:xfrm>
            <a:off x="6703741" y="5032656"/>
            <a:ext cx="1981200" cy="609600"/>
          </a:xfrm>
          <a:prstGeom prst="octagon">
            <a:avLst>
              <a:gd name="adj" fmla="val 29287"/>
            </a:avLst>
          </a:prstGeom>
          <a:solidFill>
            <a:srgbClr val="66FFFF"/>
          </a:solidFill>
          <a:ln w="9525">
            <a:solidFill>
              <a:srgbClr val="66FFFF"/>
            </a:solidFill>
            <a:miter lim="800000"/>
            <a:headEnd/>
            <a:tailEnd/>
          </a:ln>
          <a:effectLst>
            <a:outerShdw dist="35921" dir="2700000" algn="ctr" rotWithShape="0">
              <a:schemeClr val="bg2"/>
            </a:outerShdw>
          </a:effectLst>
        </p:spPr>
        <p:txBody>
          <a:bodyPr wrap="none" anchor="ctr"/>
          <a:lstStyle/>
          <a:p>
            <a:pPr>
              <a:defRPr/>
            </a:pPr>
            <a:r>
              <a:rPr lang="en-US" dirty="0" err="1"/>
              <a:t>Mô</a:t>
            </a:r>
            <a:r>
              <a:rPr lang="en-US" dirty="0"/>
              <a:t> </a:t>
            </a:r>
            <a:r>
              <a:rPr lang="en-US" dirty="0" err="1"/>
              <a:t>hình</a:t>
            </a:r>
            <a:r>
              <a:rPr lang="en-US" dirty="0"/>
              <a:t> </a:t>
            </a:r>
            <a:r>
              <a:rPr lang="en-US" dirty="0" err="1"/>
              <a:t>đối</a:t>
            </a:r>
            <a:r>
              <a:rPr lang="en-US" dirty="0"/>
              <a:t> </a:t>
            </a:r>
            <a:r>
              <a:rPr lang="en-US" dirty="0" err="1"/>
              <a:t>tượng</a:t>
            </a:r>
            <a:endParaRPr lang="en-US" dirty="0"/>
          </a:p>
        </p:txBody>
      </p:sp>
    </p:spTree>
    <p:extLst>
      <p:ext uri="{BB962C8B-B14F-4D97-AF65-F5344CB8AC3E}">
        <p14:creationId xmlns:p14="http://schemas.microsoft.com/office/powerpoint/2010/main" val="278235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p:cTn id="7" dur="500" fill="hold"/>
                                        <p:tgtEl>
                                          <p:spTgt spid="163"/>
                                        </p:tgtEl>
                                        <p:attrNameLst>
                                          <p:attrName>ppt_w</p:attrName>
                                        </p:attrNameLst>
                                      </p:cBhvr>
                                      <p:tavLst>
                                        <p:tav tm="0">
                                          <p:val>
                                            <p:strVal val="#ppt_w*0.05"/>
                                          </p:val>
                                        </p:tav>
                                        <p:tav tm="100000">
                                          <p:val>
                                            <p:strVal val="#ppt_w"/>
                                          </p:val>
                                        </p:tav>
                                      </p:tavLst>
                                    </p:anim>
                                    <p:anim calcmode="lin" valueType="num">
                                      <p:cBhvr>
                                        <p:cTn id="8" dur="500" fill="hold"/>
                                        <p:tgtEl>
                                          <p:spTgt spid="163"/>
                                        </p:tgtEl>
                                        <p:attrNameLst>
                                          <p:attrName>ppt_h</p:attrName>
                                        </p:attrNameLst>
                                      </p:cBhvr>
                                      <p:tavLst>
                                        <p:tav tm="0">
                                          <p:val>
                                            <p:strVal val="#ppt_h"/>
                                          </p:val>
                                        </p:tav>
                                        <p:tav tm="100000">
                                          <p:val>
                                            <p:strVal val="#ppt_h"/>
                                          </p:val>
                                        </p:tav>
                                      </p:tavLst>
                                    </p:anim>
                                    <p:anim calcmode="lin" valueType="num">
                                      <p:cBhvr>
                                        <p:cTn id="9" dur="500" fill="hold"/>
                                        <p:tgtEl>
                                          <p:spTgt spid="163"/>
                                        </p:tgtEl>
                                        <p:attrNameLst>
                                          <p:attrName>ppt_x</p:attrName>
                                        </p:attrNameLst>
                                      </p:cBhvr>
                                      <p:tavLst>
                                        <p:tav tm="0">
                                          <p:val>
                                            <p:strVal val="#ppt_x-.2"/>
                                          </p:val>
                                        </p:tav>
                                        <p:tav tm="100000">
                                          <p:val>
                                            <p:strVal val="#ppt_x"/>
                                          </p:val>
                                        </p:tav>
                                      </p:tavLst>
                                    </p:anim>
                                    <p:anim calcmode="lin" valueType="num">
                                      <p:cBhvr>
                                        <p:cTn id="10" dur="500" fill="hold"/>
                                        <p:tgtEl>
                                          <p:spTgt spid="163"/>
                                        </p:tgtEl>
                                        <p:attrNameLst>
                                          <p:attrName>ppt_y</p:attrName>
                                        </p:attrNameLst>
                                      </p:cBhvr>
                                      <p:tavLst>
                                        <p:tav tm="0">
                                          <p:val>
                                            <p:strVal val="#ppt_y"/>
                                          </p:val>
                                        </p:tav>
                                        <p:tav tm="100000">
                                          <p:val>
                                            <p:strVal val="#ppt_y"/>
                                          </p:val>
                                        </p:tav>
                                      </p:tavLst>
                                    </p:anim>
                                    <p:animEffect transition="in" filter="fade">
                                      <p:cBhvr>
                                        <p:cTn id="11" dur="500"/>
                                        <p:tgtEl>
                                          <p:spTgt spid="163"/>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157"/>
                                        </p:tgtEl>
                                        <p:attrNameLst>
                                          <p:attrName>style.visibility</p:attrName>
                                        </p:attrNameLst>
                                      </p:cBhvr>
                                      <p:to>
                                        <p:strVal val="visible"/>
                                      </p:to>
                                    </p:set>
                                    <p:anim calcmode="lin" valueType="num">
                                      <p:cBhvr>
                                        <p:cTn id="14" dur="500" fill="hold"/>
                                        <p:tgtEl>
                                          <p:spTgt spid="157"/>
                                        </p:tgtEl>
                                        <p:attrNameLst>
                                          <p:attrName>ppt_w</p:attrName>
                                        </p:attrNameLst>
                                      </p:cBhvr>
                                      <p:tavLst>
                                        <p:tav tm="0">
                                          <p:val>
                                            <p:strVal val="#ppt_w*0.05"/>
                                          </p:val>
                                        </p:tav>
                                        <p:tav tm="100000">
                                          <p:val>
                                            <p:strVal val="#ppt_w"/>
                                          </p:val>
                                        </p:tav>
                                      </p:tavLst>
                                    </p:anim>
                                    <p:anim calcmode="lin" valueType="num">
                                      <p:cBhvr>
                                        <p:cTn id="15" dur="500" fill="hold"/>
                                        <p:tgtEl>
                                          <p:spTgt spid="157"/>
                                        </p:tgtEl>
                                        <p:attrNameLst>
                                          <p:attrName>ppt_h</p:attrName>
                                        </p:attrNameLst>
                                      </p:cBhvr>
                                      <p:tavLst>
                                        <p:tav tm="0">
                                          <p:val>
                                            <p:strVal val="#ppt_h"/>
                                          </p:val>
                                        </p:tav>
                                        <p:tav tm="100000">
                                          <p:val>
                                            <p:strVal val="#ppt_h"/>
                                          </p:val>
                                        </p:tav>
                                      </p:tavLst>
                                    </p:anim>
                                    <p:anim calcmode="lin" valueType="num">
                                      <p:cBhvr>
                                        <p:cTn id="16" dur="500" fill="hold"/>
                                        <p:tgtEl>
                                          <p:spTgt spid="157"/>
                                        </p:tgtEl>
                                        <p:attrNameLst>
                                          <p:attrName>ppt_x</p:attrName>
                                        </p:attrNameLst>
                                      </p:cBhvr>
                                      <p:tavLst>
                                        <p:tav tm="0">
                                          <p:val>
                                            <p:strVal val="#ppt_x-.2"/>
                                          </p:val>
                                        </p:tav>
                                        <p:tav tm="100000">
                                          <p:val>
                                            <p:strVal val="#ppt_x"/>
                                          </p:val>
                                        </p:tav>
                                      </p:tavLst>
                                    </p:anim>
                                    <p:anim calcmode="lin" valueType="num">
                                      <p:cBhvr>
                                        <p:cTn id="17" dur="500" fill="hold"/>
                                        <p:tgtEl>
                                          <p:spTgt spid="157"/>
                                        </p:tgtEl>
                                        <p:attrNameLst>
                                          <p:attrName>ppt_y</p:attrName>
                                        </p:attrNameLst>
                                      </p:cBhvr>
                                      <p:tavLst>
                                        <p:tav tm="0">
                                          <p:val>
                                            <p:strVal val="#ppt_y"/>
                                          </p:val>
                                        </p:tav>
                                        <p:tav tm="100000">
                                          <p:val>
                                            <p:strVal val="#ppt_y"/>
                                          </p:val>
                                        </p:tav>
                                      </p:tavLst>
                                    </p:anim>
                                    <p:animEffect transition="in" filter="fade">
                                      <p:cBhvr>
                                        <p:cTn id="18" dur="500"/>
                                        <p:tgtEl>
                                          <p:spTgt spid="157"/>
                                        </p:tgtEl>
                                      </p:cBhvr>
                                    </p:animEffect>
                                  </p:childTnLst>
                                </p:cTn>
                              </p:par>
                            </p:childTnLst>
                          </p:cTn>
                        </p:par>
                      </p:childTnLst>
                    </p:cTn>
                  </p:par>
                  <p:par>
                    <p:cTn id="19" fill="hold">
                      <p:stCondLst>
                        <p:cond delay="indefinite"/>
                      </p:stCondLst>
                      <p:childTnLst>
                        <p:par>
                          <p:cTn id="20" fill="hold">
                            <p:stCondLst>
                              <p:cond delay="0"/>
                            </p:stCondLst>
                            <p:childTnLst>
                              <p:par>
                                <p:cTn id="21" presetID="52" presetClass="entr" presetSubtype="0" fill="hold" nodeType="clickEffect">
                                  <p:stCondLst>
                                    <p:cond delay="0"/>
                                  </p:stCondLst>
                                  <p:childTnLst>
                                    <p:set>
                                      <p:cBhvr>
                                        <p:cTn id="22" dur="1" fill="hold">
                                          <p:stCondLst>
                                            <p:cond delay="0"/>
                                          </p:stCondLst>
                                        </p:cTn>
                                        <p:tgtEl>
                                          <p:spTgt spid="158"/>
                                        </p:tgtEl>
                                        <p:attrNameLst>
                                          <p:attrName>style.visibility</p:attrName>
                                        </p:attrNameLst>
                                      </p:cBhvr>
                                      <p:to>
                                        <p:strVal val="visible"/>
                                      </p:to>
                                    </p:set>
                                    <p:animScale>
                                      <p:cBhvr>
                                        <p:cTn id="23" dur="1000" decel="50000" fill="hold">
                                          <p:stCondLst>
                                            <p:cond delay="0"/>
                                          </p:stCondLst>
                                        </p:cTn>
                                        <p:tgtEl>
                                          <p:spTgt spid="1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158"/>
                                        </p:tgtEl>
                                        <p:attrNameLst>
                                          <p:attrName>ppt_x</p:attrName>
                                          <p:attrName>ppt_y</p:attrName>
                                        </p:attrNameLst>
                                      </p:cBhvr>
                                    </p:animMotion>
                                    <p:animEffect transition="in" filter="fade">
                                      <p:cBhvr>
                                        <p:cTn id="25" dur="1000"/>
                                        <p:tgtEl>
                                          <p:spTgt spid="158"/>
                                        </p:tgtEl>
                                      </p:cBhvr>
                                    </p:animEffect>
                                  </p:childTnLst>
                                </p:cTn>
                              </p:par>
                              <p:par>
                                <p:cTn id="26" presetID="52" presetClass="entr" presetSubtype="0" fill="hold" grpId="0" nodeType="withEffect">
                                  <p:stCondLst>
                                    <p:cond delay="0"/>
                                  </p:stCondLst>
                                  <p:childTnLst>
                                    <p:set>
                                      <p:cBhvr>
                                        <p:cTn id="27" dur="1" fill="hold">
                                          <p:stCondLst>
                                            <p:cond delay="0"/>
                                          </p:stCondLst>
                                        </p:cTn>
                                        <p:tgtEl>
                                          <p:spTgt spid="162"/>
                                        </p:tgtEl>
                                        <p:attrNameLst>
                                          <p:attrName>style.visibility</p:attrName>
                                        </p:attrNameLst>
                                      </p:cBhvr>
                                      <p:to>
                                        <p:strVal val="visible"/>
                                      </p:to>
                                    </p:set>
                                    <p:animScale>
                                      <p:cBhvr>
                                        <p:cTn id="28" dur="1000" decel="50000" fill="hold">
                                          <p:stCondLst>
                                            <p:cond delay="0"/>
                                          </p:stCondLst>
                                        </p:cTn>
                                        <p:tgtEl>
                                          <p:spTgt spid="1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62"/>
                                        </p:tgtEl>
                                        <p:attrNameLst>
                                          <p:attrName>ppt_x</p:attrName>
                                          <p:attrName>ppt_y</p:attrName>
                                        </p:attrNameLst>
                                      </p:cBhvr>
                                    </p:animMotion>
                                    <p:animEffect transition="in" filter="fade">
                                      <p:cBhvr>
                                        <p:cTn id="30" dur="1000"/>
                                        <p:tgtEl>
                                          <p:spTgt spid="162"/>
                                        </p:tgtEl>
                                      </p:cBhvr>
                                    </p:animEffect>
                                  </p:childTnLst>
                                </p:cTn>
                              </p:par>
                              <p:par>
                                <p:cTn id="31" presetID="52" presetClass="entr" presetSubtype="0" fill="hold" grpId="0" nodeType="withEffect">
                                  <p:stCondLst>
                                    <p:cond delay="0"/>
                                  </p:stCondLst>
                                  <p:childTnLst>
                                    <p:set>
                                      <p:cBhvr>
                                        <p:cTn id="32" dur="1" fill="hold">
                                          <p:stCondLst>
                                            <p:cond delay="0"/>
                                          </p:stCondLst>
                                        </p:cTn>
                                        <p:tgtEl>
                                          <p:spTgt spid="161"/>
                                        </p:tgtEl>
                                        <p:attrNameLst>
                                          <p:attrName>style.visibility</p:attrName>
                                        </p:attrNameLst>
                                      </p:cBhvr>
                                      <p:to>
                                        <p:strVal val="visible"/>
                                      </p:to>
                                    </p:set>
                                    <p:animScale>
                                      <p:cBhvr>
                                        <p:cTn id="33" dur="1000" decel="50000" fill="hold">
                                          <p:stCondLst>
                                            <p:cond delay="0"/>
                                          </p:stCondLst>
                                        </p:cTn>
                                        <p:tgtEl>
                                          <p:spTgt spid="16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61"/>
                                        </p:tgtEl>
                                        <p:attrNameLst>
                                          <p:attrName>ppt_x</p:attrName>
                                          <p:attrName>ppt_y</p:attrName>
                                        </p:attrNameLst>
                                      </p:cBhvr>
                                    </p:animMotion>
                                    <p:animEffect transition="in" filter="fade">
                                      <p:cBhvr>
                                        <p:cTn id="35" dur="1000"/>
                                        <p:tgtEl>
                                          <p:spTgt spid="161"/>
                                        </p:tgtEl>
                                      </p:cBhvr>
                                    </p:animEffect>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nodeType="clickEffect">
                                  <p:stCondLst>
                                    <p:cond delay="0"/>
                                  </p:stCondLst>
                                  <p:childTnLst>
                                    <p:set>
                                      <p:cBhvr>
                                        <p:cTn id="39" dur="1" fill="hold">
                                          <p:stCondLst>
                                            <p:cond delay="0"/>
                                          </p:stCondLst>
                                        </p:cTn>
                                        <p:tgtEl>
                                          <p:spTgt spid="164"/>
                                        </p:tgtEl>
                                        <p:attrNameLst>
                                          <p:attrName>style.visibility</p:attrName>
                                        </p:attrNameLst>
                                      </p:cBhvr>
                                      <p:to>
                                        <p:strVal val="visible"/>
                                      </p:to>
                                    </p:set>
                                    <p:anim calcmode="lin" valueType="num">
                                      <p:cBhvr>
                                        <p:cTn id="40" dur="1000" fill="hold"/>
                                        <p:tgtEl>
                                          <p:spTgt spid="164"/>
                                        </p:tgtEl>
                                        <p:attrNameLst>
                                          <p:attrName>ppt_w</p:attrName>
                                        </p:attrNameLst>
                                      </p:cBhvr>
                                      <p:tavLst>
                                        <p:tav tm="0">
                                          <p:val>
                                            <p:fltVal val="0"/>
                                          </p:val>
                                        </p:tav>
                                        <p:tav tm="100000">
                                          <p:val>
                                            <p:strVal val="#ppt_w"/>
                                          </p:val>
                                        </p:tav>
                                      </p:tavLst>
                                    </p:anim>
                                    <p:anim calcmode="lin" valueType="num">
                                      <p:cBhvr>
                                        <p:cTn id="41" dur="1000" fill="hold"/>
                                        <p:tgtEl>
                                          <p:spTgt spid="164"/>
                                        </p:tgtEl>
                                        <p:attrNameLst>
                                          <p:attrName>ppt_h</p:attrName>
                                        </p:attrNameLst>
                                      </p:cBhvr>
                                      <p:tavLst>
                                        <p:tav tm="0">
                                          <p:val>
                                            <p:fltVal val="0"/>
                                          </p:val>
                                        </p:tav>
                                        <p:tav tm="100000">
                                          <p:val>
                                            <p:strVal val="#ppt_h"/>
                                          </p:val>
                                        </p:tav>
                                      </p:tavLst>
                                    </p:anim>
                                    <p:anim calcmode="lin" valueType="num">
                                      <p:cBhvr>
                                        <p:cTn id="42" dur="1000" fill="hold"/>
                                        <p:tgtEl>
                                          <p:spTgt spid="164"/>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164"/>
                                        </p:tgtEl>
                                        <p:attrNameLst>
                                          <p:attrName>ppt_y</p:attrName>
                                        </p:attrNameLst>
                                      </p:cBhvr>
                                      <p:tavLst>
                                        <p:tav tm="0" fmla="#ppt_y+(sin(-2*pi*(1-$))*-#ppt_x+cos(-2*pi*(1-$))*(1-#ppt_y))*(1-$)">
                                          <p:val>
                                            <p:fltVal val="0"/>
                                          </p:val>
                                        </p:tav>
                                        <p:tav tm="100000">
                                          <p:val>
                                            <p:fltVal val="1"/>
                                          </p:val>
                                        </p:tav>
                                      </p:tavLst>
                                    </p:anim>
                                  </p:childTnLst>
                                </p:cTn>
                              </p:par>
                              <p:par>
                                <p:cTn id="44" presetID="15" presetClass="entr" presetSubtype="0" fill="hold" grpId="0" nodeType="withEffect">
                                  <p:stCondLst>
                                    <p:cond delay="0"/>
                                  </p:stCondLst>
                                  <p:childTnLst>
                                    <p:set>
                                      <p:cBhvr>
                                        <p:cTn id="45" dur="1" fill="hold">
                                          <p:stCondLst>
                                            <p:cond delay="0"/>
                                          </p:stCondLst>
                                        </p:cTn>
                                        <p:tgtEl>
                                          <p:spTgt spid="170"/>
                                        </p:tgtEl>
                                        <p:attrNameLst>
                                          <p:attrName>style.visibility</p:attrName>
                                        </p:attrNameLst>
                                      </p:cBhvr>
                                      <p:to>
                                        <p:strVal val="visible"/>
                                      </p:to>
                                    </p:set>
                                    <p:anim calcmode="lin" valueType="num">
                                      <p:cBhvr>
                                        <p:cTn id="46" dur="1000" fill="hold"/>
                                        <p:tgtEl>
                                          <p:spTgt spid="170"/>
                                        </p:tgtEl>
                                        <p:attrNameLst>
                                          <p:attrName>ppt_w</p:attrName>
                                        </p:attrNameLst>
                                      </p:cBhvr>
                                      <p:tavLst>
                                        <p:tav tm="0">
                                          <p:val>
                                            <p:fltVal val="0"/>
                                          </p:val>
                                        </p:tav>
                                        <p:tav tm="100000">
                                          <p:val>
                                            <p:strVal val="#ppt_w"/>
                                          </p:val>
                                        </p:tav>
                                      </p:tavLst>
                                    </p:anim>
                                    <p:anim calcmode="lin" valueType="num">
                                      <p:cBhvr>
                                        <p:cTn id="47" dur="1000" fill="hold"/>
                                        <p:tgtEl>
                                          <p:spTgt spid="170"/>
                                        </p:tgtEl>
                                        <p:attrNameLst>
                                          <p:attrName>ppt_h</p:attrName>
                                        </p:attrNameLst>
                                      </p:cBhvr>
                                      <p:tavLst>
                                        <p:tav tm="0">
                                          <p:val>
                                            <p:fltVal val="0"/>
                                          </p:val>
                                        </p:tav>
                                        <p:tav tm="100000">
                                          <p:val>
                                            <p:strVal val="#ppt_h"/>
                                          </p:val>
                                        </p:tav>
                                      </p:tavLst>
                                    </p:anim>
                                    <p:anim calcmode="lin" valueType="num">
                                      <p:cBhvr>
                                        <p:cTn id="48" dur="1000" fill="hold"/>
                                        <p:tgtEl>
                                          <p:spTgt spid="170"/>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170"/>
                                        </p:tgtEl>
                                        <p:attrNameLst>
                                          <p:attrName>ppt_y</p:attrName>
                                        </p:attrNameLst>
                                      </p:cBhvr>
                                      <p:tavLst>
                                        <p:tav tm="0" fmla="#ppt_y+(sin(-2*pi*(1-$))*-#ppt_x+cos(-2*pi*(1-$))*(1-#ppt_y))*(1-$)">
                                          <p:val>
                                            <p:fltVal val="0"/>
                                          </p:val>
                                        </p:tav>
                                        <p:tav tm="100000">
                                          <p:val>
                                            <p:fltVal val="1"/>
                                          </p:val>
                                        </p:tav>
                                      </p:tavLst>
                                    </p:anim>
                                  </p:childTnLst>
                                </p:cTn>
                              </p:par>
                              <p:par>
                                <p:cTn id="50" presetID="15" presetClass="entr" presetSubtype="0" fill="hold" grpId="0" nodeType="withEffect">
                                  <p:stCondLst>
                                    <p:cond delay="0"/>
                                  </p:stCondLst>
                                  <p:childTnLst>
                                    <p:set>
                                      <p:cBhvr>
                                        <p:cTn id="51" dur="1" fill="hold">
                                          <p:stCondLst>
                                            <p:cond delay="0"/>
                                          </p:stCondLst>
                                        </p:cTn>
                                        <p:tgtEl>
                                          <p:spTgt spid="171"/>
                                        </p:tgtEl>
                                        <p:attrNameLst>
                                          <p:attrName>style.visibility</p:attrName>
                                        </p:attrNameLst>
                                      </p:cBhvr>
                                      <p:to>
                                        <p:strVal val="visible"/>
                                      </p:to>
                                    </p:set>
                                    <p:anim calcmode="lin" valueType="num">
                                      <p:cBhvr>
                                        <p:cTn id="52" dur="1000" fill="hold"/>
                                        <p:tgtEl>
                                          <p:spTgt spid="171"/>
                                        </p:tgtEl>
                                        <p:attrNameLst>
                                          <p:attrName>ppt_w</p:attrName>
                                        </p:attrNameLst>
                                      </p:cBhvr>
                                      <p:tavLst>
                                        <p:tav tm="0">
                                          <p:val>
                                            <p:fltVal val="0"/>
                                          </p:val>
                                        </p:tav>
                                        <p:tav tm="100000">
                                          <p:val>
                                            <p:strVal val="#ppt_w"/>
                                          </p:val>
                                        </p:tav>
                                      </p:tavLst>
                                    </p:anim>
                                    <p:anim calcmode="lin" valueType="num">
                                      <p:cBhvr>
                                        <p:cTn id="53" dur="1000" fill="hold"/>
                                        <p:tgtEl>
                                          <p:spTgt spid="171"/>
                                        </p:tgtEl>
                                        <p:attrNameLst>
                                          <p:attrName>ppt_h</p:attrName>
                                        </p:attrNameLst>
                                      </p:cBhvr>
                                      <p:tavLst>
                                        <p:tav tm="0">
                                          <p:val>
                                            <p:fltVal val="0"/>
                                          </p:val>
                                        </p:tav>
                                        <p:tav tm="100000">
                                          <p:val>
                                            <p:strVal val="#ppt_h"/>
                                          </p:val>
                                        </p:tav>
                                      </p:tavLst>
                                    </p:anim>
                                    <p:anim calcmode="lin" valueType="num">
                                      <p:cBhvr>
                                        <p:cTn id="54" dur="1000" fill="hold"/>
                                        <p:tgtEl>
                                          <p:spTgt spid="171"/>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17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6" fill="hold">
                      <p:stCondLst>
                        <p:cond delay="indefinite"/>
                      </p:stCondLst>
                      <p:childTnLst>
                        <p:par>
                          <p:cTn id="57" fill="hold">
                            <p:stCondLst>
                              <p:cond delay="0"/>
                            </p:stCondLst>
                            <p:childTnLst>
                              <p:par>
                                <p:cTn id="58" presetID="54" presetClass="entr" presetSubtype="0" accel="100000" fill="hold" nodeType="clickEffect">
                                  <p:stCondLst>
                                    <p:cond delay="0"/>
                                  </p:stCondLst>
                                  <p:childTnLst>
                                    <p:set>
                                      <p:cBhvr>
                                        <p:cTn id="59" dur="1" fill="hold">
                                          <p:stCondLst>
                                            <p:cond delay="0"/>
                                          </p:stCondLst>
                                        </p:cTn>
                                        <p:tgtEl>
                                          <p:spTgt spid="167"/>
                                        </p:tgtEl>
                                        <p:attrNameLst>
                                          <p:attrName>style.visibility</p:attrName>
                                        </p:attrNameLst>
                                      </p:cBhvr>
                                      <p:to>
                                        <p:strVal val="visible"/>
                                      </p:to>
                                    </p:set>
                                    <p:anim calcmode="lin" valueType="num">
                                      <p:cBhvr>
                                        <p:cTn id="60" dur="500" fill="hold"/>
                                        <p:tgtEl>
                                          <p:spTgt spid="167"/>
                                        </p:tgtEl>
                                        <p:attrNameLst>
                                          <p:attrName>ppt_w</p:attrName>
                                        </p:attrNameLst>
                                      </p:cBhvr>
                                      <p:tavLst>
                                        <p:tav tm="0">
                                          <p:val>
                                            <p:strVal val="#ppt_w*0.05"/>
                                          </p:val>
                                        </p:tav>
                                        <p:tav tm="100000">
                                          <p:val>
                                            <p:strVal val="#ppt_w"/>
                                          </p:val>
                                        </p:tav>
                                      </p:tavLst>
                                    </p:anim>
                                    <p:anim calcmode="lin" valueType="num">
                                      <p:cBhvr>
                                        <p:cTn id="61" dur="500" fill="hold"/>
                                        <p:tgtEl>
                                          <p:spTgt spid="167"/>
                                        </p:tgtEl>
                                        <p:attrNameLst>
                                          <p:attrName>ppt_h</p:attrName>
                                        </p:attrNameLst>
                                      </p:cBhvr>
                                      <p:tavLst>
                                        <p:tav tm="0">
                                          <p:val>
                                            <p:strVal val="#ppt_h"/>
                                          </p:val>
                                        </p:tav>
                                        <p:tav tm="100000">
                                          <p:val>
                                            <p:strVal val="#ppt_h"/>
                                          </p:val>
                                        </p:tav>
                                      </p:tavLst>
                                    </p:anim>
                                    <p:anim calcmode="lin" valueType="num">
                                      <p:cBhvr>
                                        <p:cTn id="62" dur="500" fill="hold"/>
                                        <p:tgtEl>
                                          <p:spTgt spid="167"/>
                                        </p:tgtEl>
                                        <p:attrNameLst>
                                          <p:attrName>ppt_x</p:attrName>
                                        </p:attrNameLst>
                                      </p:cBhvr>
                                      <p:tavLst>
                                        <p:tav tm="0">
                                          <p:val>
                                            <p:strVal val="#ppt_x-.2"/>
                                          </p:val>
                                        </p:tav>
                                        <p:tav tm="100000">
                                          <p:val>
                                            <p:strVal val="#ppt_x"/>
                                          </p:val>
                                        </p:tav>
                                      </p:tavLst>
                                    </p:anim>
                                    <p:anim calcmode="lin" valueType="num">
                                      <p:cBhvr>
                                        <p:cTn id="63" dur="500" fill="hold"/>
                                        <p:tgtEl>
                                          <p:spTgt spid="167"/>
                                        </p:tgtEl>
                                        <p:attrNameLst>
                                          <p:attrName>ppt_y</p:attrName>
                                        </p:attrNameLst>
                                      </p:cBhvr>
                                      <p:tavLst>
                                        <p:tav tm="0">
                                          <p:val>
                                            <p:strVal val="#ppt_y"/>
                                          </p:val>
                                        </p:tav>
                                        <p:tav tm="100000">
                                          <p:val>
                                            <p:strVal val="#ppt_y"/>
                                          </p:val>
                                        </p:tav>
                                      </p:tavLst>
                                    </p:anim>
                                    <p:animEffect transition="in" filter="fade">
                                      <p:cBhvr>
                                        <p:cTn id="64" dur="500"/>
                                        <p:tgtEl>
                                          <p:spTgt spid="167"/>
                                        </p:tgtEl>
                                      </p:cBhvr>
                                    </p:animEffect>
                                  </p:childTnLst>
                                </p:cTn>
                              </p:par>
                              <p:par>
                                <p:cTn id="65" presetID="54" presetClass="entr" presetSubtype="0" accel="100000" fill="hold" grpId="0" nodeType="withEffect">
                                  <p:stCondLst>
                                    <p:cond delay="0"/>
                                  </p:stCondLst>
                                  <p:childTnLst>
                                    <p:set>
                                      <p:cBhvr>
                                        <p:cTn id="66" dur="1" fill="hold">
                                          <p:stCondLst>
                                            <p:cond delay="0"/>
                                          </p:stCondLst>
                                        </p:cTn>
                                        <p:tgtEl>
                                          <p:spTgt spid="172"/>
                                        </p:tgtEl>
                                        <p:attrNameLst>
                                          <p:attrName>style.visibility</p:attrName>
                                        </p:attrNameLst>
                                      </p:cBhvr>
                                      <p:to>
                                        <p:strVal val="visible"/>
                                      </p:to>
                                    </p:set>
                                    <p:anim calcmode="lin" valueType="num">
                                      <p:cBhvr>
                                        <p:cTn id="67" dur="500" fill="hold"/>
                                        <p:tgtEl>
                                          <p:spTgt spid="172"/>
                                        </p:tgtEl>
                                        <p:attrNameLst>
                                          <p:attrName>ppt_w</p:attrName>
                                        </p:attrNameLst>
                                      </p:cBhvr>
                                      <p:tavLst>
                                        <p:tav tm="0">
                                          <p:val>
                                            <p:strVal val="#ppt_w*0.05"/>
                                          </p:val>
                                        </p:tav>
                                        <p:tav tm="100000">
                                          <p:val>
                                            <p:strVal val="#ppt_w"/>
                                          </p:val>
                                        </p:tav>
                                      </p:tavLst>
                                    </p:anim>
                                    <p:anim calcmode="lin" valueType="num">
                                      <p:cBhvr>
                                        <p:cTn id="68" dur="500" fill="hold"/>
                                        <p:tgtEl>
                                          <p:spTgt spid="172"/>
                                        </p:tgtEl>
                                        <p:attrNameLst>
                                          <p:attrName>ppt_h</p:attrName>
                                        </p:attrNameLst>
                                      </p:cBhvr>
                                      <p:tavLst>
                                        <p:tav tm="0">
                                          <p:val>
                                            <p:strVal val="#ppt_h"/>
                                          </p:val>
                                        </p:tav>
                                        <p:tav tm="100000">
                                          <p:val>
                                            <p:strVal val="#ppt_h"/>
                                          </p:val>
                                        </p:tav>
                                      </p:tavLst>
                                    </p:anim>
                                    <p:anim calcmode="lin" valueType="num">
                                      <p:cBhvr>
                                        <p:cTn id="69" dur="500" fill="hold"/>
                                        <p:tgtEl>
                                          <p:spTgt spid="172"/>
                                        </p:tgtEl>
                                        <p:attrNameLst>
                                          <p:attrName>ppt_x</p:attrName>
                                        </p:attrNameLst>
                                      </p:cBhvr>
                                      <p:tavLst>
                                        <p:tav tm="0">
                                          <p:val>
                                            <p:strVal val="#ppt_x-.2"/>
                                          </p:val>
                                        </p:tav>
                                        <p:tav tm="100000">
                                          <p:val>
                                            <p:strVal val="#ppt_x"/>
                                          </p:val>
                                        </p:tav>
                                      </p:tavLst>
                                    </p:anim>
                                    <p:anim calcmode="lin" valueType="num">
                                      <p:cBhvr>
                                        <p:cTn id="70" dur="500" fill="hold"/>
                                        <p:tgtEl>
                                          <p:spTgt spid="172"/>
                                        </p:tgtEl>
                                        <p:attrNameLst>
                                          <p:attrName>ppt_y</p:attrName>
                                        </p:attrNameLst>
                                      </p:cBhvr>
                                      <p:tavLst>
                                        <p:tav tm="0">
                                          <p:val>
                                            <p:strVal val="#ppt_y"/>
                                          </p:val>
                                        </p:tav>
                                        <p:tav tm="100000">
                                          <p:val>
                                            <p:strVal val="#ppt_y"/>
                                          </p:val>
                                        </p:tav>
                                      </p:tavLst>
                                    </p:anim>
                                    <p:animEffect transition="in" filter="fade">
                                      <p:cBhvr>
                                        <p:cTn id="71" dur="500"/>
                                        <p:tgtEl>
                                          <p:spTgt spid="172"/>
                                        </p:tgtEl>
                                      </p:cBhvr>
                                    </p:animEffect>
                                  </p:childTnLst>
                                </p:cTn>
                              </p:par>
                              <p:par>
                                <p:cTn id="72" presetID="54" presetClass="entr" presetSubtype="0" accel="100000" fill="hold" grpId="0" nodeType="withEffect">
                                  <p:stCondLst>
                                    <p:cond delay="0"/>
                                  </p:stCondLst>
                                  <p:childTnLst>
                                    <p:set>
                                      <p:cBhvr>
                                        <p:cTn id="73" dur="1" fill="hold">
                                          <p:stCondLst>
                                            <p:cond delay="0"/>
                                          </p:stCondLst>
                                        </p:cTn>
                                        <p:tgtEl>
                                          <p:spTgt spid="173"/>
                                        </p:tgtEl>
                                        <p:attrNameLst>
                                          <p:attrName>style.visibility</p:attrName>
                                        </p:attrNameLst>
                                      </p:cBhvr>
                                      <p:to>
                                        <p:strVal val="visible"/>
                                      </p:to>
                                    </p:set>
                                    <p:anim calcmode="lin" valueType="num">
                                      <p:cBhvr>
                                        <p:cTn id="74" dur="500" fill="hold"/>
                                        <p:tgtEl>
                                          <p:spTgt spid="173"/>
                                        </p:tgtEl>
                                        <p:attrNameLst>
                                          <p:attrName>ppt_w</p:attrName>
                                        </p:attrNameLst>
                                      </p:cBhvr>
                                      <p:tavLst>
                                        <p:tav tm="0">
                                          <p:val>
                                            <p:strVal val="#ppt_w*0.05"/>
                                          </p:val>
                                        </p:tav>
                                        <p:tav tm="100000">
                                          <p:val>
                                            <p:strVal val="#ppt_w"/>
                                          </p:val>
                                        </p:tav>
                                      </p:tavLst>
                                    </p:anim>
                                    <p:anim calcmode="lin" valueType="num">
                                      <p:cBhvr>
                                        <p:cTn id="75" dur="500" fill="hold"/>
                                        <p:tgtEl>
                                          <p:spTgt spid="173"/>
                                        </p:tgtEl>
                                        <p:attrNameLst>
                                          <p:attrName>ppt_h</p:attrName>
                                        </p:attrNameLst>
                                      </p:cBhvr>
                                      <p:tavLst>
                                        <p:tav tm="0">
                                          <p:val>
                                            <p:strVal val="#ppt_h"/>
                                          </p:val>
                                        </p:tav>
                                        <p:tav tm="100000">
                                          <p:val>
                                            <p:strVal val="#ppt_h"/>
                                          </p:val>
                                        </p:tav>
                                      </p:tavLst>
                                    </p:anim>
                                    <p:anim calcmode="lin" valueType="num">
                                      <p:cBhvr>
                                        <p:cTn id="76" dur="500" fill="hold"/>
                                        <p:tgtEl>
                                          <p:spTgt spid="173"/>
                                        </p:tgtEl>
                                        <p:attrNameLst>
                                          <p:attrName>ppt_x</p:attrName>
                                        </p:attrNameLst>
                                      </p:cBhvr>
                                      <p:tavLst>
                                        <p:tav tm="0">
                                          <p:val>
                                            <p:strVal val="#ppt_x-.2"/>
                                          </p:val>
                                        </p:tav>
                                        <p:tav tm="100000">
                                          <p:val>
                                            <p:strVal val="#ppt_x"/>
                                          </p:val>
                                        </p:tav>
                                      </p:tavLst>
                                    </p:anim>
                                    <p:anim calcmode="lin" valueType="num">
                                      <p:cBhvr>
                                        <p:cTn id="77" dur="500" fill="hold"/>
                                        <p:tgtEl>
                                          <p:spTgt spid="173"/>
                                        </p:tgtEl>
                                        <p:attrNameLst>
                                          <p:attrName>ppt_y</p:attrName>
                                        </p:attrNameLst>
                                      </p:cBhvr>
                                      <p:tavLst>
                                        <p:tav tm="0">
                                          <p:val>
                                            <p:strVal val="#ppt_y"/>
                                          </p:val>
                                        </p:tav>
                                        <p:tav tm="100000">
                                          <p:val>
                                            <p:strVal val="#ppt_y"/>
                                          </p:val>
                                        </p:tav>
                                      </p:tavLst>
                                    </p:anim>
                                    <p:animEffect transition="in" filter="fade">
                                      <p:cBhvr>
                                        <p:cTn id="78" dur="500"/>
                                        <p:tgtEl>
                                          <p:spTgt spid="173"/>
                                        </p:tgtEl>
                                      </p:cBhvr>
                                    </p:animEffect>
                                  </p:childTnLst>
                                </p:cTn>
                              </p:par>
                              <p:par>
                                <p:cTn id="79" presetID="54" presetClass="entr" presetSubtype="0" accel="100000" fill="hold" grpId="0" nodeType="withEffect">
                                  <p:stCondLst>
                                    <p:cond delay="0"/>
                                  </p:stCondLst>
                                  <p:childTnLst>
                                    <p:set>
                                      <p:cBhvr>
                                        <p:cTn id="80" dur="1" fill="hold">
                                          <p:stCondLst>
                                            <p:cond delay="0"/>
                                          </p:stCondLst>
                                        </p:cTn>
                                        <p:tgtEl>
                                          <p:spTgt spid="174"/>
                                        </p:tgtEl>
                                        <p:attrNameLst>
                                          <p:attrName>style.visibility</p:attrName>
                                        </p:attrNameLst>
                                      </p:cBhvr>
                                      <p:to>
                                        <p:strVal val="visible"/>
                                      </p:to>
                                    </p:set>
                                    <p:anim calcmode="lin" valueType="num">
                                      <p:cBhvr>
                                        <p:cTn id="81" dur="500" fill="hold"/>
                                        <p:tgtEl>
                                          <p:spTgt spid="174"/>
                                        </p:tgtEl>
                                        <p:attrNameLst>
                                          <p:attrName>ppt_w</p:attrName>
                                        </p:attrNameLst>
                                      </p:cBhvr>
                                      <p:tavLst>
                                        <p:tav tm="0">
                                          <p:val>
                                            <p:strVal val="#ppt_w*0.05"/>
                                          </p:val>
                                        </p:tav>
                                        <p:tav tm="100000">
                                          <p:val>
                                            <p:strVal val="#ppt_w"/>
                                          </p:val>
                                        </p:tav>
                                      </p:tavLst>
                                    </p:anim>
                                    <p:anim calcmode="lin" valueType="num">
                                      <p:cBhvr>
                                        <p:cTn id="82" dur="500" fill="hold"/>
                                        <p:tgtEl>
                                          <p:spTgt spid="174"/>
                                        </p:tgtEl>
                                        <p:attrNameLst>
                                          <p:attrName>ppt_h</p:attrName>
                                        </p:attrNameLst>
                                      </p:cBhvr>
                                      <p:tavLst>
                                        <p:tav tm="0">
                                          <p:val>
                                            <p:strVal val="#ppt_h"/>
                                          </p:val>
                                        </p:tav>
                                        <p:tav tm="100000">
                                          <p:val>
                                            <p:strVal val="#ppt_h"/>
                                          </p:val>
                                        </p:tav>
                                      </p:tavLst>
                                    </p:anim>
                                    <p:anim calcmode="lin" valueType="num">
                                      <p:cBhvr>
                                        <p:cTn id="83" dur="500" fill="hold"/>
                                        <p:tgtEl>
                                          <p:spTgt spid="174"/>
                                        </p:tgtEl>
                                        <p:attrNameLst>
                                          <p:attrName>ppt_x</p:attrName>
                                        </p:attrNameLst>
                                      </p:cBhvr>
                                      <p:tavLst>
                                        <p:tav tm="0">
                                          <p:val>
                                            <p:strVal val="#ppt_x-.2"/>
                                          </p:val>
                                        </p:tav>
                                        <p:tav tm="100000">
                                          <p:val>
                                            <p:strVal val="#ppt_x"/>
                                          </p:val>
                                        </p:tav>
                                      </p:tavLst>
                                    </p:anim>
                                    <p:anim calcmode="lin" valueType="num">
                                      <p:cBhvr>
                                        <p:cTn id="84" dur="500" fill="hold"/>
                                        <p:tgtEl>
                                          <p:spTgt spid="174"/>
                                        </p:tgtEl>
                                        <p:attrNameLst>
                                          <p:attrName>ppt_y</p:attrName>
                                        </p:attrNameLst>
                                      </p:cBhvr>
                                      <p:tavLst>
                                        <p:tav tm="0">
                                          <p:val>
                                            <p:strVal val="#ppt_y"/>
                                          </p:val>
                                        </p:tav>
                                        <p:tav tm="100000">
                                          <p:val>
                                            <p:strVal val="#ppt_y"/>
                                          </p:val>
                                        </p:tav>
                                      </p:tavLst>
                                    </p:anim>
                                    <p:animEffect transition="in" filter="fade">
                                      <p:cBhvr>
                                        <p:cTn id="85"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61" grpId="0" animBg="1"/>
      <p:bldP spid="162" grpId="0" animBg="1"/>
      <p:bldP spid="163" grpId="0" animBg="1"/>
      <p:bldP spid="170" grpId="0" animBg="1"/>
      <p:bldP spid="171" grpId="0" animBg="1"/>
      <p:bldP spid="172" grpId="0" animBg="1"/>
      <p:bldP spid="173" grpId="0" animBg="1"/>
      <p:bldP spid="17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915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BAC5BDE2-A54C-45EB-83D2-9AB74408DDD8}" type="slidenum">
              <a:rPr lang="en-US" altLang="en-US">
                <a:latin typeface="Arial Black" panose="020B0A04020102020204" pitchFamily="34" charset="0"/>
              </a:rPr>
              <a:pPr/>
              <a:t>30</a:t>
            </a:fld>
            <a:endParaRPr lang="en-US" altLang="en-US">
              <a:latin typeface="Arial Black" panose="020B0A04020102020204" pitchFamily="34" charset="0"/>
            </a:endParaRPr>
          </a:p>
        </p:txBody>
      </p:sp>
      <p:sp>
        <p:nvSpPr>
          <p:cNvPr id="49156"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9157" name="Rectangle 2"/>
          <p:cNvSpPr>
            <a:spLocks noGrp="1" noChangeArrowheads="1"/>
          </p:cNvSpPr>
          <p:nvPr>
            <p:ph type="title"/>
          </p:nvPr>
        </p:nvSpPr>
        <p:spPr>
          <a:xfrm>
            <a:off x="313056" y="250779"/>
            <a:ext cx="8229600" cy="838200"/>
          </a:xfrm>
        </p:spPr>
        <p:txBody>
          <a:bodyPr/>
          <a:lstStyle/>
          <a:p>
            <a:pPr eaLnBrk="1" hangingPunct="1"/>
            <a:r>
              <a:rPr lang="en-US" altLang="en-US">
                <a:solidFill>
                  <a:srgbClr val="0033CC"/>
                </a:solidFill>
              </a:rPr>
              <a:t>Chọn lựa phương án thiết kế</a:t>
            </a:r>
          </a:p>
        </p:txBody>
      </p:sp>
      <p:sp>
        <p:nvSpPr>
          <p:cNvPr id="47108" name="AutoShape 4"/>
          <p:cNvSpPr>
            <a:spLocks noChangeArrowheads="1"/>
          </p:cNvSpPr>
          <p:nvPr/>
        </p:nvSpPr>
        <p:spPr bwMode="auto">
          <a:xfrm>
            <a:off x="5257800" y="1219200"/>
            <a:ext cx="2667000" cy="914400"/>
          </a:xfrm>
          <a:prstGeom prst="flowChartMultidocument">
            <a:avLst/>
          </a:prstGeom>
          <a:solidFill>
            <a:schemeClr val="bg1"/>
          </a:solidFill>
          <a:ln w="9525">
            <a:solidFill>
              <a:schemeClr val="tx1"/>
            </a:solidFill>
            <a:miter lim="800000"/>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a:t>Tài liệu yêu cầu hệ thống</a:t>
            </a:r>
          </a:p>
        </p:txBody>
      </p:sp>
      <p:sp>
        <p:nvSpPr>
          <p:cNvPr id="47109" name="AutoShape 5"/>
          <p:cNvSpPr>
            <a:spLocks noChangeArrowheads="1"/>
          </p:cNvSpPr>
          <p:nvPr/>
        </p:nvSpPr>
        <p:spPr bwMode="auto">
          <a:xfrm>
            <a:off x="5105400" y="2590800"/>
            <a:ext cx="2743200" cy="609600"/>
          </a:xfrm>
          <a:prstGeom prst="roundRect">
            <a:avLst>
              <a:gd name="adj" fmla="val 16667"/>
            </a:avLst>
          </a:prstGeom>
          <a:solidFill>
            <a:srgbClr val="CCECFF"/>
          </a:solidFill>
          <a:ln w="9525">
            <a:solidFill>
              <a:srgbClr val="CCECFF"/>
            </a:solidFill>
            <a:round/>
            <a:headEnd/>
            <a:tailEnd/>
          </a:ln>
          <a:effectLst>
            <a:outerShdw dist="35921" dir="2700000" algn="ctr" rotWithShape="0">
              <a:schemeClr val="bg2"/>
            </a:outerShdw>
          </a:effectLst>
        </p:spPr>
        <p:txBody>
          <a:bodyPr wrap="none" anchor="ctr"/>
          <a:lstStyle/>
          <a:p>
            <a:pPr>
              <a:defRPr/>
            </a:pPr>
            <a:r>
              <a:rPr lang="en-US"/>
              <a:t>Phát sinh phương án</a:t>
            </a:r>
          </a:p>
        </p:txBody>
      </p:sp>
      <p:sp>
        <p:nvSpPr>
          <p:cNvPr id="47110" name="AutoShape 6"/>
          <p:cNvSpPr>
            <a:spLocks noChangeArrowheads="1"/>
          </p:cNvSpPr>
          <p:nvPr/>
        </p:nvSpPr>
        <p:spPr bwMode="auto">
          <a:xfrm>
            <a:off x="6324600" y="2133600"/>
            <a:ext cx="457200" cy="304800"/>
          </a:xfrm>
          <a:prstGeom prst="downArrow">
            <a:avLst>
              <a:gd name="adj1" fmla="val 50000"/>
              <a:gd name="adj2" fmla="val 25000"/>
            </a:avLst>
          </a:prstGeom>
          <a:solidFill>
            <a:schemeClr val="accent1"/>
          </a:solidFill>
          <a:ln w="9525">
            <a:solidFill>
              <a:schemeClr val="accent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7111" name="AutoShape 7"/>
          <p:cNvSpPr>
            <a:spLocks noChangeArrowheads="1"/>
          </p:cNvSpPr>
          <p:nvPr/>
        </p:nvSpPr>
        <p:spPr bwMode="auto">
          <a:xfrm>
            <a:off x="3429000" y="3657600"/>
            <a:ext cx="1371600" cy="685800"/>
          </a:xfrm>
          <a:prstGeom prst="flowChartDocumen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r>
              <a:rPr lang="en-US"/>
              <a:t>Phương án 1</a:t>
            </a:r>
          </a:p>
        </p:txBody>
      </p:sp>
      <p:sp>
        <p:nvSpPr>
          <p:cNvPr id="47112" name="AutoShape 8"/>
          <p:cNvSpPr>
            <a:spLocks noChangeArrowheads="1"/>
          </p:cNvSpPr>
          <p:nvPr/>
        </p:nvSpPr>
        <p:spPr bwMode="auto">
          <a:xfrm>
            <a:off x="5334000" y="3657600"/>
            <a:ext cx="1371600" cy="685800"/>
          </a:xfrm>
          <a:prstGeom prst="flowChartDocumen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r>
              <a:rPr lang="en-US"/>
              <a:t>Phương án 2</a:t>
            </a:r>
          </a:p>
        </p:txBody>
      </p:sp>
      <p:sp>
        <p:nvSpPr>
          <p:cNvPr id="47113" name="AutoShape 9"/>
          <p:cNvSpPr>
            <a:spLocks noChangeArrowheads="1"/>
          </p:cNvSpPr>
          <p:nvPr/>
        </p:nvSpPr>
        <p:spPr bwMode="auto">
          <a:xfrm>
            <a:off x="8382000" y="3657600"/>
            <a:ext cx="1371600" cy="685800"/>
          </a:xfrm>
          <a:prstGeom prst="flowChartDocumen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r>
              <a:rPr lang="en-US"/>
              <a:t>Phương án n</a:t>
            </a:r>
          </a:p>
        </p:txBody>
      </p:sp>
      <p:sp>
        <p:nvSpPr>
          <p:cNvPr id="47114" name="AutoShape 10"/>
          <p:cNvSpPr>
            <a:spLocks noChangeArrowheads="1"/>
          </p:cNvSpPr>
          <p:nvPr/>
        </p:nvSpPr>
        <p:spPr bwMode="auto">
          <a:xfrm>
            <a:off x="5943600" y="3276600"/>
            <a:ext cx="304800" cy="304800"/>
          </a:xfrm>
          <a:prstGeom prst="downArrow">
            <a:avLst>
              <a:gd name="adj1" fmla="val 50000"/>
              <a:gd name="adj2" fmla="val 25000"/>
            </a:avLst>
          </a:prstGeom>
          <a:solidFill>
            <a:schemeClr val="accent1"/>
          </a:solidFill>
          <a:ln w="9525">
            <a:solidFill>
              <a:schemeClr val="accent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7115" name="AutoShape 11"/>
          <p:cNvSpPr>
            <a:spLocks noChangeArrowheads="1"/>
          </p:cNvSpPr>
          <p:nvPr/>
        </p:nvSpPr>
        <p:spPr bwMode="auto">
          <a:xfrm rot="2700000">
            <a:off x="4535488" y="3008313"/>
            <a:ext cx="381000" cy="612775"/>
          </a:xfrm>
          <a:prstGeom prst="downArrow">
            <a:avLst>
              <a:gd name="adj1" fmla="val 50000"/>
              <a:gd name="adj2" fmla="val 40208"/>
            </a:avLst>
          </a:prstGeom>
          <a:solidFill>
            <a:schemeClr val="accent1"/>
          </a:solidFill>
          <a:ln w="9525">
            <a:solidFill>
              <a:schemeClr val="accent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7116" name="AutoShape 12"/>
          <p:cNvSpPr>
            <a:spLocks noChangeArrowheads="1"/>
          </p:cNvSpPr>
          <p:nvPr/>
        </p:nvSpPr>
        <p:spPr bwMode="auto">
          <a:xfrm>
            <a:off x="7086600" y="3276600"/>
            <a:ext cx="304800" cy="304800"/>
          </a:xfrm>
          <a:prstGeom prst="downArrow">
            <a:avLst>
              <a:gd name="adj1" fmla="val 50000"/>
              <a:gd name="adj2" fmla="val 25000"/>
            </a:avLst>
          </a:prstGeom>
          <a:solidFill>
            <a:schemeClr val="accent1"/>
          </a:solidFill>
          <a:ln w="9525">
            <a:solidFill>
              <a:schemeClr val="accent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7117" name="AutoShape 13"/>
          <p:cNvSpPr>
            <a:spLocks noChangeArrowheads="1"/>
          </p:cNvSpPr>
          <p:nvPr/>
        </p:nvSpPr>
        <p:spPr bwMode="auto">
          <a:xfrm rot="18597973">
            <a:off x="8040688" y="3008313"/>
            <a:ext cx="381000" cy="612775"/>
          </a:xfrm>
          <a:prstGeom prst="downArrow">
            <a:avLst>
              <a:gd name="adj1" fmla="val 50000"/>
              <a:gd name="adj2" fmla="val 40208"/>
            </a:avLst>
          </a:prstGeom>
          <a:solidFill>
            <a:schemeClr val="accent1"/>
          </a:solidFill>
          <a:ln w="9525">
            <a:solidFill>
              <a:schemeClr val="accent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7118" name="AutoShape 14"/>
          <p:cNvSpPr>
            <a:spLocks noChangeArrowheads="1"/>
          </p:cNvSpPr>
          <p:nvPr/>
        </p:nvSpPr>
        <p:spPr bwMode="auto">
          <a:xfrm>
            <a:off x="5791200" y="4648200"/>
            <a:ext cx="1676400" cy="762000"/>
          </a:xfrm>
          <a:prstGeom prst="diamond">
            <a:avLst/>
          </a:prstGeom>
          <a:solidFill>
            <a:srgbClr val="99CCFF"/>
          </a:solidFill>
          <a:ln w="9525">
            <a:solidFill>
              <a:srgbClr val="99CCFF"/>
            </a:solidFill>
            <a:miter lim="800000"/>
            <a:headEnd/>
            <a:tailEnd/>
          </a:ln>
          <a:effectLst>
            <a:outerShdw dist="35921" dir="2700000" algn="ctr" rotWithShape="0">
              <a:schemeClr val="bg2"/>
            </a:outerShdw>
          </a:effectLst>
        </p:spPr>
        <p:txBody>
          <a:bodyPr wrap="none" anchor="ctr"/>
          <a:lstStyle/>
          <a:p>
            <a:pPr>
              <a:defRPr/>
            </a:pPr>
            <a:r>
              <a:rPr lang="en-US"/>
              <a:t>Chọn lựa</a:t>
            </a:r>
          </a:p>
        </p:txBody>
      </p:sp>
      <p:sp>
        <p:nvSpPr>
          <p:cNvPr id="47119" name="AutoShape 15"/>
          <p:cNvSpPr>
            <a:spLocks noChangeArrowheads="1"/>
          </p:cNvSpPr>
          <p:nvPr/>
        </p:nvSpPr>
        <p:spPr bwMode="auto">
          <a:xfrm>
            <a:off x="5562600" y="5791200"/>
            <a:ext cx="2057400" cy="685800"/>
          </a:xfrm>
          <a:prstGeom prst="flowChartDocumen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r>
              <a:rPr lang="en-US"/>
              <a:t>Phương án tốt nhất</a:t>
            </a:r>
          </a:p>
        </p:txBody>
      </p:sp>
      <p:sp>
        <p:nvSpPr>
          <p:cNvPr id="47120" name="AutoShape 16"/>
          <p:cNvSpPr>
            <a:spLocks noChangeArrowheads="1"/>
          </p:cNvSpPr>
          <p:nvPr/>
        </p:nvSpPr>
        <p:spPr bwMode="auto">
          <a:xfrm>
            <a:off x="6477000" y="5486400"/>
            <a:ext cx="304800" cy="304800"/>
          </a:xfrm>
          <a:prstGeom prst="downArrow">
            <a:avLst>
              <a:gd name="adj1" fmla="val 50000"/>
              <a:gd name="adj2" fmla="val 25000"/>
            </a:avLst>
          </a:prstGeom>
          <a:solidFill>
            <a:schemeClr val="accent1"/>
          </a:solidFill>
          <a:ln w="9525">
            <a:solidFill>
              <a:schemeClr val="accent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7121" name="AutoShape 17"/>
          <p:cNvSpPr>
            <a:spLocks noChangeArrowheads="1"/>
          </p:cNvSpPr>
          <p:nvPr/>
        </p:nvSpPr>
        <p:spPr bwMode="auto">
          <a:xfrm>
            <a:off x="6019800" y="4343400"/>
            <a:ext cx="304800" cy="304800"/>
          </a:xfrm>
          <a:prstGeom prst="downArrow">
            <a:avLst>
              <a:gd name="adj1" fmla="val 50000"/>
              <a:gd name="adj2" fmla="val 25000"/>
            </a:avLst>
          </a:prstGeom>
          <a:solidFill>
            <a:schemeClr val="accent1"/>
          </a:solidFill>
          <a:ln w="9525">
            <a:solidFill>
              <a:schemeClr val="accent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7122" name="AutoShape 18"/>
          <p:cNvSpPr>
            <a:spLocks noChangeArrowheads="1"/>
          </p:cNvSpPr>
          <p:nvPr/>
        </p:nvSpPr>
        <p:spPr bwMode="auto">
          <a:xfrm rot="18597973">
            <a:off x="5068888" y="4456113"/>
            <a:ext cx="381000" cy="612775"/>
          </a:xfrm>
          <a:prstGeom prst="downArrow">
            <a:avLst>
              <a:gd name="adj1" fmla="val 50000"/>
              <a:gd name="adj2" fmla="val 40208"/>
            </a:avLst>
          </a:prstGeom>
          <a:solidFill>
            <a:schemeClr val="accent1"/>
          </a:solidFill>
          <a:ln w="9525">
            <a:solidFill>
              <a:schemeClr val="accent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7123" name="AutoShape 19"/>
          <p:cNvSpPr>
            <a:spLocks noChangeArrowheads="1"/>
          </p:cNvSpPr>
          <p:nvPr/>
        </p:nvSpPr>
        <p:spPr bwMode="auto">
          <a:xfrm rot="2700000">
            <a:off x="7888288" y="4456113"/>
            <a:ext cx="381000" cy="612775"/>
          </a:xfrm>
          <a:prstGeom prst="downArrow">
            <a:avLst>
              <a:gd name="adj1" fmla="val 50000"/>
              <a:gd name="adj2" fmla="val 40208"/>
            </a:avLst>
          </a:prstGeom>
          <a:solidFill>
            <a:schemeClr val="accent1"/>
          </a:solidFill>
          <a:ln w="9525">
            <a:solidFill>
              <a:schemeClr val="accent1"/>
            </a:solidFill>
            <a:miter lim="800000"/>
            <a:headEnd/>
            <a:tailEnd/>
          </a:ln>
          <a:effectLst>
            <a:outerShdw dist="35921" dir="2700000" algn="ctr" rotWithShape="0">
              <a:schemeClr val="bg2"/>
            </a:outerShdw>
          </a:effectLst>
        </p:spPr>
        <p:txBody>
          <a:bodyPr wrap="none" anchor="ctr"/>
          <a:lstStyle/>
          <a:p>
            <a:pPr>
              <a:defRPr/>
            </a:pPr>
            <a:endParaRPr lang="fr-FR"/>
          </a:p>
        </p:txBody>
      </p:sp>
      <p:sp>
        <p:nvSpPr>
          <p:cNvPr id="47125" name="AutoShape 21"/>
          <p:cNvSpPr>
            <a:spLocks noChangeArrowheads="1"/>
          </p:cNvSpPr>
          <p:nvPr/>
        </p:nvSpPr>
        <p:spPr bwMode="auto">
          <a:xfrm>
            <a:off x="2590800" y="4648200"/>
            <a:ext cx="1905000" cy="914400"/>
          </a:xfrm>
          <a:prstGeom prst="flowChartInputOutput">
            <a:avLst/>
          </a:prstGeom>
          <a:solidFill>
            <a:schemeClr val="bg1"/>
          </a:solidFill>
          <a:ln w="9525">
            <a:solidFill>
              <a:schemeClr val="tx1"/>
            </a:solidFill>
            <a:miter lim="800000"/>
            <a:headEnd/>
            <a:tailEnd/>
          </a:ln>
          <a:effectLst>
            <a:outerShdw dist="35921" dir="2700000" algn="ctr" rotWithShape="0">
              <a:schemeClr val="bg2"/>
            </a:outerShdw>
          </a:effectLst>
        </p:spPr>
        <p:txBody>
          <a:bodyPr anchor="ctr"/>
          <a:lstStyle/>
          <a:p>
            <a:pPr>
              <a:defRPr/>
            </a:pPr>
            <a:r>
              <a:rPr lang="en-US"/>
              <a:t>Điều kiện ràng buộc</a:t>
            </a:r>
          </a:p>
        </p:txBody>
      </p:sp>
      <p:sp>
        <p:nvSpPr>
          <p:cNvPr id="47126" name="AutoShape 22"/>
          <p:cNvSpPr>
            <a:spLocks noChangeArrowheads="1"/>
          </p:cNvSpPr>
          <p:nvPr/>
        </p:nvSpPr>
        <p:spPr bwMode="auto">
          <a:xfrm>
            <a:off x="4343400" y="5029200"/>
            <a:ext cx="1066800" cy="304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99FF"/>
          </a:solidFill>
          <a:ln w="9525">
            <a:solidFill>
              <a:srgbClr val="99CCFF"/>
            </a:solidFill>
            <a:miter lim="800000"/>
            <a:headEnd/>
            <a:tailEnd/>
          </a:ln>
          <a:effectLst>
            <a:outerShdw dist="35921" dir="2700000" algn="ctr" rotWithShape="0">
              <a:schemeClr val="bg2"/>
            </a:outerShdw>
          </a:effectLst>
        </p:spPr>
        <p:txBody>
          <a:bodyPr wrap="none" anchor="ctr"/>
          <a:lstStyle/>
          <a:p>
            <a:pPr>
              <a:defRPr/>
            </a:pPr>
            <a:endParaRPr lang="fr-FR"/>
          </a:p>
        </p:txBody>
      </p:sp>
    </p:spTree>
    <p:extLst>
      <p:ext uri="{BB962C8B-B14F-4D97-AF65-F5344CB8AC3E}">
        <p14:creationId xmlns:p14="http://schemas.microsoft.com/office/powerpoint/2010/main" val="4232737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p:cTn id="7" dur="500" fill="hold"/>
                                        <p:tgtEl>
                                          <p:spTgt spid="47108"/>
                                        </p:tgtEl>
                                        <p:attrNameLst>
                                          <p:attrName>ppt_w</p:attrName>
                                        </p:attrNameLst>
                                      </p:cBhvr>
                                      <p:tavLst>
                                        <p:tav tm="0">
                                          <p:val>
                                            <p:strVal val="#ppt_w*0.05"/>
                                          </p:val>
                                        </p:tav>
                                        <p:tav tm="100000">
                                          <p:val>
                                            <p:strVal val="#ppt_w"/>
                                          </p:val>
                                        </p:tav>
                                      </p:tavLst>
                                    </p:anim>
                                    <p:anim calcmode="lin" valueType="num">
                                      <p:cBhvr>
                                        <p:cTn id="8" dur="500" fill="hold"/>
                                        <p:tgtEl>
                                          <p:spTgt spid="47108"/>
                                        </p:tgtEl>
                                        <p:attrNameLst>
                                          <p:attrName>ppt_h</p:attrName>
                                        </p:attrNameLst>
                                      </p:cBhvr>
                                      <p:tavLst>
                                        <p:tav tm="0">
                                          <p:val>
                                            <p:strVal val="#ppt_h"/>
                                          </p:val>
                                        </p:tav>
                                        <p:tav tm="100000">
                                          <p:val>
                                            <p:strVal val="#ppt_h"/>
                                          </p:val>
                                        </p:tav>
                                      </p:tavLst>
                                    </p:anim>
                                    <p:anim calcmode="lin" valueType="num">
                                      <p:cBhvr>
                                        <p:cTn id="9" dur="500" fill="hold"/>
                                        <p:tgtEl>
                                          <p:spTgt spid="47108"/>
                                        </p:tgtEl>
                                        <p:attrNameLst>
                                          <p:attrName>ppt_x</p:attrName>
                                        </p:attrNameLst>
                                      </p:cBhvr>
                                      <p:tavLst>
                                        <p:tav tm="0">
                                          <p:val>
                                            <p:strVal val="#ppt_x-.2"/>
                                          </p:val>
                                        </p:tav>
                                        <p:tav tm="100000">
                                          <p:val>
                                            <p:strVal val="#ppt_x"/>
                                          </p:val>
                                        </p:tav>
                                      </p:tavLst>
                                    </p:anim>
                                    <p:anim calcmode="lin" valueType="num">
                                      <p:cBhvr>
                                        <p:cTn id="10" dur="500" fill="hold"/>
                                        <p:tgtEl>
                                          <p:spTgt spid="47108"/>
                                        </p:tgtEl>
                                        <p:attrNameLst>
                                          <p:attrName>ppt_y</p:attrName>
                                        </p:attrNameLst>
                                      </p:cBhvr>
                                      <p:tavLst>
                                        <p:tav tm="0">
                                          <p:val>
                                            <p:strVal val="#ppt_y"/>
                                          </p:val>
                                        </p:tav>
                                        <p:tav tm="100000">
                                          <p:val>
                                            <p:strVal val="#ppt_y"/>
                                          </p:val>
                                        </p:tav>
                                      </p:tavLst>
                                    </p:anim>
                                    <p:animEffect transition="in" filter="fade">
                                      <p:cBhvr>
                                        <p:cTn id="11" dur="500"/>
                                        <p:tgtEl>
                                          <p:spTgt spid="47108"/>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47110"/>
                                        </p:tgtEl>
                                        <p:attrNameLst>
                                          <p:attrName>style.visibility</p:attrName>
                                        </p:attrNameLst>
                                      </p:cBhvr>
                                      <p:to>
                                        <p:strVal val="visible"/>
                                      </p:to>
                                    </p:set>
                                    <p:anim calcmode="lin" valueType="num">
                                      <p:cBhvr>
                                        <p:cTn id="14" dur="500" fill="hold"/>
                                        <p:tgtEl>
                                          <p:spTgt spid="47110"/>
                                        </p:tgtEl>
                                        <p:attrNameLst>
                                          <p:attrName>ppt_w</p:attrName>
                                        </p:attrNameLst>
                                      </p:cBhvr>
                                      <p:tavLst>
                                        <p:tav tm="0">
                                          <p:val>
                                            <p:strVal val="#ppt_w*0.05"/>
                                          </p:val>
                                        </p:tav>
                                        <p:tav tm="100000">
                                          <p:val>
                                            <p:strVal val="#ppt_w"/>
                                          </p:val>
                                        </p:tav>
                                      </p:tavLst>
                                    </p:anim>
                                    <p:anim calcmode="lin" valueType="num">
                                      <p:cBhvr>
                                        <p:cTn id="15" dur="500" fill="hold"/>
                                        <p:tgtEl>
                                          <p:spTgt spid="47110"/>
                                        </p:tgtEl>
                                        <p:attrNameLst>
                                          <p:attrName>ppt_h</p:attrName>
                                        </p:attrNameLst>
                                      </p:cBhvr>
                                      <p:tavLst>
                                        <p:tav tm="0">
                                          <p:val>
                                            <p:strVal val="#ppt_h"/>
                                          </p:val>
                                        </p:tav>
                                        <p:tav tm="100000">
                                          <p:val>
                                            <p:strVal val="#ppt_h"/>
                                          </p:val>
                                        </p:tav>
                                      </p:tavLst>
                                    </p:anim>
                                    <p:anim calcmode="lin" valueType="num">
                                      <p:cBhvr>
                                        <p:cTn id="16" dur="500" fill="hold"/>
                                        <p:tgtEl>
                                          <p:spTgt spid="47110"/>
                                        </p:tgtEl>
                                        <p:attrNameLst>
                                          <p:attrName>ppt_x</p:attrName>
                                        </p:attrNameLst>
                                      </p:cBhvr>
                                      <p:tavLst>
                                        <p:tav tm="0">
                                          <p:val>
                                            <p:strVal val="#ppt_x-.2"/>
                                          </p:val>
                                        </p:tav>
                                        <p:tav tm="100000">
                                          <p:val>
                                            <p:strVal val="#ppt_x"/>
                                          </p:val>
                                        </p:tav>
                                      </p:tavLst>
                                    </p:anim>
                                    <p:anim calcmode="lin" valueType="num">
                                      <p:cBhvr>
                                        <p:cTn id="17" dur="500" fill="hold"/>
                                        <p:tgtEl>
                                          <p:spTgt spid="47110"/>
                                        </p:tgtEl>
                                        <p:attrNameLst>
                                          <p:attrName>ppt_y</p:attrName>
                                        </p:attrNameLst>
                                      </p:cBhvr>
                                      <p:tavLst>
                                        <p:tav tm="0">
                                          <p:val>
                                            <p:strVal val="#ppt_y"/>
                                          </p:val>
                                        </p:tav>
                                        <p:tav tm="100000">
                                          <p:val>
                                            <p:strVal val="#ppt_y"/>
                                          </p:val>
                                        </p:tav>
                                      </p:tavLst>
                                    </p:anim>
                                    <p:animEffect transition="in" filter="fade">
                                      <p:cBhvr>
                                        <p:cTn id="18" dur="500"/>
                                        <p:tgtEl>
                                          <p:spTgt spid="471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ntr" presetSubtype="0" fill="hold" grpId="0" nodeType="clickEffect">
                                  <p:stCondLst>
                                    <p:cond delay="0"/>
                                  </p:stCondLst>
                                  <p:childTnLst>
                                    <p:set>
                                      <p:cBhvr>
                                        <p:cTn id="22" dur="1" fill="hold">
                                          <p:stCondLst>
                                            <p:cond delay="0"/>
                                          </p:stCondLst>
                                        </p:cTn>
                                        <p:tgtEl>
                                          <p:spTgt spid="47109"/>
                                        </p:tgtEl>
                                        <p:attrNameLst>
                                          <p:attrName>style.visibility</p:attrName>
                                        </p:attrNameLst>
                                      </p:cBhvr>
                                      <p:to>
                                        <p:strVal val="visible"/>
                                      </p:to>
                                    </p:set>
                                    <p:anim calcmode="lin" valueType="num">
                                      <p:cBhvr>
                                        <p:cTn id="23" dur="500" fill="hold"/>
                                        <p:tgtEl>
                                          <p:spTgt spid="47109"/>
                                        </p:tgtEl>
                                        <p:attrNameLst>
                                          <p:attrName>ppt_w</p:attrName>
                                        </p:attrNameLst>
                                      </p:cBhvr>
                                      <p:tavLst>
                                        <p:tav tm="0">
                                          <p:val>
                                            <p:fltVal val="0"/>
                                          </p:val>
                                        </p:tav>
                                        <p:tav tm="100000">
                                          <p:val>
                                            <p:strVal val="#ppt_w"/>
                                          </p:val>
                                        </p:tav>
                                      </p:tavLst>
                                    </p:anim>
                                    <p:anim calcmode="lin" valueType="num">
                                      <p:cBhvr>
                                        <p:cTn id="24" dur="500" fill="hold"/>
                                        <p:tgtEl>
                                          <p:spTgt spid="47109"/>
                                        </p:tgtEl>
                                        <p:attrNameLst>
                                          <p:attrName>ppt_h</p:attrName>
                                        </p:attrNameLst>
                                      </p:cBhvr>
                                      <p:tavLst>
                                        <p:tav tm="0">
                                          <p:val>
                                            <p:fltVal val="0"/>
                                          </p:val>
                                        </p:tav>
                                        <p:tav tm="100000">
                                          <p:val>
                                            <p:strVal val="#ppt_h"/>
                                          </p:val>
                                        </p:tav>
                                      </p:tavLst>
                                    </p:anim>
                                    <p:animEffect transition="in" filter="fade">
                                      <p:cBhvr>
                                        <p:cTn id="25" dur="500"/>
                                        <p:tgtEl>
                                          <p:spTgt spid="47109"/>
                                        </p:tgtEl>
                                      </p:cBhvr>
                                    </p:animEffect>
                                  </p:childTnLst>
                                </p:cTn>
                              </p:par>
                              <p:par>
                                <p:cTn id="26" presetID="53" presetClass="entr" presetSubtype="0" fill="hold" grpId="0" nodeType="withEffect">
                                  <p:stCondLst>
                                    <p:cond delay="0"/>
                                  </p:stCondLst>
                                  <p:childTnLst>
                                    <p:set>
                                      <p:cBhvr>
                                        <p:cTn id="27" dur="1" fill="hold">
                                          <p:stCondLst>
                                            <p:cond delay="0"/>
                                          </p:stCondLst>
                                        </p:cTn>
                                        <p:tgtEl>
                                          <p:spTgt spid="47115"/>
                                        </p:tgtEl>
                                        <p:attrNameLst>
                                          <p:attrName>style.visibility</p:attrName>
                                        </p:attrNameLst>
                                      </p:cBhvr>
                                      <p:to>
                                        <p:strVal val="visible"/>
                                      </p:to>
                                    </p:set>
                                    <p:anim calcmode="lin" valueType="num">
                                      <p:cBhvr>
                                        <p:cTn id="28" dur="500" fill="hold"/>
                                        <p:tgtEl>
                                          <p:spTgt spid="47115"/>
                                        </p:tgtEl>
                                        <p:attrNameLst>
                                          <p:attrName>ppt_w</p:attrName>
                                        </p:attrNameLst>
                                      </p:cBhvr>
                                      <p:tavLst>
                                        <p:tav tm="0">
                                          <p:val>
                                            <p:fltVal val="0"/>
                                          </p:val>
                                        </p:tav>
                                        <p:tav tm="100000">
                                          <p:val>
                                            <p:strVal val="#ppt_w"/>
                                          </p:val>
                                        </p:tav>
                                      </p:tavLst>
                                    </p:anim>
                                    <p:anim calcmode="lin" valueType="num">
                                      <p:cBhvr>
                                        <p:cTn id="29" dur="500" fill="hold"/>
                                        <p:tgtEl>
                                          <p:spTgt spid="47115"/>
                                        </p:tgtEl>
                                        <p:attrNameLst>
                                          <p:attrName>ppt_h</p:attrName>
                                        </p:attrNameLst>
                                      </p:cBhvr>
                                      <p:tavLst>
                                        <p:tav tm="0">
                                          <p:val>
                                            <p:fltVal val="0"/>
                                          </p:val>
                                        </p:tav>
                                        <p:tav tm="100000">
                                          <p:val>
                                            <p:strVal val="#ppt_h"/>
                                          </p:val>
                                        </p:tav>
                                      </p:tavLst>
                                    </p:anim>
                                    <p:animEffect transition="in" filter="fade">
                                      <p:cBhvr>
                                        <p:cTn id="30" dur="500"/>
                                        <p:tgtEl>
                                          <p:spTgt spid="47115"/>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47114"/>
                                        </p:tgtEl>
                                        <p:attrNameLst>
                                          <p:attrName>style.visibility</p:attrName>
                                        </p:attrNameLst>
                                      </p:cBhvr>
                                      <p:to>
                                        <p:strVal val="visible"/>
                                      </p:to>
                                    </p:set>
                                    <p:anim calcmode="lin" valueType="num">
                                      <p:cBhvr>
                                        <p:cTn id="33" dur="500" fill="hold"/>
                                        <p:tgtEl>
                                          <p:spTgt spid="47114"/>
                                        </p:tgtEl>
                                        <p:attrNameLst>
                                          <p:attrName>ppt_w</p:attrName>
                                        </p:attrNameLst>
                                      </p:cBhvr>
                                      <p:tavLst>
                                        <p:tav tm="0">
                                          <p:val>
                                            <p:fltVal val="0"/>
                                          </p:val>
                                        </p:tav>
                                        <p:tav tm="100000">
                                          <p:val>
                                            <p:strVal val="#ppt_w"/>
                                          </p:val>
                                        </p:tav>
                                      </p:tavLst>
                                    </p:anim>
                                    <p:anim calcmode="lin" valueType="num">
                                      <p:cBhvr>
                                        <p:cTn id="34" dur="500" fill="hold"/>
                                        <p:tgtEl>
                                          <p:spTgt spid="47114"/>
                                        </p:tgtEl>
                                        <p:attrNameLst>
                                          <p:attrName>ppt_h</p:attrName>
                                        </p:attrNameLst>
                                      </p:cBhvr>
                                      <p:tavLst>
                                        <p:tav tm="0">
                                          <p:val>
                                            <p:fltVal val="0"/>
                                          </p:val>
                                        </p:tav>
                                        <p:tav tm="100000">
                                          <p:val>
                                            <p:strVal val="#ppt_h"/>
                                          </p:val>
                                        </p:tav>
                                      </p:tavLst>
                                    </p:anim>
                                    <p:animEffect transition="in" filter="fade">
                                      <p:cBhvr>
                                        <p:cTn id="35" dur="500"/>
                                        <p:tgtEl>
                                          <p:spTgt spid="47114"/>
                                        </p:tgtEl>
                                      </p:cBhvr>
                                    </p:animEffect>
                                  </p:childTnLst>
                                </p:cTn>
                              </p:par>
                              <p:par>
                                <p:cTn id="36" presetID="53" presetClass="entr" presetSubtype="0" fill="hold" grpId="0" nodeType="withEffect">
                                  <p:stCondLst>
                                    <p:cond delay="0"/>
                                  </p:stCondLst>
                                  <p:childTnLst>
                                    <p:set>
                                      <p:cBhvr>
                                        <p:cTn id="37" dur="1" fill="hold">
                                          <p:stCondLst>
                                            <p:cond delay="0"/>
                                          </p:stCondLst>
                                        </p:cTn>
                                        <p:tgtEl>
                                          <p:spTgt spid="47116"/>
                                        </p:tgtEl>
                                        <p:attrNameLst>
                                          <p:attrName>style.visibility</p:attrName>
                                        </p:attrNameLst>
                                      </p:cBhvr>
                                      <p:to>
                                        <p:strVal val="visible"/>
                                      </p:to>
                                    </p:set>
                                    <p:anim calcmode="lin" valueType="num">
                                      <p:cBhvr>
                                        <p:cTn id="38" dur="500" fill="hold"/>
                                        <p:tgtEl>
                                          <p:spTgt spid="47116"/>
                                        </p:tgtEl>
                                        <p:attrNameLst>
                                          <p:attrName>ppt_w</p:attrName>
                                        </p:attrNameLst>
                                      </p:cBhvr>
                                      <p:tavLst>
                                        <p:tav tm="0">
                                          <p:val>
                                            <p:fltVal val="0"/>
                                          </p:val>
                                        </p:tav>
                                        <p:tav tm="100000">
                                          <p:val>
                                            <p:strVal val="#ppt_w"/>
                                          </p:val>
                                        </p:tav>
                                      </p:tavLst>
                                    </p:anim>
                                    <p:anim calcmode="lin" valueType="num">
                                      <p:cBhvr>
                                        <p:cTn id="39" dur="500" fill="hold"/>
                                        <p:tgtEl>
                                          <p:spTgt spid="47116"/>
                                        </p:tgtEl>
                                        <p:attrNameLst>
                                          <p:attrName>ppt_h</p:attrName>
                                        </p:attrNameLst>
                                      </p:cBhvr>
                                      <p:tavLst>
                                        <p:tav tm="0">
                                          <p:val>
                                            <p:fltVal val="0"/>
                                          </p:val>
                                        </p:tav>
                                        <p:tav tm="100000">
                                          <p:val>
                                            <p:strVal val="#ppt_h"/>
                                          </p:val>
                                        </p:tav>
                                      </p:tavLst>
                                    </p:anim>
                                    <p:animEffect transition="in" filter="fade">
                                      <p:cBhvr>
                                        <p:cTn id="40" dur="500"/>
                                        <p:tgtEl>
                                          <p:spTgt spid="47116"/>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47117"/>
                                        </p:tgtEl>
                                        <p:attrNameLst>
                                          <p:attrName>style.visibility</p:attrName>
                                        </p:attrNameLst>
                                      </p:cBhvr>
                                      <p:to>
                                        <p:strVal val="visible"/>
                                      </p:to>
                                    </p:set>
                                    <p:anim calcmode="lin" valueType="num">
                                      <p:cBhvr>
                                        <p:cTn id="43" dur="500" fill="hold"/>
                                        <p:tgtEl>
                                          <p:spTgt spid="47117"/>
                                        </p:tgtEl>
                                        <p:attrNameLst>
                                          <p:attrName>ppt_w</p:attrName>
                                        </p:attrNameLst>
                                      </p:cBhvr>
                                      <p:tavLst>
                                        <p:tav tm="0">
                                          <p:val>
                                            <p:fltVal val="0"/>
                                          </p:val>
                                        </p:tav>
                                        <p:tav tm="100000">
                                          <p:val>
                                            <p:strVal val="#ppt_w"/>
                                          </p:val>
                                        </p:tav>
                                      </p:tavLst>
                                    </p:anim>
                                    <p:anim calcmode="lin" valueType="num">
                                      <p:cBhvr>
                                        <p:cTn id="44" dur="500" fill="hold"/>
                                        <p:tgtEl>
                                          <p:spTgt spid="47117"/>
                                        </p:tgtEl>
                                        <p:attrNameLst>
                                          <p:attrName>ppt_h</p:attrName>
                                        </p:attrNameLst>
                                      </p:cBhvr>
                                      <p:tavLst>
                                        <p:tav tm="0">
                                          <p:val>
                                            <p:fltVal val="0"/>
                                          </p:val>
                                        </p:tav>
                                        <p:tav tm="100000">
                                          <p:val>
                                            <p:strVal val="#ppt_h"/>
                                          </p:val>
                                        </p:tav>
                                      </p:tavLst>
                                    </p:anim>
                                    <p:animEffect transition="in" filter="fade">
                                      <p:cBhvr>
                                        <p:cTn id="45" dur="500"/>
                                        <p:tgtEl>
                                          <p:spTgt spid="47117"/>
                                        </p:tgtEl>
                                      </p:cBhvr>
                                    </p:animEffect>
                                  </p:childTnLst>
                                </p:cTn>
                              </p:par>
                              <p:par>
                                <p:cTn id="46" presetID="53" presetClass="entr" presetSubtype="0" fill="hold" grpId="0" nodeType="withEffect">
                                  <p:stCondLst>
                                    <p:cond delay="0"/>
                                  </p:stCondLst>
                                  <p:childTnLst>
                                    <p:set>
                                      <p:cBhvr>
                                        <p:cTn id="47" dur="1" fill="hold">
                                          <p:stCondLst>
                                            <p:cond delay="0"/>
                                          </p:stCondLst>
                                        </p:cTn>
                                        <p:tgtEl>
                                          <p:spTgt spid="47112"/>
                                        </p:tgtEl>
                                        <p:attrNameLst>
                                          <p:attrName>style.visibility</p:attrName>
                                        </p:attrNameLst>
                                      </p:cBhvr>
                                      <p:to>
                                        <p:strVal val="visible"/>
                                      </p:to>
                                    </p:set>
                                    <p:anim calcmode="lin" valueType="num">
                                      <p:cBhvr>
                                        <p:cTn id="48" dur="500" fill="hold"/>
                                        <p:tgtEl>
                                          <p:spTgt spid="47112"/>
                                        </p:tgtEl>
                                        <p:attrNameLst>
                                          <p:attrName>ppt_w</p:attrName>
                                        </p:attrNameLst>
                                      </p:cBhvr>
                                      <p:tavLst>
                                        <p:tav tm="0">
                                          <p:val>
                                            <p:fltVal val="0"/>
                                          </p:val>
                                        </p:tav>
                                        <p:tav tm="100000">
                                          <p:val>
                                            <p:strVal val="#ppt_w"/>
                                          </p:val>
                                        </p:tav>
                                      </p:tavLst>
                                    </p:anim>
                                    <p:anim calcmode="lin" valueType="num">
                                      <p:cBhvr>
                                        <p:cTn id="49" dur="500" fill="hold"/>
                                        <p:tgtEl>
                                          <p:spTgt spid="47112"/>
                                        </p:tgtEl>
                                        <p:attrNameLst>
                                          <p:attrName>ppt_h</p:attrName>
                                        </p:attrNameLst>
                                      </p:cBhvr>
                                      <p:tavLst>
                                        <p:tav tm="0">
                                          <p:val>
                                            <p:fltVal val="0"/>
                                          </p:val>
                                        </p:tav>
                                        <p:tav tm="100000">
                                          <p:val>
                                            <p:strVal val="#ppt_h"/>
                                          </p:val>
                                        </p:tav>
                                      </p:tavLst>
                                    </p:anim>
                                    <p:animEffect transition="in" filter="fade">
                                      <p:cBhvr>
                                        <p:cTn id="50" dur="500"/>
                                        <p:tgtEl>
                                          <p:spTgt spid="47112"/>
                                        </p:tgtEl>
                                      </p:cBhvr>
                                    </p:animEffect>
                                  </p:childTnLst>
                                </p:cTn>
                              </p:par>
                              <p:par>
                                <p:cTn id="51" presetID="53" presetClass="entr" presetSubtype="0" fill="hold" grpId="0" nodeType="withEffect">
                                  <p:stCondLst>
                                    <p:cond delay="0"/>
                                  </p:stCondLst>
                                  <p:childTnLst>
                                    <p:set>
                                      <p:cBhvr>
                                        <p:cTn id="52" dur="1" fill="hold">
                                          <p:stCondLst>
                                            <p:cond delay="0"/>
                                          </p:stCondLst>
                                        </p:cTn>
                                        <p:tgtEl>
                                          <p:spTgt spid="47111"/>
                                        </p:tgtEl>
                                        <p:attrNameLst>
                                          <p:attrName>style.visibility</p:attrName>
                                        </p:attrNameLst>
                                      </p:cBhvr>
                                      <p:to>
                                        <p:strVal val="visible"/>
                                      </p:to>
                                    </p:set>
                                    <p:anim calcmode="lin" valueType="num">
                                      <p:cBhvr>
                                        <p:cTn id="53" dur="500" fill="hold"/>
                                        <p:tgtEl>
                                          <p:spTgt spid="47111"/>
                                        </p:tgtEl>
                                        <p:attrNameLst>
                                          <p:attrName>ppt_w</p:attrName>
                                        </p:attrNameLst>
                                      </p:cBhvr>
                                      <p:tavLst>
                                        <p:tav tm="0">
                                          <p:val>
                                            <p:fltVal val="0"/>
                                          </p:val>
                                        </p:tav>
                                        <p:tav tm="100000">
                                          <p:val>
                                            <p:strVal val="#ppt_w"/>
                                          </p:val>
                                        </p:tav>
                                      </p:tavLst>
                                    </p:anim>
                                    <p:anim calcmode="lin" valueType="num">
                                      <p:cBhvr>
                                        <p:cTn id="54" dur="500" fill="hold"/>
                                        <p:tgtEl>
                                          <p:spTgt spid="47111"/>
                                        </p:tgtEl>
                                        <p:attrNameLst>
                                          <p:attrName>ppt_h</p:attrName>
                                        </p:attrNameLst>
                                      </p:cBhvr>
                                      <p:tavLst>
                                        <p:tav tm="0">
                                          <p:val>
                                            <p:fltVal val="0"/>
                                          </p:val>
                                        </p:tav>
                                        <p:tav tm="100000">
                                          <p:val>
                                            <p:strVal val="#ppt_h"/>
                                          </p:val>
                                        </p:tav>
                                      </p:tavLst>
                                    </p:anim>
                                    <p:animEffect transition="in" filter="fade">
                                      <p:cBhvr>
                                        <p:cTn id="55" dur="500"/>
                                        <p:tgtEl>
                                          <p:spTgt spid="47111"/>
                                        </p:tgtEl>
                                      </p:cBhvr>
                                    </p:animEffect>
                                  </p:childTnLst>
                                </p:cTn>
                              </p:par>
                              <p:par>
                                <p:cTn id="56" presetID="53" presetClass="entr" presetSubtype="0" fill="hold" grpId="0" nodeType="withEffect">
                                  <p:stCondLst>
                                    <p:cond delay="0"/>
                                  </p:stCondLst>
                                  <p:childTnLst>
                                    <p:set>
                                      <p:cBhvr>
                                        <p:cTn id="57" dur="1" fill="hold">
                                          <p:stCondLst>
                                            <p:cond delay="0"/>
                                          </p:stCondLst>
                                        </p:cTn>
                                        <p:tgtEl>
                                          <p:spTgt spid="47113"/>
                                        </p:tgtEl>
                                        <p:attrNameLst>
                                          <p:attrName>style.visibility</p:attrName>
                                        </p:attrNameLst>
                                      </p:cBhvr>
                                      <p:to>
                                        <p:strVal val="visible"/>
                                      </p:to>
                                    </p:set>
                                    <p:anim calcmode="lin" valueType="num">
                                      <p:cBhvr>
                                        <p:cTn id="58" dur="500" fill="hold"/>
                                        <p:tgtEl>
                                          <p:spTgt spid="47113"/>
                                        </p:tgtEl>
                                        <p:attrNameLst>
                                          <p:attrName>ppt_w</p:attrName>
                                        </p:attrNameLst>
                                      </p:cBhvr>
                                      <p:tavLst>
                                        <p:tav tm="0">
                                          <p:val>
                                            <p:fltVal val="0"/>
                                          </p:val>
                                        </p:tav>
                                        <p:tav tm="100000">
                                          <p:val>
                                            <p:strVal val="#ppt_w"/>
                                          </p:val>
                                        </p:tav>
                                      </p:tavLst>
                                    </p:anim>
                                    <p:anim calcmode="lin" valueType="num">
                                      <p:cBhvr>
                                        <p:cTn id="59" dur="500" fill="hold"/>
                                        <p:tgtEl>
                                          <p:spTgt spid="47113"/>
                                        </p:tgtEl>
                                        <p:attrNameLst>
                                          <p:attrName>ppt_h</p:attrName>
                                        </p:attrNameLst>
                                      </p:cBhvr>
                                      <p:tavLst>
                                        <p:tav tm="0">
                                          <p:val>
                                            <p:fltVal val="0"/>
                                          </p:val>
                                        </p:tav>
                                        <p:tav tm="100000">
                                          <p:val>
                                            <p:strVal val="#ppt_h"/>
                                          </p:val>
                                        </p:tav>
                                      </p:tavLst>
                                    </p:anim>
                                    <p:animEffect transition="in" filter="fade">
                                      <p:cBhvr>
                                        <p:cTn id="60" dur="500"/>
                                        <p:tgtEl>
                                          <p:spTgt spid="4711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6" presetClass="entr" presetSubtype="26" fill="hold" grpId="0" nodeType="clickEffect">
                                  <p:stCondLst>
                                    <p:cond delay="0"/>
                                  </p:stCondLst>
                                  <p:childTnLst>
                                    <p:set>
                                      <p:cBhvr>
                                        <p:cTn id="64" dur="1" fill="hold">
                                          <p:stCondLst>
                                            <p:cond delay="0"/>
                                          </p:stCondLst>
                                        </p:cTn>
                                        <p:tgtEl>
                                          <p:spTgt spid="47122"/>
                                        </p:tgtEl>
                                        <p:attrNameLst>
                                          <p:attrName>style.visibility</p:attrName>
                                        </p:attrNameLst>
                                      </p:cBhvr>
                                      <p:to>
                                        <p:strVal val="visible"/>
                                      </p:to>
                                    </p:set>
                                    <p:animEffect transition="in" filter="barn(inHorizontal)">
                                      <p:cBhvr>
                                        <p:cTn id="65" dur="500"/>
                                        <p:tgtEl>
                                          <p:spTgt spid="47122"/>
                                        </p:tgtEl>
                                      </p:cBhvr>
                                    </p:animEffect>
                                  </p:childTnLst>
                                </p:cTn>
                              </p:par>
                              <p:par>
                                <p:cTn id="66" presetID="16" presetClass="entr" presetSubtype="26" fill="hold" grpId="0" nodeType="withEffect">
                                  <p:stCondLst>
                                    <p:cond delay="0"/>
                                  </p:stCondLst>
                                  <p:childTnLst>
                                    <p:set>
                                      <p:cBhvr>
                                        <p:cTn id="67" dur="1" fill="hold">
                                          <p:stCondLst>
                                            <p:cond delay="0"/>
                                          </p:stCondLst>
                                        </p:cTn>
                                        <p:tgtEl>
                                          <p:spTgt spid="47121"/>
                                        </p:tgtEl>
                                        <p:attrNameLst>
                                          <p:attrName>style.visibility</p:attrName>
                                        </p:attrNameLst>
                                      </p:cBhvr>
                                      <p:to>
                                        <p:strVal val="visible"/>
                                      </p:to>
                                    </p:set>
                                    <p:animEffect transition="in" filter="barn(inHorizontal)">
                                      <p:cBhvr>
                                        <p:cTn id="68" dur="500"/>
                                        <p:tgtEl>
                                          <p:spTgt spid="47121"/>
                                        </p:tgtEl>
                                      </p:cBhvr>
                                    </p:animEffect>
                                  </p:childTnLst>
                                </p:cTn>
                              </p:par>
                              <p:par>
                                <p:cTn id="69" presetID="16" presetClass="entr" presetSubtype="26" fill="hold" grpId="0" nodeType="withEffect">
                                  <p:stCondLst>
                                    <p:cond delay="0"/>
                                  </p:stCondLst>
                                  <p:childTnLst>
                                    <p:set>
                                      <p:cBhvr>
                                        <p:cTn id="70" dur="1" fill="hold">
                                          <p:stCondLst>
                                            <p:cond delay="0"/>
                                          </p:stCondLst>
                                        </p:cTn>
                                        <p:tgtEl>
                                          <p:spTgt spid="47118"/>
                                        </p:tgtEl>
                                        <p:attrNameLst>
                                          <p:attrName>style.visibility</p:attrName>
                                        </p:attrNameLst>
                                      </p:cBhvr>
                                      <p:to>
                                        <p:strVal val="visible"/>
                                      </p:to>
                                    </p:set>
                                    <p:animEffect transition="in" filter="barn(inHorizontal)">
                                      <p:cBhvr>
                                        <p:cTn id="71" dur="500"/>
                                        <p:tgtEl>
                                          <p:spTgt spid="47118"/>
                                        </p:tgtEl>
                                      </p:cBhvr>
                                    </p:animEffect>
                                  </p:childTnLst>
                                </p:cTn>
                              </p:par>
                              <p:par>
                                <p:cTn id="72" presetID="16" presetClass="entr" presetSubtype="26" fill="hold" grpId="0" nodeType="withEffect">
                                  <p:stCondLst>
                                    <p:cond delay="0"/>
                                  </p:stCondLst>
                                  <p:childTnLst>
                                    <p:set>
                                      <p:cBhvr>
                                        <p:cTn id="73" dur="1" fill="hold">
                                          <p:stCondLst>
                                            <p:cond delay="0"/>
                                          </p:stCondLst>
                                        </p:cTn>
                                        <p:tgtEl>
                                          <p:spTgt spid="47123"/>
                                        </p:tgtEl>
                                        <p:attrNameLst>
                                          <p:attrName>style.visibility</p:attrName>
                                        </p:attrNameLst>
                                      </p:cBhvr>
                                      <p:to>
                                        <p:strVal val="visible"/>
                                      </p:to>
                                    </p:set>
                                    <p:animEffect transition="in" filter="barn(inHorizontal)">
                                      <p:cBhvr>
                                        <p:cTn id="74" dur="500"/>
                                        <p:tgtEl>
                                          <p:spTgt spid="4712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8" presetClass="entr" presetSubtype="12" fill="hold" grpId="0" nodeType="clickEffect">
                                  <p:stCondLst>
                                    <p:cond delay="0"/>
                                  </p:stCondLst>
                                  <p:childTnLst>
                                    <p:set>
                                      <p:cBhvr>
                                        <p:cTn id="78" dur="1" fill="hold">
                                          <p:stCondLst>
                                            <p:cond delay="0"/>
                                          </p:stCondLst>
                                        </p:cTn>
                                        <p:tgtEl>
                                          <p:spTgt spid="47125"/>
                                        </p:tgtEl>
                                        <p:attrNameLst>
                                          <p:attrName>style.visibility</p:attrName>
                                        </p:attrNameLst>
                                      </p:cBhvr>
                                      <p:to>
                                        <p:strVal val="visible"/>
                                      </p:to>
                                    </p:set>
                                    <p:animEffect transition="in" filter="strips(downLeft)">
                                      <p:cBhvr>
                                        <p:cTn id="79" dur="500"/>
                                        <p:tgtEl>
                                          <p:spTgt spid="47125"/>
                                        </p:tgtEl>
                                      </p:cBhvr>
                                    </p:animEffect>
                                  </p:childTnLst>
                                </p:cTn>
                              </p:par>
                              <p:par>
                                <p:cTn id="80" presetID="18" presetClass="entr" presetSubtype="12" fill="hold" nodeType="withEffect">
                                  <p:stCondLst>
                                    <p:cond delay="0"/>
                                  </p:stCondLst>
                                  <p:childTnLst>
                                    <p:set>
                                      <p:cBhvr>
                                        <p:cTn id="81" dur="1" fill="hold">
                                          <p:stCondLst>
                                            <p:cond delay="0"/>
                                          </p:stCondLst>
                                        </p:cTn>
                                        <p:tgtEl>
                                          <p:spTgt spid="47126"/>
                                        </p:tgtEl>
                                        <p:attrNameLst>
                                          <p:attrName>style.visibility</p:attrName>
                                        </p:attrNameLst>
                                      </p:cBhvr>
                                      <p:to>
                                        <p:strVal val="visible"/>
                                      </p:to>
                                    </p:set>
                                    <p:animEffect transition="in" filter="strips(downLeft)">
                                      <p:cBhvr>
                                        <p:cTn id="82" dur="500"/>
                                        <p:tgtEl>
                                          <p:spTgt spid="4712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8" presetClass="entr" presetSubtype="0" accel="100000" fill="hold" grpId="0" nodeType="clickEffect">
                                  <p:stCondLst>
                                    <p:cond delay="0"/>
                                  </p:stCondLst>
                                  <p:childTnLst>
                                    <p:set>
                                      <p:cBhvr>
                                        <p:cTn id="86" dur="1" fill="hold">
                                          <p:stCondLst>
                                            <p:cond delay="0"/>
                                          </p:stCondLst>
                                        </p:cTn>
                                        <p:tgtEl>
                                          <p:spTgt spid="47120"/>
                                        </p:tgtEl>
                                        <p:attrNameLst>
                                          <p:attrName>style.visibility</p:attrName>
                                        </p:attrNameLst>
                                      </p:cBhvr>
                                      <p:to>
                                        <p:strVal val="visible"/>
                                      </p:to>
                                    </p:set>
                                    <p:anim calcmode="lin" valueType="num">
                                      <p:cBhvr>
                                        <p:cTn id="87" dur="500" fill="hold"/>
                                        <p:tgtEl>
                                          <p:spTgt spid="47120"/>
                                        </p:tgtEl>
                                        <p:attrNameLst>
                                          <p:attrName>ppt_w</p:attrName>
                                        </p:attrNameLst>
                                      </p:cBhvr>
                                      <p:tavLst>
                                        <p:tav tm="0">
                                          <p:val>
                                            <p:strVal val="#ppt_w*2.5"/>
                                          </p:val>
                                        </p:tav>
                                        <p:tav tm="100000">
                                          <p:val>
                                            <p:strVal val="#ppt_w"/>
                                          </p:val>
                                        </p:tav>
                                      </p:tavLst>
                                    </p:anim>
                                    <p:anim calcmode="lin" valueType="num">
                                      <p:cBhvr>
                                        <p:cTn id="88" dur="500" fill="hold"/>
                                        <p:tgtEl>
                                          <p:spTgt spid="47120"/>
                                        </p:tgtEl>
                                        <p:attrNameLst>
                                          <p:attrName>ppt_h</p:attrName>
                                        </p:attrNameLst>
                                      </p:cBhvr>
                                      <p:tavLst>
                                        <p:tav tm="0">
                                          <p:val>
                                            <p:strVal val="#ppt_h*0.01"/>
                                          </p:val>
                                        </p:tav>
                                        <p:tav tm="100000">
                                          <p:val>
                                            <p:strVal val="#ppt_h"/>
                                          </p:val>
                                        </p:tav>
                                      </p:tavLst>
                                    </p:anim>
                                    <p:anim calcmode="lin" valueType="num">
                                      <p:cBhvr>
                                        <p:cTn id="89" dur="500" fill="hold"/>
                                        <p:tgtEl>
                                          <p:spTgt spid="47120"/>
                                        </p:tgtEl>
                                        <p:attrNameLst>
                                          <p:attrName>ppt_x</p:attrName>
                                        </p:attrNameLst>
                                      </p:cBhvr>
                                      <p:tavLst>
                                        <p:tav tm="0">
                                          <p:val>
                                            <p:strVal val="#ppt_x"/>
                                          </p:val>
                                        </p:tav>
                                        <p:tav tm="100000">
                                          <p:val>
                                            <p:strVal val="#ppt_x"/>
                                          </p:val>
                                        </p:tav>
                                      </p:tavLst>
                                    </p:anim>
                                    <p:anim calcmode="lin" valueType="num">
                                      <p:cBhvr>
                                        <p:cTn id="90" dur="500" fill="hold"/>
                                        <p:tgtEl>
                                          <p:spTgt spid="47120"/>
                                        </p:tgtEl>
                                        <p:attrNameLst>
                                          <p:attrName>ppt_y</p:attrName>
                                        </p:attrNameLst>
                                      </p:cBhvr>
                                      <p:tavLst>
                                        <p:tav tm="0">
                                          <p:val>
                                            <p:strVal val="#ppt_h+1"/>
                                          </p:val>
                                        </p:tav>
                                        <p:tav tm="100000">
                                          <p:val>
                                            <p:strVal val="#ppt_y"/>
                                          </p:val>
                                        </p:tav>
                                      </p:tavLst>
                                    </p:anim>
                                    <p:animEffect transition="in" filter="fade">
                                      <p:cBhvr>
                                        <p:cTn id="91" dur="500"/>
                                        <p:tgtEl>
                                          <p:spTgt spid="47120"/>
                                        </p:tgtEl>
                                      </p:cBhvr>
                                    </p:animEffect>
                                  </p:childTnLst>
                                </p:cTn>
                              </p:par>
                              <p:par>
                                <p:cTn id="92" presetID="58" presetClass="entr" presetSubtype="0" accel="100000" fill="hold" grpId="0" nodeType="withEffect">
                                  <p:stCondLst>
                                    <p:cond delay="0"/>
                                  </p:stCondLst>
                                  <p:childTnLst>
                                    <p:set>
                                      <p:cBhvr>
                                        <p:cTn id="93" dur="1" fill="hold">
                                          <p:stCondLst>
                                            <p:cond delay="0"/>
                                          </p:stCondLst>
                                        </p:cTn>
                                        <p:tgtEl>
                                          <p:spTgt spid="47119"/>
                                        </p:tgtEl>
                                        <p:attrNameLst>
                                          <p:attrName>style.visibility</p:attrName>
                                        </p:attrNameLst>
                                      </p:cBhvr>
                                      <p:to>
                                        <p:strVal val="visible"/>
                                      </p:to>
                                    </p:set>
                                    <p:anim calcmode="lin" valueType="num">
                                      <p:cBhvr>
                                        <p:cTn id="94" dur="500" fill="hold"/>
                                        <p:tgtEl>
                                          <p:spTgt spid="47119"/>
                                        </p:tgtEl>
                                        <p:attrNameLst>
                                          <p:attrName>ppt_w</p:attrName>
                                        </p:attrNameLst>
                                      </p:cBhvr>
                                      <p:tavLst>
                                        <p:tav tm="0">
                                          <p:val>
                                            <p:strVal val="#ppt_w*2.5"/>
                                          </p:val>
                                        </p:tav>
                                        <p:tav tm="100000">
                                          <p:val>
                                            <p:strVal val="#ppt_w"/>
                                          </p:val>
                                        </p:tav>
                                      </p:tavLst>
                                    </p:anim>
                                    <p:anim calcmode="lin" valueType="num">
                                      <p:cBhvr>
                                        <p:cTn id="95" dur="500" fill="hold"/>
                                        <p:tgtEl>
                                          <p:spTgt spid="47119"/>
                                        </p:tgtEl>
                                        <p:attrNameLst>
                                          <p:attrName>ppt_h</p:attrName>
                                        </p:attrNameLst>
                                      </p:cBhvr>
                                      <p:tavLst>
                                        <p:tav tm="0">
                                          <p:val>
                                            <p:strVal val="#ppt_h*0.01"/>
                                          </p:val>
                                        </p:tav>
                                        <p:tav tm="100000">
                                          <p:val>
                                            <p:strVal val="#ppt_h"/>
                                          </p:val>
                                        </p:tav>
                                      </p:tavLst>
                                    </p:anim>
                                    <p:anim calcmode="lin" valueType="num">
                                      <p:cBhvr>
                                        <p:cTn id="96" dur="500" fill="hold"/>
                                        <p:tgtEl>
                                          <p:spTgt spid="47119"/>
                                        </p:tgtEl>
                                        <p:attrNameLst>
                                          <p:attrName>ppt_x</p:attrName>
                                        </p:attrNameLst>
                                      </p:cBhvr>
                                      <p:tavLst>
                                        <p:tav tm="0">
                                          <p:val>
                                            <p:strVal val="#ppt_x"/>
                                          </p:val>
                                        </p:tav>
                                        <p:tav tm="100000">
                                          <p:val>
                                            <p:strVal val="#ppt_x"/>
                                          </p:val>
                                        </p:tav>
                                      </p:tavLst>
                                    </p:anim>
                                    <p:anim calcmode="lin" valueType="num">
                                      <p:cBhvr>
                                        <p:cTn id="97" dur="500" fill="hold"/>
                                        <p:tgtEl>
                                          <p:spTgt spid="47119"/>
                                        </p:tgtEl>
                                        <p:attrNameLst>
                                          <p:attrName>ppt_y</p:attrName>
                                        </p:attrNameLst>
                                      </p:cBhvr>
                                      <p:tavLst>
                                        <p:tav tm="0">
                                          <p:val>
                                            <p:strVal val="#ppt_h+1"/>
                                          </p:val>
                                        </p:tav>
                                        <p:tav tm="100000">
                                          <p:val>
                                            <p:strVal val="#ppt_y"/>
                                          </p:val>
                                        </p:tav>
                                      </p:tavLst>
                                    </p:anim>
                                    <p:animEffect transition="in" filter="fade">
                                      <p:cBhvr>
                                        <p:cTn id="98" dur="500"/>
                                        <p:tgtEl>
                                          <p:spTgt spid="47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nimBg="1"/>
      <p:bldP spid="47109" grpId="0" animBg="1"/>
      <p:bldP spid="47110" grpId="0" animBg="1"/>
      <p:bldP spid="47111" grpId="0" animBg="1"/>
      <p:bldP spid="47112" grpId="0" animBg="1"/>
      <p:bldP spid="47113" grpId="0" animBg="1"/>
      <p:bldP spid="47114" grpId="0" animBg="1"/>
      <p:bldP spid="47115" grpId="0" animBg="1"/>
      <p:bldP spid="47116" grpId="0" animBg="1"/>
      <p:bldP spid="47117" grpId="0" animBg="1"/>
      <p:bldP spid="47118" grpId="0" animBg="1"/>
      <p:bldP spid="47119" grpId="0" animBg="1"/>
      <p:bldP spid="47120" grpId="0" animBg="1"/>
      <p:bldP spid="47121" grpId="0" animBg="1"/>
      <p:bldP spid="47122" grpId="0" animBg="1"/>
      <p:bldP spid="47123" grpId="0" animBg="1"/>
      <p:bldP spid="471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03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076E86CB-3617-47C0-B757-72070F4E45D4}" type="slidenum">
              <a:rPr lang="en-US" altLang="en-US">
                <a:latin typeface="Arial Black" panose="020B0A04020102020204" pitchFamily="34" charset="0"/>
              </a:rPr>
              <a:pPr/>
              <a:t>31</a:t>
            </a:fld>
            <a:endParaRPr lang="en-US" altLang="en-US">
              <a:latin typeface="Arial Black" panose="020B0A04020102020204" pitchFamily="34" charset="0"/>
            </a:endParaRPr>
          </a:p>
        </p:txBody>
      </p:sp>
      <p:sp>
        <p:nvSpPr>
          <p:cNvPr id="1033" name="Date Placeholder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034" name="Rectangle 2"/>
          <p:cNvSpPr>
            <a:spLocks noGrp="1" noChangeArrowheads="1"/>
          </p:cNvSpPr>
          <p:nvPr>
            <p:ph type="title"/>
          </p:nvPr>
        </p:nvSpPr>
        <p:spPr>
          <a:xfrm>
            <a:off x="396240" y="76200"/>
            <a:ext cx="10972800" cy="1371600"/>
          </a:xfrm>
        </p:spPr>
        <p:txBody>
          <a:bodyPr/>
          <a:lstStyle/>
          <a:p>
            <a:pPr eaLnBrk="1" hangingPunct="1"/>
            <a:r>
              <a:rPr lang="en-US" altLang="en-US" dirty="0" err="1"/>
              <a:t>Phát</a:t>
            </a:r>
            <a:r>
              <a:rPr lang="en-US" altLang="en-US" dirty="0"/>
              <a:t> </a:t>
            </a:r>
            <a:r>
              <a:rPr lang="en-US" altLang="en-US" dirty="0" err="1"/>
              <a:t>sinh</a:t>
            </a:r>
            <a:r>
              <a:rPr lang="en-US" altLang="en-US" dirty="0"/>
              <a:t> </a:t>
            </a:r>
            <a:r>
              <a:rPr lang="en-US" altLang="en-US" dirty="0" err="1"/>
              <a:t>phương</a:t>
            </a:r>
            <a:r>
              <a:rPr lang="en-US" altLang="en-US" dirty="0"/>
              <a:t> </a:t>
            </a:r>
            <a:r>
              <a:rPr lang="en-US" altLang="en-US" dirty="0" err="1"/>
              <a:t>án</a:t>
            </a:r>
            <a:r>
              <a:rPr lang="en-US" altLang="en-US" dirty="0"/>
              <a:t> </a:t>
            </a:r>
          </a:p>
        </p:txBody>
      </p:sp>
      <p:sp>
        <p:nvSpPr>
          <p:cNvPr id="1035" name="Rectangle 3"/>
          <p:cNvSpPr>
            <a:spLocks noGrp="1" noChangeArrowheads="1"/>
          </p:cNvSpPr>
          <p:nvPr>
            <p:ph type="body" sz="half" idx="1"/>
          </p:nvPr>
        </p:nvSpPr>
        <p:spPr>
          <a:xfrm>
            <a:off x="1981200" y="1600200"/>
            <a:ext cx="4038600" cy="533400"/>
          </a:xfrm>
        </p:spPr>
        <p:txBody>
          <a:bodyPr/>
          <a:lstStyle/>
          <a:p>
            <a:pPr eaLnBrk="1" hangingPunct="1"/>
            <a:r>
              <a:rPr lang="en-US" altLang="en-US"/>
              <a:t>Phân nhóm yêu cầu</a:t>
            </a:r>
          </a:p>
        </p:txBody>
      </p:sp>
      <p:graphicFrame>
        <p:nvGraphicFramePr>
          <p:cNvPr id="2" name="Diagram 1"/>
          <p:cNvGraphicFramePr/>
          <p:nvPr>
            <p:extLst>
              <p:ext uri="{D42A27DB-BD31-4B8C-83A1-F6EECF244321}">
                <p14:modId xmlns:p14="http://schemas.microsoft.com/office/powerpoint/2010/main" val="4271714349"/>
              </p:ext>
            </p:extLst>
          </p:nvPr>
        </p:nvGraphicFramePr>
        <p:xfrm>
          <a:off x="6172200" y="1981200"/>
          <a:ext cx="40386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8139" name="AutoShape 11"/>
          <p:cNvSpPr>
            <a:spLocks noChangeArrowheads="1"/>
          </p:cNvSpPr>
          <p:nvPr/>
        </p:nvSpPr>
        <p:spPr bwMode="auto">
          <a:xfrm>
            <a:off x="2133600" y="4495800"/>
            <a:ext cx="3048000" cy="1371600"/>
          </a:xfrm>
          <a:prstGeom prst="wedgeRoundRectCallout">
            <a:avLst>
              <a:gd name="adj1" fmla="val 116718"/>
              <a:gd name="adj2" fmla="val -12731"/>
              <a:gd name="adj3" fmla="val 16667"/>
            </a:avLst>
          </a:prstGeom>
          <a:solidFill>
            <a:schemeClr val="bg1"/>
          </a:solidFill>
          <a:ln w="9525">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a:t>Cơ sở cho tất cả phương án, hệ thống mới hếu không có các yêu cầu này thi không có ý nghĩa</a:t>
            </a:r>
          </a:p>
        </p:txBody>
      </p:sp>
      <p:sp>
        <p:nvSpPr>
          <p:cNvPr id="48140" name="AutoShape 12"/>
          <p:cNvSpPr>
            <a:spLocks noChangeArrowheads="1"/>
          </p:cNvSpPr>
          <p:nvPr/>
        </p:nvSpPr>
        <p:spPr bwMode="auto">
          <a:xfrm>
            <a:off x="2514600" y="3352800"/>
            <a:ext cx="3048000" cy="1066800"/>
          </a:xfrm>
          <a:prstGeom prst="wedgeRoundRectCallout">
            <a:avLst>
              <a:gd name="adj1" fmla="val 116718"/>
              <a:gd name="adj2" fmla="val -2083"/>
              <a:gd name="adj3" fmla="val 16667"/>
            </a:avLst>
          </a:prstGeom>
          <a:solidFill>
            <a:schemeClr val="bg1"/>
          </a:solidFill>
          <a:ln w="9525">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a:t>Tiềm năng của hệ thống mới, dùng để so sánh các phương án</a:t>
            </a:r>
          </a:p>
        </p:txBody>
      </p:sp>
      <p:sp>
        <p:nvSpPr>
          <p:cNvPr id="48141" name="AutoShape 13"/>
          <p:cNvSpPr>
            <a:spLocks noChangeArrowheads="1"/>
          </p:cNvSpPr>
          <p:nvPr/>
        </p:nvSpPr>
        <p:spPr bwMode="auto">
          <a:xfrm>
            <a:off x="2286000" y="2209800"/>
            <a:ext cx="3048000" cy="1066800"/>
          </a:xfrm>
          <a:prstGeom prst="wedgeRoundRectCallout">
            <a:avLst>
              <a:gd name="adj1" fmla="val 139583"/>
              <a:gd name="adj2" fmla="val 10120"/>
              <a:gd name="adj3" fmla="val 16667"/>
            </a:avLst>
          </a:prstGeom>
          <a:solidFill>
            <a:schemeClr val="bg1"/>
          </a:solidFill>
          <a:ln w="9525">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a:t>Nhu cầu nâng cao, hệ thống vẫn tồn tại nếu không có yêu cầu này</a:t>
            </a:r>
          </a:p>
        </p:txBody>
      </p:sp>
    </p:spTree>
    <p:extLst>
      <p:ext uri="{BB962C8B-B14F-4D97-AF65-F5344CB8AC3E}">
        <p14:creationId xmlns:p14="http://schemas.microsoft.com/office/powerpoint/2010/main" val="788505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8139"/>
                                        </p:tgtEl>
                                        <p:attrNameLst>
                                          <p:attrName>style.visibility</p:attrName>
                                        </p:attrNameLst>
                                      </p:cBhvr>
                                      <p:to>
                                        <p:strVal val="visible"/>
                                      </p:to>
                                    </p:set>
                                    <p:animEffect transition="in" filter="strips(downLeft)">
                                      <p:cBhvr>
                                        <p:cTn id="7" dur="500"/>
                                        <p:tgtEl>
                                          <p:spTgt spid="48139"/>
                                        </p:tgtEl>
                                      </p:cBhvr>
                                    </p:animEffect>
                                  </p:childTnLst>
                                  <p:subTnLst>
                                    <p:set>
                                      <p:cBhvr override="childStyle">
                                        <p:cTn dur="1" fill="hold" display="0" masterRel="nextClick" afterEffect="1"/>
                                        <p:tgtEl>
                                          <p:spTgt spid="48139"/>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5" presetClass="entr" presetSubtype="0" fill="hold" grpId="0" nodeType="clickEffect">
                                  <p:stCondLst>
                                    <p:cond delay="0"/>
                                  </p:stCondLst>
                                  <p:childTnLst>
                                    <p:set>
                                      <p:cBhvr>
                                        <p:cTn id="11" dur="1" fill="hold">
                                          <p:stCondLst>
                                            <p:cond delay="0"/>
                                          </p:stCondLst>
                                        </p:cTn>
                                        <p:tgtEl>
                                          <p:spTgt spid="48140"/>
                                        </p:tgtEl>
                                        <p:attrNameLst>
                                          <p:attrName>style.visibility</p:attrName>
                                        </p:attrNameLst>
                                      </p:cBhvr>
                                      <p:to>
                                        <p:strVal val="visible"/>
                                      </p:to>
                                    </p:set>
                                    <p:anim calcmode="lin" valueType="num">
                                      <p:cBhvr>
                                        <p:cTn id="12" dur="500" decel="50000" fill="hold">
                                          <p:stCondLst>
                                            <p:cond delay="0"/>
                                          </p:stCondLst>
                                        </p:cTn>
                                        <p:tgtEl>
                                          <p:spTgt spid="48140"/>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48140"/>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48140"/>
                                        </p:tgtEl>
                                        <p:attrNameLst>
                                          <p:attrName>ppt_w</p:attrName>
                                        </p:attrNameLst>
                                      </p:cBhvr>
                                      <p:tavLst>
                                        <p:tav tm="0">
                                          <p:val>
                                            <p:strVal val="#ppt_w*.05"/>
                                          </p:val>
                                        </p:tav>
                                        <p:tav tm="100000">
                                          <p:val>
                                            <p:strVal val="#ppt_w"/>
                                          </p:val>
                                        </p:tav>
                                      </p:tavLst>
                                    </p:anim>
                                    <p:anim calcmode="lin" valueType="num">
                                      <p:cBhvr>
                                        <p:cTn id="15" dur="1000" fill="hold"/>
                                        <p:tgtEl>
                                          <p:spTgt spid="48140"/>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48140"/>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48140"/>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48140"/>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48140"/>
                                        </p:tgtEl>
                                      </p:cBhvr>
                                    </p:animEffect>
                                  </p:childTnLst>
                                  <p:subTnLst>
                                    <p:set>
                                      <p:cBhvr override="childStyle">
                                        <p:cTn dur="1" fill="hold" display="0" masterRel="nextClick" afterEffect="1"/>
                                        <p:tgtEl>
                                          <p:spTgt spid="48140"/>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58" presetClass="entr" presetSubtype="0" accel="100000" fill="hold" grpId="0" nodeType="clickEffect">
                                  <p:stCondLst>
                                    <p:cond delay="0"/>
                                  </p:stCondLst>
                                  <p:childTnLst>
                                    <p:set>
                                      <p:cBhvr>
                                        <p:cTn id="23" dur="1" fill="hold">
                                          <p:stCondLst>
                                            <p:cond delay="0"/>
                                          </p:stCondLst>
                                        </p:cTn>
                                        <p:tgtEl>
                                          <p:spTgt spid="48141"/>
                                        </p:tgtEl>
                                        <p:attrNameLst>
                                          <p:attrName>style.visibility</p:attrName>
                                        </p:attrNameLst>
                                      </p:cBhvr>
                                      <p:to>
                                        <p:strVal val="visible"/>
                                      </p:to>
                                    </p:set>
                                    <p:anim calcmode="lin" valueType="num">
                                      <p:cBhvr>
                                        <p:cTn id="24" dur="500" fill="hold"/>
                                        <p:tgtEl>
                                          <p:spTgt spid="48141"/>
                                        </p:tgtEl>
                                        <p:attrNameLst>
                                          <p:attrName>ppt_w</p:attrName>
                                        </p:attrNameLst>
                                      </p:cBhvr>
                                      <p:tavLst>
                                        <p:tav tm="0">
                                          <p:val>
                                            <p:strVal val="#ppt_w*2.5"/>
                                          </p:val>
                                        </p:tav>
                                        <p:tav tm="100000">
                                          <p:val>
                                            <p:strVal val="#ppt_w"/>
                                          </p:val>
                                        </p:tav>
                                      </p:tavLst>
                                    </p:anim>
                                    <p:anim calcmode="lin" valueType="num">
                                      <p:cBhvr>
                                        <p:cTn id="25" dur="500" fill="hold"/>
                                        <p:tgtEl>
                                          <p:spTgt spid="48141"/>
                                        </p:tgtEl>
                                        <p:attrNameLst>
                                          <p:attrName>ppt_h</p:attrName>
                                        </p:attrNameLst>
                                      </p:cBhvr>
                                      <p:tavLst>
                                        <p:tav tm="0">
                                          <p:val>
                                            <p:strVal val="#ppt_h*0.01"/>
                                          </p:val>
                                        </p:tav>
                                        <p:tav tm="100000">
                                          <p:val>
                                            <p:strVal val="#ppt_h"/>
                                          </p:val>
                                        </p:tav>
                                      </p:tavLst>
                                    </p:anim>
                                    <p:anim calcmode="lin" valueType="num">
                                      <p:cBhvr>
                                        <p:cTn id="26" dur="500" fill="hold"/>
                                        <p:tgtEl>
                                          <p:spTgt spid="48141"/>
                                        </p:tgtEl>
                                        <p:attrNameLst>
                                          <p:attrName>ppt_x</p:attrName>
                                        </p:attrNameLst>
                                      </p:cBhvr>
                                      <p:tavLst>
                                        <p:tav tm="0">
                                          <p:val>
                                            <p:strVal val="#ppt_x"/>
                                          </p:val>
                                        </p:tav>
                                        <p:tav tm="100000">
                                          <p:val>
                                            <p:strVal val="#ppt_x"/>
                                          </p:val>
                                        </p:tav>
                                      </p:tavLst>
                                    </p:anim>
                                    <p:anim calcmode="lin" valueType="num">
                                      <p:cBhvr>
                                        <p:cTn id="27" dur="500" fill="hold"/>
                                        <p:tgtEl>
                                          <p:spTgt spid="48141"/>
                                        </p:tgtEl>
                                        <p:attrNameLst>
                                          <p:attrName>ppt_y</p:attrName>
                                        </p:attrNameLst>
                                      </p:cBhvr>
                                      <p:tavLst>
                                        <p:tav tm="0">
                                          <p:val>
                                            <p:strVal val="#ppt_h+1"/>
                                          </p:val>
                                        </p:tav>
                                        <p:tav tm="100000">
                                          <p:val>
                                            <p:strVal val="#ppt_y"/>
                                          </p:val>
                                        </p:tav>
                                      </p:tavLst>
                                    </p:anim>
                                    <p:animEffect transition="in" filter="fade">
                                      <p:cBhvr>
                                        <p:cTn id="28" dur="500"/>
                                        <p:tgtEl>
                                          <p:spTgt spid="48141"/>
                                        </p:tgtEl>
                                      </p:cBhvr>
                                    </p:animEffect>
                                  </p:childTnLst>
                                  <p:subTnLst>
                                    <p:set>
                                      <p:cBhvr override="childStyle">
                                        <p:cTn dur="1" fill="hold" display="0" masterRel="nextClick" afterEffect="1"/>
                                        <p:tgtEl>
                                          <p:spTgt spid="4814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9" grpId="0" animBg="1"/>
      <p:bldP spid="48140" grpId="0" animBg="1"/>
      <p:bldP spid="481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01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6403F473-1228-42D4-9D47-02D4A4F21130}" type="slidenum">
              <a:rPr lang="en-US" altLang="en-US">
                <a:latin typeface="Arial Black" panose="020B0A04020102020204" pitchFamily="34" charset="0"/>
              </a:rPr>
              <a:pPr/>
              <a:t>32</a:t>
            </a:fld>
            <a:endParaRPr lang="en-US" altLang="en-US">
              <a:latin typeface="Arial Black" panose="020B0A04020102020204" pitchFamily="34" charset="0"/>
            </a:endParaRPr>
          </a:p>
        </p:txBody>
      </p:sp>
      <p:sp>
        <p:nvSpPr>
          <p:cNvPr id="50180"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0181" name="Rectangle 2"/>
          <p:cNvSpPr>
            <a:spLocks noGrp="1" noChangeArrowheads="1"/>
          </p:cNvSpPr>
          <p:nvPr>
            <p:ph type="title"/>
          </p:nvPr>
        </p:nvSpPr>
        <p:spPr>
          <a:xfrm>
            <a:off x="838200" y="288926"/>
            <a:ext cx="8229600" cy="685800"/>
          </a:xfrm>
        </p:spPr>
        <p:txBody>
          <a:bodyPr/>
          <a:lstStyle/>
          <a:p>
            <a:pPr eaLnBrk="1" hangingPunct="1"/>
            <a:r>
              <a:rPr lang="en-US" altLang="en-US" sz="4000" dirty="0" err="1"/>
              <a:t>Phát</a:t>
            </a:r>
            <a:r>
              <a:rPr lang="en-US" altLang="en-US" sz="4000" dirty="0"/>
              <a:t> </a:t>
            </a:r>
            <a:r>
              <a:rPr lang="en-US" altLang="en-US" sz="4000" dirty="0" err="1"/>
              <a:t>sinh</a:t>
            </a:r>
            <a:r>
              <a:rPr lang="en-US" altLang="en-US" sz="4000" dirty="0"/>
              <a:t> </a:t>
            </a:r>
            <a:r>
              <a:rPr lang="en-US" altLang="en-US" sz="4000" dirty="0" err="1"/>
              <a:t>phương</a:t>
            </a:r>
            <a:r>
              <a:rPr lang="en-US" altLang="en-US" sz="4000" dirty="0"/>
              <a:t> </a:t>
            </a:r>
            <a:r>
              <a:rPr lang="en-US" altLang="en-US" sz="4000" dirty="0" err="1"/>
              <a:t>án</a:t>
            </a:r>
            <a:endParaRPr lang="en-US" altLang="en-US" sz="4000" dirty="0"/>
          </a:p>
        </p:txBody>
      </p:sp>
      <p:graphicFrame>
        <p:nvGraphicFramePr>
          <p:cNvPr id="50317" name="Group 141"/>
          <p:cNvGraphicFramePr>
            <a:graphicFrameLocks noGrp="1"/>
          </p:cNvGraphicFramePr>
          <p:nvPr>
            <p:ph idx="1"/>
          </p:nvPr>
        </p:nvGraphicFramePr>
        <p:xfrm>
          <a:off x="2133600" y="1676401"/>
          <a:ext cx="8229600" cy="4613275"/>
        </p:xfrm>
        <a:graphic>
          <a:graphicData uri="http://schemas.openxmlformats.org/drawingml/2006/table">
            <a:tbl>
              <a:tblPr/>
              <a:tblGrid>
                <a:gridCol w="798513">
                  <a:extLst>
                    <a:ext uri="{9D8B030D-6E8A-4147-A177-3AD203B41FA5}">
                      <a16:colId xmlns:a16="http://schemas.microsoft.com/office/drawing/2014/main" val="20000"/>
                    </a:ext>
                  </a:extLst>
                </a:gridCol>
                <a:gridCol w="7431087">
                  <a:extLst>
                    <a:ext uri="{9D8B030D-6E8A-4147-A177-3AD203B41FA5}">
                      <a16:colId xmlns:a16="http://schemas.microsoft.com/office/drawing/2014/main" val="20001"/>
                    </a:ext>
                  </a:extLst>
                </a:gridCol>
              </a:tblGrid>
              <a:tr h="57916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Y1</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Quản lý lưu trữ tất cả thông tin về bán hàng, đặt hàng, nhập xuất kho, thu chi và công nợ.</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0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Y2</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Cho phép tìm kiếm tức thời các thông tin về cộng nợ của một khách hàng</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0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Y3</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Tự động tính toán tồn kho tại thời điểm cuối ngày</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0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Y4</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Tự động tính toán và in bảng doanh thu theo tháng</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916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Y5</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Các thông tin chứng từ chỉ nhập một lần và được truy xuất bởi tất cả phòng ban liên quan</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0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Y6</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Các biểu mẫu hoá đơn, phiếu giao hàng, thống kê có thể in ra giấy</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0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Y7</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Thông báo và in danh sách các khách hàng nợ quá hạn</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8674">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Y8</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Tư động tính tồn kho tại bất kỳ thời điểm trong ngày, theo từng loại NGK bất kỳ</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0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Y9</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Tự động tính toán và in bảng doanh thu theo ngày</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7916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Y10</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Trợ giúp cho thủ kho tính toán số lượng đặt mua nhà cung cấp tại bất kỳ thời điểm trong ngày</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0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Y11</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Lập đề xuất mức tồn kho tối thiểu hợp lý cho từng loại NGK</a:t>
                      </a:r>
                      <a:endParaRPr kumimoji="0" lang="en-US" sz="1600" b="0" i="0" u="none" strike="noStrike" cap="none" normalizeH="0" baseline="0">
                        <a:ln>
                          <a:noFill/>
                        </a:ln>
                        <a:solidFill>
                          <a:schemeClr val="tx1"/>
                        </a:solidFill>
                        <a:effectLst/>
                        <a:latin typeface="Arial" pitchFamily="34"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0220" name="Text Box 142"/>
          <p:cNvSpPr txBox="1">
            <a:spLocks noChangeArrowheads="1"/>
          </p:cNvSpPr>
          <p:nvPr/>
        </p:nvSpPr>
        <p:spPr bwMode="auto">
          <a:xfrm>
            <a:off x="2057401" y="1143001"/>
            <a:ext cx="5192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000"/>
              <a:t>Ví dụ: phân loại các yêu cầu Cửa hàng NGK</a:t>
            </a:r>
          </a:p>
        </p:txBody>
      </p:sp>
      <p:sp>
        <p:nvSpPr>
          <p:cNvPr id="50221" name="AutoShape 143"/>
          <p:cNvSpPr>
            <a:spLocks/>
          </p:cNvSpPr>
          <p:nvPr/>
        </p:nvSpPr>
        <p:spPr bwMode="auto">
          <a:xfrm>
            <a:off x="1905000" y="1676400"/>
            <a:ext cx="228600" cy="2438400"/>
          </a:xfrm>
          <a:prstGeom prst="leftBrace">
            <a:avLst>
              <a:gd name="adj1" fmla="val 88889"/>
              <a:gd name="adj2" fmla="val 50000"/>
            </a:avLst>
          </a:prstGeom>
          <a:noFill/>
          <a:ln w="28575">
            <a:solidFill>
              <a:srgbClr val="33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50222" name="AutoShape 144"/>
          <p:cNvSpPr>
            <a:spLocks/>
          </p:cNvSpPr>
          <p:nvPr/>
        </p:nvSpPr>
        <p:spPr bwMode="auto">
          <a:xfrm>
            <a:off x="1905000" y="4191000"/>
            <a:ext cx="228600" cy="1143000"/>
          </a:xfrm>
          <a:prstGeom prst="leftBrace">
            <a:avLst>
              <a:gd name="adj1" fmla="val 41667"/>
              <a:gd name="adj2" fmla="val 50000"/>
            </a:avLst>
          </a:prstGeom>
          <a:noFill/>
          <a:ln w="28575">
            <a:solidFill>
              <a:srgbClr val="33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50223" name="AutoShape 145"/>
          <p:cNvSpPr>
            <a:spLocks/>
          </p:cNvSpPr>
          <p:nvPr/>
        </p:nvSpPr>
        <p:spPr bwMode="auto">
          <a:xfrm>
            <a:off x="1905000" y="5334000"/>
            <a:ext cx="228600" cy="914400"/>
          </a:xfrm>
          <a:prstGeom prst="leftBrace">
            <a:avLst>
              <a:gd name="adj1" fmla="val 33333"/>
              <a:gd name="adj2" fmla="val 50000"/>
            </a:avLst>
          </a:prstGeom>
          <a:noFill/>
          <a:ln w="28575">
            <a:solidFill>
              <a:srgbClr val="33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Tree>
    <p:extLst>
      <p:ext uri="{BB962C8B-B14F-4D97-AF65-F5344CB8AC3E}">
        <p14:creationId xmlns:p14="http://schemas.microsoft.com/office/powerpoint/2010/main" val="418871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2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D718C8C8-3262-41D2-95AE-7B4706C8AA1B}" type="slidenum">
              <a:rPr lang="en-US" altLang="en-US">
                <a:latin typeface="Arial Black" panose="020B0A04020102020204" pitchFamily="34" charset="0"/>
              </a:rPr>
              <a:pPr/>
              <a:t>33</a:t>
            </a:fld>
            <a:endParaRPr lang="en-US" altLang="en-US">
              <a:latin typeface="Arial Black" panose="020B0A04020102020204" pitchFamily="34" charset="0"/>
            </a:endParaRPr>
          </a:p>
        </p:txBody>
      </p:sp>
      <p:sp>
        <p:nvSpPr>
          <p:cNvPr id="51204"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205" name="Rectangle 2"/>
          <p:cNvSpPr>
            <a:spLocks noGrp="1" noChangeArrowheads="1"/>
          </p:cNvSpPr>
          <p:nvPr>
            <p:ph type="title"/>
          </p:nvPr>
        </p:nvSpPr>
        <p:spPr>
          <a:xfrm>
            <a:off x="609600" y="196850"/>
            <a:ext cx="8229600" cy="685800"/>
          </a:xfrm>
        </p:spPr>
        <p:txBody>
          <a:bodyPr/>
          <a:lstStyle/>
          <a:p>
            <a:pPr eaLnBrk="1" hangingPunct="1"/>
            <a:r>
              <a:rPr lang="en-US" altLang="en-US" sz="4000"/>
              <a:t>Phát sinh phương án</a:t>
            </a:r>
          </a:p>
        </p:txBody>
      </p:sp>
      <p:sp>
        <p:nvSpPr>
          <p:cNvPr id="51206" name="Rectangle 3"/>
          <p:cNvSpPr>
            <a:spLocks noGrp="1" noChangeArrowheads="1"/>
          </p:cNvSpPr>
          <p:nvPr>
            <p:ph type="body" idx="1"/>
          </p:nvPr>
        </p:nvSpPr>
        <p:spPr>
          <a:xfrm>
            <a:off x="838200" y="1112520"/>
            <a:ext cx="10759440" cy="4495800"/>
          </a:xfrm>
        </p:spPr>
        <p:txBody>
          <a:bodyPr>
            <a:normAutofit/>
          </a:bodyPr>
          <a:lstStyle/>
          <a:p>
            <a:pPr eaLnBrk="1" hangingPunct="1"/>
            <a:r>
              <a:rPr lang="en-US" altLang="en-US" sz="3200" dirty="0" err="1"/>
              <a:t>Ràng</a:t>
            </a:r>
            <a:r>
              <a:rPr lang="en-US" altLang="en-US" sz="3200" dirty="0"/>
              <a:t> </a:t>
            </a:r>
            <a:r>
              <a:rPr lang="en-US" altLang="en-US" sz="3200" dirty="0" err="1"/>
              <a:t>buộc</a:t>
            </a:r>
            <a:r>
              <a:rPr lang="en-US" altLang="en-US" sz="3200" dirty="0"/>
              <a:t> </a:t>
            </a:r>
            <a:r>
              <a:rPr lang="en-US" altLang="en-US" sz="3200" dirty="0" err="1"/>
              <a:t>hệ</a:t>
            </a:r>
            <a:r>
              <a:rPr lang="en-US" altLang="en-US" sz="3200" dirty="0"/>
              <a:t> </a:t>
            </a:r>
            <a:r>
              <a:rPr lang="en-US" altLang="en-US" sz="3200" dirty="0" err="1"/>
              <a:t>thống</a:t>
            </a:r>
            <a:endParaRPr lang="en-US" altLang="en-US" sz="3200" dirty="0"/>
          </a:p>
          <a:p>
            <a:pPr lvl="1" eaLnBrk="1" hangingPunct="1"/>
            <a:r>
              <a:rPr lang="en-US" altLang="en-US" sz="2800" dirty="0" err="1"/>
              <a:t>Ngày</a:t>
            </a:r>
            <a:r>
              <a:rPr lang="en-US" altLang="en-US" sz="2800" dirty="0"/>
              <a:t> </a:t>
            </a:r>
            <a:r>
              <a:rPr lang="en-US" altLang="en-US" sz="2800" dirty="0" err="1"/>
              <a:t>hoàn</a:t>
            </a:r>
            <a:r>
              <a:rPr lang="en-US" altLang="en-US" sz="2800" dirty="0"/>
              <a:t> </a:t>
            </a:r>
            <a:r>
              <a:rPr lang="en-US" altLang="en-US" sz="2800" dirty="0" err="1"/>
              <a:t>thành</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mới</a:t>
            </a:r>
            <a:endParaRPr lang="en-US" altLang="en-US" sz="2800" dirty="0"/>
          </a:p>
          <a:p>
            <a:pPr lvl="1" eaLnBrk="1" hangingPunct="1"/>
            <a:r>
              <a:rPr lang="en-US" altLang="en-US" sz="2800" dirty="0" err="1"/>
              <a:t>Các</a:t>
            </a:r>
            <a:r>
              <a:rPr lang="en-US" altLang="en-US" sz="2800" dirty="0"/>
              <a:t> </a:t>
            </a:r>
            <a:r>
              <a:rPr lang="en-US" altLang="en-US" sz="2800" dirty="0" err="1"/>
              <a:t>nguồn</a:t>
            </a:r>
            <a:r>
              <a:rPr lang="en-US" altLang="en-US" sz="2800" dirty="0"/>
              <a:t> </a:t>
            </a:r>
            <a:r>
              <a:rPr lang="en-US" altLang="en-US" sz="2800" dirty="0" err="1"/>
              <a:t>tài</a:t>
            </a:r>
            <a:r>
              <a:rPr lang="en-US" altLang="en-US" sz="2800" dirty="0"/>
              <a:t> </a:t>
            </a:r>
            <a:r>
              <a:rPr lang="en-US" altLang="en-US" sz="2800" dirty="0" err="1"/>
              <a:t>chính</a:t>
            </a:r>
            <a:r>
              <a:rPr lang="en-US" altLang="en-US" sz="2800" dirty="0"/>
              <a:t> </a:t>
            </a:r>
            <a:r>
              <a:rPr lang="en-US" altLang="en-US" sz="2800" dirty="0" err="1"/>
              <a:t>và</a:t>
            </a:r>
            <a:r>
              <a:rPr lang="en-US" altLang="en-US" sz="2800" dirty="0"/>
              <a:t> </a:t>
            </a:r>
            <a:r>
              <a:rPr lang="en-US" altLang="en-US" sz="2800" dirty="0" err="1"/>
              <a:t>nhân</a:t>
            </a:r>
            <a:r>
              <a:rPr lang="en-US" altLang="en-US" sz="2800" dirty="0"/>
              <a:t> </a:t>
            </a:r>
            <a:r>
              <a:rPr lang="en-US" altLang="en-US" sz="2800" dirty="0" err="1"/>
              <a:t>lực</a:t>
            </a:r>
            <a:r>
              <a:rPr lang="en-US" altLang="en-US" sz="2800" dirty="0"/>
              <a:t> </a:t>
            </a:r>
            <a:r>
              <a:rPr lang="en-US" altLang="en-US" sz="2800" dirty="0" err="1"/>
              <a:t>hiện</a:t>
            </a:r>
            <a:r>
              <a:rPr lang="en-US" altLang="en-US" sz="2800" dirty="0"/>
              <a:t> </a:t>
            </a:r>
            <a:r>
              <a:rPr lang="en-US" altLang="en-US" sz="2800" dirty="0" err="1"/>
              <a:t>có</a:t>
            </a:r>
            <a:endParaRPr lang="en-US" altLang="en-US" sz="2800" dirty="0"/>
          </a:p>
          <a:p>
            <a:pPr lvl="1" eaLnBrk="1" hangingPunct="1"/>
            <a:r>
              <a:rPr lang="en-US" altLang="en-US" sz="2800" dirty="0" err="1"/>
              <a:t>Các</a:t>
            </a:r>
            <a:r>
              <a:rPr lang="en-US" altLang="en-US" sz="2800" dirty="0"/>
              <a:t> </a:t>
            </a:r>
            <a:r>
              <a:rPr lang="en-US" altLang="en-US" sz="2800" dirty="0" err="1"/>
              <a:t>yếu</a:t>
            </a:r>
            <a:r>
              <a:rPr lang="en-US" altLang="en-US" sz="2800" dirty="0"/>
              <a:t> </a:t>
            </a:r>
            <a:r>
              <a:rPr lang="en-US" altLang="en-US" sz="2800" dirty="0" err="1"/>
              <a:t>tố</a:t>
            </a:r>
            <a:r>
              <a:rPr lang="en-US" altLang="en-US" sz="2800" dirty="0"/>
              <a:t> </a:t>
            </a:r>
            <a:r>
              <a:rPr lang="en-US" altLang="en-US" sz="2800" dirty="0" err="1"/>
              <a:t>của</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hiện</a:t>
            </a:r>
            <a:r>
              <a:rPr lang="en-US" altLang="en-US" sz="2800" dirty="0"/>
              <a:t> </a:t>
            </a:r>
            <a:r>
              <a:rPr lang="en-US" altLang="en-US" sz="2800" dirty="0" err="1"/>
              <a:t>hành</a:t>
            </a:r>
            <a:r>
              <a:rPr lang="en-US" altLang="en-US" sz="2800" dirty="0"/>
              <a:t> </a:t>
            </a:r>
            <a:r>
              <a:rPr lang="en-US" altLang="en-US" sz="2800" dirty="0" err="1"/>
              <a:t>không</a:t>
            </a:r>
            <a:r>
              <a:rPr lang="en-US" altLang="en-US" sz="2800" dirty="0"/>
              <a:t> </a:t>
            </a:r>
            <a:r>
              <a:rPr lang="en-US" altLang="en-US" sz="2800" dirty="0" err="1"/>
              <a:t>thể</a:t>
            </a:r>
            <a:r>
              <a:rPr lang="en-US" altLang="en-US" sz="2800" dirty="0"/>
              <a:t> </a:t>
            </a:r>
            <a:r>
              <a:rPr lang="en-US" altLang="en-US" sz="2800" dirty="0" err="1"/>
              <a:t>thay</a:t>
            </a:r>
            <a:r>
              <a:rPr lang="en-US" altLang="en-US" sz="2800" dirty="0"/>
              <a:t> </a:t>
            </a:r>
            <a:r>
              <a:rPr lang="en-US" altLang="en-US" sz="2800" dirty="0" err="1"/>
              <a:t>đổi</a:t>
            </a:r>
            <a:endParaRPr lang="en-US" altLang="en-US" sz="2800" dirty="0"/>
          </a:p>
          <a:p>
            <a:pPr lvl="1" eaLnBrk="1" hangingPunct="1"/>
            <a:r>
              <a:rPr lang="en-US" altLang="en-US" sz="2800" dirty="0" err="1"/>
              <a:t>Các</a:t>
            </a:r>
            <a:r>
              <a:rPr lang="en-US" altLang="en-US" sz="2800" dirty="0"/>
              <a:t> </a:t>
            </a:r>
            <a:r>
              <a:rPr lang="en-US" altLang="en-US" sz="2800" dirty="0" err="1"/>
              <a:t>giới</a:t>
            </a:r>
            <a:r>
              <a:rPr lang="en-US" altLang="en-US" sz="2800" dirty="0"/>
              <a:t> </a:t>
            </a:r>
            <a:r>
              <a:rPr lang="en-US" altLang="en-US" sz="2800" dirty="0" err="1"/>
              <a:t>hạn</a:t>
            </a:r>
            <a:r>
              <a:rPr lang="en-US" altLang="en-US" sz="2800" dirty="0"/>
              <a:t> </a:t>
            </a:r>
            <a:r>
              <a:rPr lang="en-US" altLang="en-US" sz="2800" dirty="0" err="1"/>
              <a:t>pháp</a:t>
            </a:r>
            <a:r>
              <a:rPr lang="en-US" altLang="en-US" sz="2800" dirty="0"/>
              <a:t> </a:t>
            </a:r>
            <a:r>
              <a:rPr lang="en-US" altLang="en-US" sz="2800" dirty="0" err="1"/>
              <a:t>lý</a:t>
            </a:r>
            <a:r>
              <a:rPr lang="en-US" altLang="en-US" sz="2800" dirty="0"/>
              <a:t> </a:t>
            </a:r>
            <a:r>
              <a:rPr lang="en-US" altLang="en-US" sz="2800" dirty="0" err="1"/>
              <a:t>và</a:t>
            </a:r>
            <a:r>
              <a:rPr lang="en-US" altLang="en-US" sz="2800" dirty="0"/>
              <a:t> </a:t>
            </a:r>
            <a:r>
              <a:rPr lang="en-US" altLang="en-US" sz="2800" dirty="0" err="1"/>
              <a:t>hợp</a:t>
            </a:r>
            <a:r>
              <a:rPr lang="en-US" altLang="en-US" sz="2800" dirty="0"/>
              <a:t> </a:t>
            </a:r>
            <a:r>
              <a:rPr lang="en-US" altLang="en-US" sz="2800" dirty="0" err="1"/>
              <a:t>đồng</a:t>
            </a:r>
            <a:endParaRPr lang="en-US" altLang="en-US" sz="2800" dirty="0"/>
          </a:p>
          <a:p>
            <a:pPr lvl="1" eaLnBrk="1" hangingPunct="1"/>
            <a:r>
              <a:rPr lang="en-US" altLang="en-US" sz="2800" dirty="0" err="1"/>
              <a:t>Tầm</a:t>
            </a:r>
            <a:r>
              <a:rPr lang="en-US" altLang="en-US" sz="2800" dirty="0"/>
              <a:t> </a:t>
            </a:r>
            <a:r>
              <a:rPr lang="en-US" altLang="en-US" sz="2800" dirty="0" err="1"/>
              <a:t>quan</a:t>
            </a:r>
            <a:r>
              <a:rPr lang="en-US" altLang="en-US" sz="2800" dirty="0"/>
              <a:t> </a:t>
            </a:r>
            <a:r>
              <a:rPr lang="en-US" altLang="en-US" sz="2800" dirty="0" err="1"/>
              <a:t>trọng</a:t>
            </a:r>
            <a:r>
              <a:rPr lang="en-US" altLang="en-US" sz="2800" dirty="0"/>
              <a:t> </a:t>
            </a:r>
            <a:r>
              <a:rPr lang="en-US" altLang="en-US" sz="2800" dirty="0" err="1"/>
              <a:t>hoặc</a:t>
            </a:r>
            <a:r>
              <a:rPr lang="en-US" altLang="en-US" sz="2800" dirty="0"/>
              <a:t> </a:t>
            </a:r>
            <a:r>
              <a:rPr lang="en-US" altLang="en-US" sz="2800" dirty="0" err="1"/>
              <a:t>tính</a:t>
            </a:r>
            <a:r>
              <a:rPr lang="en-US" altLang="en-US" sz="2800" dirty="0"/>
              <a:t> </a:t>
            </a:r>
            <a:r>
              <a:rPr lang="en-US" altLang="en-US" sz="2800" dirty="0" err="1"/>
              <a:t>năng</a:t>
            </a:r>
            <a:r>
              <a:rPr lang="en-US" altLang="en-US" sz="2800" dirty="0"/>
              <a:t> </a:t>
            </a:r>
            <a:r>
              <a:rPr lang="en-US" altLang="en-US" sz="2800" dirty="0" err="1"/>
              <a:t>động</a:t>
            </a:r>
            <a:r>
              <a:rPr lang="en-US" altLang="en-US" sz="2800" dirty="0"/>
              <a:t> </a:t>
            </a:r>
            <a:r>
              <a:rPr lang="en-US" altLang="en-US" sz="2800" dirty="0" err="1"/>
              <a:t>của</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có</a:t>
            </a:r>
            <a:r>
              <a:rPr lang="en-US" altLang="en-US" sz="2800" dirty="0"/>
              <a:t> </a:t>
            </a:r>
            <a:r>
              <a:rPr lang="en-US" altLang="en-US" sz="2800" dirty="0" err="1"/>
              <a:t>thể</a:t>
            </a:r>
            <a:r>
              <a:rPr lang="en-US" altLang="en-US" sz="2800" dirty="0"/>
              <a:t> </a:t>
            </a:r>
            <a:r>
              <a:rPr lang="en-US" altLang="en-US" sz="2800" dirty="0" err="1"/>
              <a:t>giới</a:t>
            </a:r>
            <a:r>
              <a:rPr lang="en-US" altLang="en-US" sz="2800" dirty="0"/>
              <a:t> </a:t>
            </a:r>
            <a:r>
              <a:rPr lang="en-US" altLang="en-US" sz="2800" dirty="0" err="1"/>
              <a:t>hạn</a:t>
            </a:r>
            <a:r>
              <a:rPr lang="en-US" altLang="en-US" sz="2800" dirty="0"/>
              <a:t> </a:t>
            </a:r>
            <a:r>
              <a:rPr lang="en-US" altLang="en-US" sz="2800" dirty="0" err="1"/>
              <a:t>cách</a:t>
            </a:r>
            <a:r>
              <a:rPr lang="en-US" altLang="en-US" sz="2800" dirty="0"/>
              <a:t> </a:t>
            </a:r>
            <a:r>
              <a:rPr lang="en-US" altLang="en-US" sz="2800" dirty="0" err="1"/>
              <a:t>thức</a:t>
            </a:r>
            <a:r>
              <a:rPr lang="en-US" altLang="en-US" sz="2800" dirty="0"/>
              <a:t> </a:t>
            </a:r>
            <a:r>
              <a:rPr lang="en-US" altLang="en-US" sz="2800" dirty="0" err="1"/>
              <a:t>xây</a:t>
            </a:r>
            <a:r>
              <a:rPr lang="en-US" altLang="en-US" sz="2800" dirty="0"/>
              <a:t> </a:t>
            </a:r>
            <a:r>
              <a:rPr lang="en-US" altLang="en-US" sz="2800" dirty="0" err="1"/>
              <a:t>dựng</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ví</a:t>
            </a:r>
            <a:r>
              <a:rPr lang="en-US" altLang="en-US" sz="2800" dirty="0"/>
              <a:t> </a:t>
            </a:r>
            <a:r>
              <a:rPr lang="en-US" altLang="en-US" sz="2800" dirty="0" err="1"/>
              <a:t>dụ</a:t>
            </a:r>
            <a:r>
              <a:rPr lang="en-US" altLang="en-US" sz="2800" dirty="0"/>
              <a:t>: </a:t>
            </a:r>
            <a:r>
              <a:rPr lang="en-US" altLang="en-US" sz="2800" dirty="0" err="1"/>
              <a:t>bảo</a:t>
            </a:r>
            <a:r>
              <a:rPr lang="en-US" altLang="en-US" sz="2800" dirty="0"/>
              <a:t> </a:t>
            </a:r>
            <a:r>
              <a:rPr lang="en-US" altLang="en-US" sz="2800" dirty="0" err="1"/>
              <a:t>mật</a:t>
            </a:r>
            <a:r>
              <a:rPr lang="en-US" altLang="en-US" sz="2800" dirty="0"/>
              <a:t>,…)</a:t>
            </a:r>
          </a:p>
        </p:txBody>
      </p:sp>
    </p:spTree>
    <p:extLst>
      <p:ext uri="{BB962C8B-B14F-4D97-AF65-F5344CB8AC3E}">
        <p14:creationId xmlns:p14="http://schemas.microsoft.com/office/powerpoint/2010/main" val="3974637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222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569E2F2C-7E61-48AB-A3DE-E1FFFC41E1AE}" type="slidenum">
              <a:rPr lang="en-US" altLang="en-US">
                <a:latin typeface="Arial Black" panose="020B0A04020102020204" pitchFamily="34" charset="0"/>
              </a:rPr>
              <a:pPr/>
              <a:t>34</a:t>
            </a:fld>
            <a:endParaRPr lang="en-US" altLang="en-US">
              <a:latin typeface="Arial Black" panose="020B0A04020102020204" pitchFamily="34" charset="0"/>
            </a:endParaRPr>
          </a:p>
        </p:txBody>
      </p:sp>
      <p:sp>
        <p:nvSpPr>
          <p:cNvPr id="52228"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2229" name="Rectangle 2"/>
          <p:cNvSpPr>
            <a:spLocks noGrp="1" noChangeArrowheads="1"/>
          </p:cNvSpPr>
          <p:nvPr>
            <p:ph type="title"/>
          </p:nvPr>
        </p:nvSpPr>
        <p:spPr>
          <a:xfrm>
            <a:off x="381000" y="0"/>
            <a:ext cx="10972800" cy="1371600"/>
          </a:xfrm>
        </p:spPr>
        <p:txBody>
          <a:bodyPr/>
          <a:lstStyle/>
          <a:p>
            <a:pPr eaLnBrk="1" hangingPunct="1"/>
            <a:r>
              <a:rPr lang="en-US" altLang="en-US" dirty="0" err="1"/>
              <a:t>Phát</a:t>
            </a:r>
            <a:r>
              <a:rPr lang="en-US" altLang="en-US" dirty="0"/>
              <a:t> </a:t>
            </a:r>
            <a:r>
              <a:rPr lang="en-US" altLang="en-US" dirty="0" err="1"/>
              <a:t>sinh</a:t>
            </a:r>
            <a:r>
              <a:rPr lang="en-US" altLang="en-US" dirty="0"/>
              <a:t> </a:t>
            </a:r>
            <a:r>
              <a:rPr lang="en-US" altLang="en-US" dirty="0" err="1"/>
              <a:t>phương</a:t>
            </a:r>
            <a:r>
              <a:rPr lang="en-US" altLang="en-US" dirty="0"/>
              <a:t> </a:t>
            </a:r>
            <a:r>
              <a:rPr lang="en-US" altLang="en-US" dirty="0" err="1"/>
              <a:t>án</a:t>
            </a:r>
            <a:endParaRPr lang="en-US" altLang="en-US" dirty="0"/>
          </a:p>
        </p:txBody>
      </p:sp>
      <p:graphicFrame>
        <p:nvGraphicFramePr>
          <p:cNvPr id="53315" name="Group 67"/>
          <p:cNvGraphicFramePr>
            <a:graphicFrameLocks noGrp="1"/>
          </p:cNvGraphicFramePr>
          <p:nvPr>
            <p:ph idx="1"/>
          </p:nvPr>
        </p:nvGraphicFramePr>
        <p:xfrm>
          <a:off x="1981200" y="2514601"/>
          <a:ext cx="8229600" cy="3352801"/>
        </p:xfrm>
        <a:graphic>
          <a:graphicData uri="http://schemas.openxmlformats.org/drawingml/2006/table">
            <a:tbl>
              <a:tblPr/>
              <a:tblGrid>
                <a:gridCol w="798513">
                  <a:extLst>
                    <a:ext uri="{9D8B030D-6E8A-4147-A177-3AD203B41FA5}">
                      <a16:colId xmlns:a16="http://schemas.microsoft.com/office/drawing/2014/main" val="20000"/>
                    </a:ext>
                  </a:extLst>
                </a:gridCol>
                <a:gridCol w="7431087">
                  <a:extLst>
                    <a:ext uri="{9D8B030D-6E8A-4147-A177-3AD203B41FA5}">
                      <a16:colId xmlns:a16="http://schemas.microsoft.com/office/drawing/2014/main" val="20001"/>
                    </a:ext>
                  </a:extLst>
                </a:gridCol>
              </a:tblGrid>
              <a:tr h="61118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R1</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Chi phí phát triển phần mềm không được vượt quá 70 triệu</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R2</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Chi phí phần cứng không được vượt quá 50 triệu</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R3</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Hệ thống phải hoạt động sau 5 tháng kể từ ngày bắt đầu</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R4</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Không thay đổi hệ kế toán đang chạy rất ổn định</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281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R5</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Hệ thống phải được sử dụng bởi tất cả nhân viên có liên quan đến công việc</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2250" name="Text Box 68"/>
          <p:cNvSpPr txBox="1">
            <a:spLocks noChangeArrowheads="1"/>
          </p:cNvSpPr>
          <p:nvPr/>
        </p:nvSpPr>
        <p:spPr bwMode="auto">
          <a:xfrm>
            <a:off x="2041526" y="1589088"/>
            <a:ext cx="6619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800"/>
              <a:t>Ràng buộc của hệ thống Cửa hàng NGK</a:t>
            </a:r>
          </a:p>
        </p:txBody>
      </p:sp>
    </p:spTree>
    <p:extLst>
      <p:ext uri="{BB962C8B-B14F-4D97-AF65-F5344CB8AC3E}">
        <p14:creationId xmlns:p14="http://schemas.microsoft.com/office/powerpoint/2010/main" val="2497801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32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6A5AF2B3-CC2C-4163-A4CF-1ADB3BAD8F36}" type="slidenum">
              <a:rPr lang="en-US" altLang="en-US">
                <a:latin typeface="Arial Black" panose="020B0A04020102020204" pitchFamily="34" charset="0"/>
              </a:rPr>
              <a:pPr/>
              <a:t>35</a:t>
            </a:fld>
            <a:endParaRPr lang="en-US" altLang="en-US">
              <a:latin typeface="Arial Black" panose="020B0A04020102020204" pitchFamily="34" charset="0"/>
            </a:endParaRPr>
          </a:p>
        </p:txBody>
      </p:sp>
      <p:sp>
        <p:nvSpPr>
          <p:cNvPr id="53252"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3253" name="Rectangle 2"/>
          <p:cNvSpPr>
            <a:spLocks noGrp="1" noChangeArrowheads="1"/>
          </p:cNvSpPr>
          <p:nvPr>
            <p:ph type="title"/>
          </p:nvPr>
        </p:nvSpPr>
        <p:spPr>
          <a:xfrm>
            <a:off x="528637" y="349250"/>
            <a:ext cx="8229600" cy="762000"/>
          </a:xfrm>
        </p:spPr>
        <p:txBody>
          <a:bodyPr/>
          <a:lstStyle/>
          <a:p>
            <a:pPr eaLnBrk="1" hangingPunct="1"/>
            <a:r>
              <a:rPr lang="en-US" altLang="en-US" dirty="0" err="1"/>
              <a:t>Phát</a:t>
            </a:r>
            <a:r>
              <a:rPr lang="en-US" altLang="en-US" dirty="0"/>
              <a:t> </a:t>
            </a:r>
            <a:r>
              <a:rPr lang="en-US" altLang="en-US" dirty="0" err="1"/>
              <a:t>sinh</a:t>
            </a:r>
            <a:r>
              <a:rPr lang="en-US" altLang="en-US" dirty="0"/>
              <a:t> </a:t>
            </a:r>
            <a:r>
              <a:rPr lang="en-US" altLang="en-US" dirty="0" err="1"/>
              <a:t>phương</a:t>
            </a:r>
            <a:r>
              <a:rPr lang="en-US" altLang="en-US" dirty="0"/>
              <a:t> </a:t>
            </a:r>
            <a:r>
              <a:rPr lang="en-US" altLang="en-US" dirty="0" err="1"/>
              <a:t>án</a:t>
            </a:r>
            <a:endParaRPr lang="en-US" altLang="en-US" dirty="0"/>
          </a:p>
        </p:txBody>
      </p:sp>
      <p:grpSp>
        <p:nvGrpSpPr>
          <p:cNvPr id="53254" name="Group 20"/>
          <p:cNvGrpSpPr>
            <a:grpSpLocks/>
          </p:cNvGrpSpPr>
          <p:nvPr/>
        </p:nvGrpSpPr>
        <p:grpSpPr bwMode="auto">
          <a:xfrm>
            <a:off x="2819400" y="2590800"/>
            <a:ext cx="6553200" cy="3429000"/>
            <a:chOff x="1152" y="2443"/>
            <a:chExt cx="2304" cy="1512"/>
          </a:xfrm>
        </p:grpSpPr>
        <p:sp>
          <p:nvSpPr>
            <p:cNvPr id="53259" name="AutoShape 12" descr="5%"/>
            <p:cNvSpPr>
              <a:spLocks noChangeArrowheads="1"/>
            </p:cNvSpPr>
            <p:nvPr/>
          </p:nvSpPr>
          <p:spPr bwMode="auto">
            <a:xfrm>
              <a:off x="1872" y="2587"/>
              <a:ext cx="792" cy="1224"/>
            </a:xfrm>
            <a:prstGeom prst="rtTriangle">
              <a:avLst/>
            </a:prstGeom>
            <a:pattFill prst="pct5">
              <a:fgClr>
                <a:srgbClr val="000000"/>
              </a:fgClr>
              <a:bgClr>
                <a:srgbClr val="FFFFFF"/>
              </a:bgClr>
            </a:patt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53260" name="AutoShape 13" descr="20%"/>
            <p:cNvSpPr>
              <a:spLocks noChangeArrowheads="1"/>
            </p:cNvSpPr>
            <p:nvPr/>
          </p:nvSpPr>
          <p:spPr bwMode="auto">
            <a:xfrm rot="10800000">
              <a:off x="2016" y="2587"/>
              <a:ext cx="792" cy="1224"/>
            </a:xfrm>
            <a:prstGeom prst="rtTriangle">
              <a:avLst/>
            </a:prstGeom>
            <a:pattFill prst="pct20">
              <a:fgClr>
                <a:srgbClr val="000000"/>
              </a:fgClr>
              <a:bgClr>
                <a:srgbClr val="FFFFFF"/>
              </a:bgClr>
            </a:patt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53261" name="Line 14"/>
            <p:cNvSpPr>
              <a:spLocks noChangeShapeType="1"/>
            </p:cNvSpPr>
            <p:nvPr/>
          </p:nvSpPr>
          <p:spPr bwMode="auto">
            <a:xfrm flipV="1">
              <a:off x="2952" y="2587"/>
              <a:ext cx="0" cy="1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62" name="Text Box 15"/>
            <p:cNvSpPr txBox="1">
              <a:spLocks noChangeArrowheads="1"/>
            </p:cNvSpPr>
            <p:nvPr/>
          </p:nvSpPr>
          <p:spPr bwMode="auto">
            <a:xfrm>
              <a:off x="3024" y="2947"/>
              <a:ext cx="43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400">
                  <a:latin typeface="Times New Roman" panose="02020603050405020304" pitchFamily="18" charset="0"/>
                </a:rPr>
                <a:t>Đáp ứng y</a:t>
              </a:r>
              <a:r>
                <a:rPr lang="en-US" altLang="en-US" sz="2400"/>
                <a:t>êu cầu </a:t>
              </a:r>
            </a:p>
          </p:txBody>
        </p:sp>
        <p:sp>
          <p:nvSpPr>
            <p:cNvPr id="53263" name="Line 16"/>
            <p:cNvSpPr>
              <a:spLocks noChangeShapeType="1"/>
            </p:cNvSpPr>
            <p:nvPr/>
          </p:nvSpPr>
          <p:spPr bwMode="auto">
            <a:xfrm>
              <a:off x="1728" y="2587"/>
              <a:ext cx="0" cy="1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64" name="Text Box 17"/>
            <p:cNvSpPr txBox="1">
              <a:spLocks noChangeArrowheads="1"/>
            </p:cNvSpPr>
            <p:nvPr/>
          </p:nvSpPr>
          <p:spPr bwMode="auto">
            <a:xfrm>
              <a:off x="1152" y="2947"/>
              <a:ext cx="43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400"/>
                <a:t>Thoả ràng buộc</a:t>
              </a:r>
            </a:p>
          </p:txBody>
        </p:sp>
        <p:sp>
          <p:nvSpPr>
            <p:cNvPr id="53265" name="Text Box 18"/>
            <p:cNvSpPr txBox="1">
              <a:spLocks noChangeArrowheads="1"/>
            </p:cNvSpPr>
            <p:nvPr/>
          </p:nvSpPr>
          <p:spPr bwMode="auto">
            <a:xfrm>
              <a:off x="1944" y="3811"/>
              <a:ext cx="43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400" i="1"/>
                <a:t>Ràng buộc</a:t>
              </a:r>
              <a:endParaRPr lang="en-US" altLang="en-US" sz="2400"/>
            </a:p>
          </p:txBody>
        </p:sp>
        <p:sp>
          <p:nvSpPr>
            <p:cNvPr id="53266" name="Text Box 19"/>
            <p:cNvSpPr txBox="1">
              <a:spLocks noChangeArrowheads="1"/>
            </p:cNvSpPr>
            <p:nvPr/>
          </p:nvSpPr>
          <p:spPr bwMode="auto">
            <a:xfrm>
              <a:off x="2232" y="2443"/>
              <a:ext cx="43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400" i="1"/>
                <a:t>Yêu cầu </a:t>
              </a:r>
              <a:endParaRPr lang="en-US" altLang="en-US" sz="2400"/>
            </a:p>
          </p:txBody>
        </p:sp>
      </p:grpSp>
      <p:sp>
        <p:nvSpPr>
          <p:cNvPr id="53255" name="Text Box 21"/>
          <p:cNvSpPr txBox="1">
            <a:spLocks noChangeArrowheads="1"/>
          </p:cNvSpPr>
          <p:nvPr/>
        </p:nvSpPr>
        <p:spPr bwMode="auto">
          <a:xfrm>
            <a:off x="2270126" y="1255713"/>
            <a:ext cx="77120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800">
                <a:solidFill>
                  <a:srgbClr val="0033CC"/>
                </a:solidFill>
              </a:rPr>
              <a:t>Phát sinh phương án là việc tổ hợp giữa đáp ứng yêu cầu và thoả ràng buộc ràng buộc</a:t>
            </a:r>
          </a:p>
        </p:txBody>
      </p:sp>
      <p:sp>
        <p:nvSpPr>
          <p:cNvPr id="53256" name="Rectangle 22"/>
          <p:cNvSpPr>
            <a:spLocks noChangeArrowheads="1"/>
          </p:cNvSpPr>
          <p:nvPr/>
        </p:nvSpPr>
        <p:spPr bwMode="auto">
          <a:xfrm>
            <a:off x="4648200" y="4648200"/>
            <a:ext cx="3124200" cy="457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53257" name="Text Box 23"/>
          <p:cNvSpPr txBox="1">
            <a:spLocks noChangeArrowheads="1"/>
          </p:cNvSpPr>
          <p:nvPr/>
        </p:nvSpPr>
        <p:spPr bwMode="auto">
          <a:xfrm>
            <a:off x="8153401" y="4724401"/>
            <a:ext cx="1336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a:t>Phương án</a:t>
            </a:r>
          </a:p>
        </p:txBody>
      </p:sp>
      <p:sp>
        <p:nvSpPr>
          <p:cNvPr id="53258" name="Line 24"/>
          <p:cNvSpPr>
            <a:spLocks noChangeShapeType="1"/>
          </p:cNvSpPr>
          <p:nvPr/>
        </p:nvSpPr>
        <p:spPr bwMode="auto">
          <a:xfrm flipH="1">
            <a:off x="7772400" y="49530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658240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42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3990CE30-30AC-4673-B981-FA28FAB996C6}" type="slidenum">
              <a:rPr lang="en-US" altLang="en-US">
                <a:latin typeface="Arial Black" panose="020B0A04020102020204" pitchFamily="34" charset="0"/>
              </a:rPr>
              <a:pPr/>
              <a:t>36</a:t>
            </a:fld>
            <a:endParaRPr lang="en-US" altLang="en-US">
              <a:latin typeface="Arial Black" panose="020B0A04020102020204" pitchFamily="34" charset="0"/>
            </a:endParaRPr>
          </a:p>
        </p:txBody>
      </p:sp>
      <p:sp>
        <p:nvSpPr>
          <p:cNvPr id="54276"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4277" name="Rectangle 2"/>
          <p:cNvSpPr>
            <a:spLocks noGrp="1" noChangeArrowheads="1"/>
          </p:cNvSpPr>
          <p:nvPr>
            <p:ph type="title"/>
          </p:nvPr>
        </p:nvSpPr>
        <p:spPr>
          <a:xfrm>
            <a:off x="548640" y="349250"/>
            <a:ext cx="8229600" cy="685800"/>
          </a:xfrm>
        </p:spPr>
        <p:txBody>
          <a:bodyPr/>
          <a:lstStyle/>
          <a:p>
            <a:pPr eaLnBrk="1" hangingPunct="1"/>
            <a:r>
              <a:rPr lang="en-US" altLang="en-US" sz="4000"/>
              <a:t>Phát sinh phương án</a:t>
            </a:r>
          </a:p>
        </p:txBody>
      </p:sp>
      <p:sp>
        <p:nvSpPr>
          <p:cNvPr id="54278" name="Rectangle 3"/>
          <p:cNvSpPr>
            <a:spLocks noGrp="1" noChangeArrowheads="1"/>
          </p:cNvSpPr>
          <p:nvPr>
            <p:ph type="body" idx="1"/>
          </p:nvPr>
        </p:nvSpPr>
        <p:spPr>
          <a:xfrm>
            <a:off x="1112520" y="1065530"/>
            <a:ext cx="8229600" cy="4648200"/>
          </a:xfrm>
        </p:spPr>
        <p:txBody>
          <a:bodyPr/>
          <a:lstStyle/>
          <a:p>
            <a:pPr eaLnBrk="1" hangingPunct="1"/>
            <a:r>
              <a:rPr lang="en-US" altLang="en-US" dirty="0" err="1"/>
              <a:t>Các</a:t>
            </a:r>
            <a:r>
              <a:rPr lang="en-US" altLang="en-US" dirty="0"/>
              <a:t> </a:t>
            </a:r>
            <a:r>
              <a:rPr lang="en-US" altLang="en-US" dirty="0" err="1"/>
              <a:t>chọn</a:t>
            </a:r>
            <a:r>
              <a:rPr lang="en-US" altLang="en-US" dirty="0"/>
              <a:t> </a:t>
            </a:r>
            <a:r>
              <a:rPr lang="en-US" altLang="en-US" dirty="0" err="1"/>
              <a:t>lựa</a:t>
            </a:r>
            <a:r>
              <a:rPr lang="en-US" altLang="en-US" dirty="0"/>
              <a:t> </a:t>
            </a:r>
            <a:r>
              <a:rPr lang="en-US" altLang="en-US" dirty="0" err="1"/>
              <a:t>phát</a:t>
            </a:r>
            <a:r>
              <a:rPr lang="en-US" altLang="en-US" dirty="0"/>
              <a:t> </a:t>
            </a:r>
            <a:r>
              <a:rPr lang="en-US" altLang="en-US" dirty="0" err="1"/>
              <a:t>triển</a:t>
            </a:r>
            <a:endParaRPr lang="en-US" altLang="en-US" dirty="0"/>
          </a:p>
          <a:p>
            <a:pPr lvl="1" eaLnBrk="1" hangingPunct="1"/>
            <a:r>
              <a:rPr lang="en-US" altLang="en-US" dirty="0" err="1"/>
              <a:t>Gia</a:t>
            </a:r>
            <a:r>
              <a:rPr lang="en-US" altLang="en-US" dirty="0"/>
              <a:t> </a:t>
            </a:r>
            <a:r>
              <a:rPr lang="en-US" altLang="en-US" dirty="0" err="1"/>
              <a:t>công</a:t>
            </a:r>
            <a:r>
              <a:rPr lang="en-US" altLang="en-US" dirty="0"/>
              <a:t> (Outsourcing)</a:t>
            </a:r>
          </a:p>
          <a:p>
            <a:pPr lvl="1" eaLnBrk="1" hangingPunct="1"/>
            <a:r>
              <a:rPr lang="en-US" altLang="en-US" dirty="0" err="1"/>
              <a:t>Phần</a:t>
            </a:r>
            <a:r>
              <a:rPr lang="en-US" altLang="en-US" dirty="0"/>
              <a:t> </a:t>
            </a:r>
            <a:r>
              <a:rPr lang="en-US" altLang="en-US" dirty="0" err="1"/>
              <a:t>mềm</a:t>
            </a:r>
            <a:r>
              <a:rPr lang="en-US" altLang="en-US" dirty="0"/>
              <a:t> </a:t>
            </a:r>
            <a:r>
              <a:rPr lang="en-US" altLang="en-US" dirty="0" err="1"/>
              <a:t>đóng</a:t>
            </a:r>
            <a:r>
              <a:rPr lang="en-US" altLang="en-US" dirty="0"/>
              <a:t> </a:t>
            </a:r>
            <a:r>
              <a:rPr lang="en-US" altLang="en-US" dirty="0" err="1"/>
              <a:t>gói</a:t>
            </a:r>
            <a:endParaRPr lang="en-US" altLang="en-US" dirty="0"/>
          </a:p>
          <a:p>
            <a:pPr lvl="1" eaLnBrk="1" hangingPunct="1"/>
            <a:r>
              <a:rPr lang="en-US" altLang="en-US" dirty="0" err="1"/>
              <a:t>Các</a:t>
            </a:r>
            <a:r>
              <a:rPr lang="en-US" altLang="en-US" dirty="0"/>
              <a:t> </a:t>
            </a:r>
            <a:r>
              <a:rPr lang="en-US" altLang="en-US" dirty="0" err="1"/>
              <a:t>nhà</a:t>
            </a:r>
            <a:r>
              <a:rPr lang="en-US" altLang="en-US" dirty="0"/>
              <a:t> </a:t>
            </a:r>
            <a:r>
              <a:rPr lang="en-US" altLang="en-US" dirty="0" err="1"/>
              <a:t>sản</a:t>
            </a:r>
            <a:r>
              <a:rPr lang="en-US" altLang="en-US" dirty="0"/>
              <a:t> </a:t>
            </a:r>
            <a:r>
              <a:rPr lang="en-US" altLang="en-US" dirty="0" err="1"/>
              <a:t>xuất</a:t>
            </a:r>
            <a:r>
              <a:rPr lang="en-US" altLang="en-US" dirty="0"/>
              <a:t> </a:t>
            </a:r>
            <a:r>
              <a:rPr lang="en-US" altLang="en-US" dirty="0" err="1"/>
              <a:t>theo</a:t>
            </a:r>
            <a:r>
              <a:rPr lang="en-US" altLang="en-US" dirty="0"/>
              <a:t> </a:t>
            </a:r>
            <a:r>
              <a:rPr lang="en-US" altLang="en-US" dirty="0" err="1"/>
              <a:t>đặt</a:t>
            </a:r>
            <a:r>
              <a:rPr lang="en-US" altLang="en-US" dirty="0"/>
              <a:t> </a:t>
            </a:r>
            <a:r>
              <a:rPr lang="en-US" altLang="en-US" dirty="0" err="1"/>
              <a:t>hàng</a:t>
            </a:r>
            <a:endParaRPr lang="en-US" altLang="en-US" dirty="0"/>
          </a:p>
          <a:p>
            <a:pPr lvl="1" eaLnBrk="1" hangingPunct="1"/>
            <a:r>
              <a:rPr lang="en-US" altLang="en-US" dirty="0" err="1"/>
              <a:t>Các</a:t>
            </a:r>
            <a:r>
              <a:rPr lang="en-US" altLang="en-US" dirty="0"/>
              <a:t> </a:t>
            </a:r>
            <a:r>
              <a:rPr lang="en-US" altLang="en-US" dirty="0" err="1"/>
              <a:t>giải</a:t>
            </a:r>
            <a:r>
              <a:rPr lang="en-US" altLang="en-US" dirty="0"/>
              <a:t> </a:t>
            </a:r>
            <a:r>
              <a:rPr lang="en-US" altLang="en-US" dirty="0" err="1"/>
              <a:t>pháp</a:t>
            </a:r>
            <a:r>
              <a:rPr lang="en-US" altLang="en-US" dirty="0"/>
              <a:t> </a:t>
            </a:r>
            <a:r>
              <a:rPr lang="en-US" altLang="en-US" dirty="0" err="1"/>
              <a:t>tổng</a:t>
            </a:r>
            <a:r>
              <a:rPr lang="en-US" altLang="en-US" dirty="0"/>
              <a:t> </a:t>
            </a:r>
            <a:r>
              <a:rPr lang="en-US" altLang="en-US" dirty="0" err="1"/>
              <a:t>thể</a:t>
            </a:r>
            <a:r>
              <a:rPr lang="en-US" altLang="en-US" dirty="0"/>
              <a:t> </a:t>
            </a:r>
          </a:p>
          <a:p>
            <a:pPr lvl="1" eaLnBrk="1" hangingPunct="1"/>
            <a:r>
              <a:rPr lang="en-US" altLang="en-US" dirty="0" err="1"/>
              <a:t>Phát</a:t>
            </a:r>
            <a:r>
              <a:rPr lang="en-US" altLang="en-US" dirty="0"/>
              <a:t> </a:t>
            </a:r>
            <a:r>
              <a:rPr lang="en-US" altLang="en-US" dirty="0" err="1"/>
              <a:t>triển</a:t>
            </a:r>
            <a:r>
              <a:rPr lang="en-US" altLang="en-US" dirty="0"/>
              <a:t> </a:t>
            </a:r>
            <a:r>
              <a:rPr lang="en-US" altLang="en-US" dirty="0" err="1"/>
              <a:t>nội</a:t>
            </a:r>
            <a:r>
              <a:rPr lang="en-US" altLang="en-US" dirty="0"/>
              <a:t> </a:t>
            </a:r>
            <a:r>
              <a:rPr lang="en-US" altLang="en-US" dirty="0" err="1"/>
              <a:t>bộ</a:t>
            </a:r>
            <a:r>
              <a:rPr lang="en-US" altLang="en-US" dirty="0"/>
              <a:t>  </a:t>
            </a:r>
          </a:p>
        </p:txBody>
      </p:sp>
    </p:spTree>
    <p:extLst>
      <p:ext uri="{BB962C8B-B14F-4D97-AF65-F5344CB8AC3E}">
        <p14:creationId xmlns:p14="http://schemas.microsoft.com/office/powerpoint/2010/main" val="248379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52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172828E8-0E71-431E-986B-4EB9FF1F0AA7}" type="slidenum">
              <a:rPr lang="en-US" altLang="en-US">
                <a:latin typeface="Arial Black" panose="020B0A04020102020204" pitchFamily="34" charset="0"/>
              </a:rPr>
              <a:pPr/>
              <a:t>37</a:t>
            </a:fld>
            <a:endParaRPr lang="en-US" altLang="en-US">
              <a:latin typeface="Arial Black" panose="020B0A04020102020204" pitchFamily="34" charset="0"/>
            </a:endParaRPr>
          </a:p>
        </p:txBody>
      </p:sp>
      <p:sp>
        <p:nvSpPr>
          <p:cNvPr id="55300"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5301" name="Rectangle 2"/>
          <p:cNvSpPr>
            <a:spLocks noGrp="1" noChangeArrowheads="1"/>
          </p:cNvSpPr>
          <p:nvPr>
            <p:ph type="title"/>
          </p:nvPr>
        </p:nvSpPr>
        <p:spPr>
          <a:xfrm>
            <a:off x="716280" y="283369"/>
            <a:ext cx="8229600" cy="457200"/>
          </a:xfrm>
        </p:spPr>
        <p:txBody>
          <a:bodyPr>
            <a:normAutofit fontScale="90000"/>
          </a:bodyPr>
          <a:lstStyle/>
          <a:p>
            <a:pPr eaLnBrk="1" hangingPunct="1"/>
            <a:r>
              <a:rPr lang="en-US" altLang="en-US" sz="4000"/>
              <a:t>Phát sinh phương án</a:t>
            </a:r>
          </a:p>
        </p:txBody>
      </p:sp>
      <p:graphicFrame>
        <p:nvGraphicFramePr>
          <p:cNvPr id="56636" name="Group 316"/>
          <p:cNvGraphicFramePr>
            <a:graphicFrameLocks noGrp="1"/>
          </p:cNvGraphicFramePr>
          <p:nvPr>
            <p:ph idx="1"/>
          </p:nvPr>
        </p:nvGraphicFramePr>
        <p:xfrm>
          <a:off x="1981200" y="1600201"/>
          <a:ext cx="8229600" cy="4818063"/>
        </p:xfrm>
        <a:graphic>
          <a:graphicData uri="http://schemas.openxmlformats.org/drawingml/2006/table">
            <a:tbl>
              <a:tblPr/>
              <a:tblGrid>
                <a:gridCol w="1663700">
                  <a:extLst>
                    <a:ext uri="{9D8B030D-6E8A-4147-A177-3AD203B41FA5}">
                      <a16:colId xmlns:a16="http://schemas.microsoft.com/office/drawing/2014/main" val="20000"/>
                    </a:ext>
                  </a:extLst>
                </a:gridCol>
                <a:gridCol w="2625725">
                  <a:extLst>
                    <a:ext uri="{9D8B030D-6E8A-4147-A177-3AD203B41FA5}">
                      <a16:colId xmlns:a16="http://schemas.microsoft.com/office/drawing/2014/main" val="20001"/>
                    </a:ext>
                  </a:extLst>
                </a:gridCol>
                <a:gridCol w="2189163">
                  <a:extLst>
                    <a:ext uri="{9D8B030D-6E8A-4147-A177-3AD203B41FA5}">
                      <a16:colId xmlns:a16="http://schemas.microsoft.com/office/drawing/2014/main" val="20002"/>
                    </a:ext>
                  </a:extLst>
                </a:gridCol>
                <a:gridCol w="1751012">
                  <a:extLst>
                    <a:ext uri="{9D8B030D-6E8A-4147-A177-3AD203B41FA5}">
                      <a16:colId xmlns:a16="http://schemas.microsoft.com/office/drawing/2014/main" val="20003"/>
                    </a:ext>
                  </a:extLst>
                </a:gridCol>
              </a:tblGrid>
              <a:tr h="39846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Tiêu chuẩn</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Phương án A</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Phương án B</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Phương án C</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913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1" u="sng" strike="noStrike" cap="none" normalizeH="0" baseline="0">
                          <a:ln>
                            <a:noFill/>
                          </a:ln>
                          <a:solidFill>
                            <a:schemeClr val="tx1"/>
                          </a:solidFill>
                          <a:effectLst/>
                          <a:latin typeface="Times New Roman" pitchFamily="18" charset="0"/>
                          <a:cs typeface="Times New Roman" pitchFamily="18" charset="0"/>
                        </a:rPr>
                        <a:t>Yêu cầu</a:t>
                      </a: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Y1 </a:t>
                      </a:r>
                      <a:r>
                        <a:rPr kumimoji="0" lang="en-US" sz="1600" b="0"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Y6</a:t>
                      </a:r>
                      <a:endParaRPr kumimoji="0" lang="en-US" sz="1600" b="0"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 (yêu cấu không đáp ứng hết, yêu cầu 5 không đáp ứng)</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 đầy đủ</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 đầy đủ</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8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Y7</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98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Y8</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98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Y9</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 (cuối ngày)</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98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Y10</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Không </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Không </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98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Y11</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Có</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163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1" u="sng" strike="noStrike" cap="none" normalizeH="0" baseline="0">
                          <a:ln>
                            <a:noFill/>
                          </a:ln>
                          <a:solidFill>
                            <a:schemeClr val="tx1"/>
                          </a:solidFill>
                          <a:effectLst/>
                          <a:latin typeface="Times New Roman" pitchFamily="18" charset="0"/>
                          <a:cs typeface="Times New Roman" pitchFamily="18" charset="0"/>
                        </a:rPr>
                        <a:t>Ràng buộc</a:t>
                      </a: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R1</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70</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100</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R2</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60</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70</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13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R3</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3 tháng</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5,5 tháng </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7 tháng</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971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R4</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Không thay đổi</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Không thay đổi</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Thay đổi</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13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R5</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Một vài thành viên</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Tất cả</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Tất cả</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55371" name="Text Box 317"/>
          <p:cNvSpPr txBox="1">
            <a:spLocks noChangeArrowheads="1"/>
          </p:cNvSpPr>
          <p:nvPr/>
        </p:nvSpPr>
        <p:spPr bwMode="auto">
          <a:xfrm>
            <a:off x="1965326" y="1027113"/>
            <a:ext cx="618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400"/>
              <a:t>Ví dụ: 3 phương án của cửa hàng NGK</a:t>
            </a:r>
          </a:p>
        </p:txBody>
      </p:sp>
    </p:spTree>
    <p:extLst>
      <p:ext uri="{BB962C8B-B14F-4D97-AF65-F5344CB8AC3E}">
        <p14:creationId xmlns:p14="http://schemas.microsoft.com/office/powerpoint/2010/main" val="3980931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63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FCE40829-E0CB-4343-9A4C-74B7F0310CE7}" type="slidenum">
              <a:rPr lang="en-US" altLang="en-US">
                <a:latin typeface="Arial Black" panose="020B0A04020102020204" pitchFamily="34" charset="0"/>
              </a:rPr>
              <a:pPr/>
              <a:t>38</a:t>
            </a:fld>
            <a:endParaRPr lang="en-US" altLang="en-US">
              <a:latin typeface="Arial Black" panose="020B0A04020102020204" pitchFamily="34" charset="0"/>
            </a:endParaRPr>
          </a:p>
        </p:txBody>
      </p:sp>
      <p:sp>
        <p:nvSpPr>
          <p:cNvPr id="56324"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6325" name="Rectangle 2"/>
          <p:cNvSpPr>
            <a:spLocks noGrp="1" noChangeArrowheads="1"/>
          </p:cNvSpPr>
          <p:nvPr>
            <p:ph type="title"/>
          </p:nvPr>
        </p:nvSpPr>
        <p:spPr>
          <a:xfrm>
            <a:off x="243840" y="76200"/>
            <a:ext cx="10972800" cy="1371600"/>
          </a:xfrm>
        </p:spPr>
        <p:txBody>
          <a:bodyPr/>
          <a:lstStyle/>
          <a:p>
            <a:pPr eaLnBrk="1" hangingPunct="1"/>
            <a:r>
              <a:rPr lang="en-US" altLang="en-US" dirty="0" err="1"/>
              <a:t>Chọn</a:t>
            </a:r>
            <a:r>
              <a:rPr lang="en-US" altLang="en-US" dirty="0"/>
              <a:t> </a:t>
            </a:r>
            <a:r>
              <a:rPr lang="en-US" altLang="en-US" dirty="0" err="1"/>
              <a:t>lựa</a:t>
            </a:r>
            <a:r>
              <a:rPr lang="en-US" altLang="en-US" dirty="0"/>
              <a:t> </a:t>
            </a:r>
            <a:r>
              <a:rPr lang="en-US" altLang="en-US" dirty="0" err="1"/>
              <a:t>phương</a:t>
            </a:r>
            <a:r>
              <a:rPr lang="en-US" altLang="en-US" dirty="0"/>
              <a:t> </a:t>
            </a:r>
            <a:r>
              <a:rPr lang="en-US" altLang="en-US" dirty="0" err="1"/>
              <a:t>án</a:t>
            </a:r>
            <a:endParaRPr lang="en-US" altLang="en-US" dirty="0"/>
          </a:p>
        </p:txBody>
      </p:sp>
      <p:graphicFrame>
        <p:nvGraphicFramePr>
          <p:cNvPr id="59867" name="Group 475"/>
          <p:cNvGraphicFramePr>
            <a:graphicFrameLocks noGrp="1"/>
          </p:cNvGraphicFramePr>
          <p:nvPr>
            <p:ph idx="1"/>
          </p:nvPr>
        </p:nvGraphicFramePr>
        <p:xfrm>
          <a:off x="1981200" y="1981200"/>
          <a:ext cx="8229600" cy="4114800"/>
        </p:xfrm>
        <a:graphic>
          <a:graphicData uri="http://schemas.openxmlformats.org/drawingml/2006/table">
            <a:tbl>
              <a:tblPr/>
              <a:tblGrid>
                <a:gridCol w="122872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1028700">
                  <a:extLst>
                    <a:ext uri="{9D8B030D-6E8A-4147-A177-3AD203B41FA5}">
                      <a16:colId xmlns:a16="http://schemas.microsoft.com/office/drawing/2014/main" val="20006"/>
                    </a:ext>
                  </a:extLst>
                </a:gridCol>
                <a:gridCol w="1028700">
                  <a:extLst>
                    <a:ext uri="{9D8B030D-6E8A-4147-A177-3AD203B41FA5}">
                      <a16:colId xmlns:a16="http://schemas.microsoft.com/office/drawing/2014/main" val="20007"/>
                    </a:ext>
                  </a:extLst>
                </a:gridCol>
              </a:tblGrid>
              <a:tr h="3746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Điều kiện</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Trọng số</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Phương án A</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fr-FR"/>
                    </a:p>
                  </a:txBody>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Phương án B</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fr-FR"/>
                    </a:p>
                  </a:txBody>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Phương án C</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10000"/>
                  </a:ext>
                </a:extLst>
              </a:tr>
              <a:tr h="2746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Tỉ lệ</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Điểm</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Tỉ lệ</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Điểm</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Tỉ lệ</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Điểm</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703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sng" strike="noStrike" cap="none" normalizeH="0" baseline="0">
                          <a:ln>
                            <a:noFill/>
                          </a:ln>
                          <a:solidFill>
                            <a:schemeClr val="tx1"/>
                          </a:solidFill>
                          <a:effectLst/>
                          <a:latin typeface="Times New Roman" pitchFamily="18" charset="0"/>
                          <a:cs typeface="Times New Roman" pitchFamily="18" charset="0"/>
                        </a:rPr>
                        <a:t>Yêu cầu</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Y1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30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5</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150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Y2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20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60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6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chemeClr val="tx1"/>
                          </a:solidFill>
                          <a:effectLst/>
                          <a:latin typeface="Times New Roman" pitchFamily="18" charset="0"/>
                          <a:cs typeface="Times New Roman" pitchFamily="18" charset="0"/>
                        </a:rPr>
                        <a:t>50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chemeClr val="tx1"/>
                          </a:solidFill>
                          <a:effectLst/>
                          <a:latin typeface="Times New Roman" pitchFamily="18" charset="0"/>
                          <a:cs typeface="Times New Roman" pitchFamily="18" charset="0"/>
                        </a:rPr>
                        <a:t>210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1" u="sng" strike="noStrike" cap="none" normalizeH="0" baseline="0">
                          <a:ln>
                            <a:noFill/>
                          </a:ln>
                          <a:solidFill>
                            <a:schemeClr val="tx1"/>
                          </a:solidFill>
                          <a:effectLst/>
                          <a:latin typeface="Times New Roman" pitchFamily="18" charset="0"/>
                          <a:cs typeface="Times New Roman" pitchFamily="18" charset="0"/>
                        </a:rPr>
                        <a:t>Ràng buộc</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R1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160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R2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10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6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chemeClr val="tx1"/>
                          </a:solidFill>
                          <a:effectLst/>
                          <a:latin typeface="Times New Roman" pitchFamily="18" charset="0"/>
                          <a:cs typeface="Times New Roman" pitchFamily="18" charset="0"/>
                        </a:rPr>
                        <a:t>50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chemeClr val="tx1"/>
                          </a:solidFill>
                          <a:effectLst/>
                          <a:latin typeface="Times New Roman" pitchFamily="18" charset="0"/>
                          <a:cs typeface="Times New Roman" pitchFamily="18" charset="0"/>
                        </a:rPr>
                        <a:t>200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63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chemeClr val="tx1"/>
                          </a:solidFill>
                          <a:effectLst/>
                          <a:latin typeface="Times New Roman" pitchFamily="18" charset="0"/>
                          <a:cs typeface="Times New Roman" pitchFamily="18" charset="0"/>
                        </a:rPr>
                        <a:t>Tổng</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chemeClr val="tx1"/>
                          </a:solidFill>
                          <a:effectLst/>
                          <a:latin typeface="Times New Roman" pitchFamily="18" charset="0"/>
                          <a:cs typeface="Times New Roman" pitchFamily="18" charset="0"/>
                        </a:rPr>
                        <a:t>100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chemeClr val="tx1"/>
                          </a:solidFill>
                          <a:effectLst/>
                          <a:latin typeface="Times New Roman" pitchFamily="18" charset="0"/>
                          <a:cs typeface="Times New Roman" pitchFamily="18" charset="0"/>
                        </a:rPr>
                        <a:t>410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6415" name="AutoShape 476"/>
          <p:cNvSpPr>
            <a:spLocks noChangeArrowheads="1"/>
          </p:cNvSpPr>
          <p:nvPr/>
        </p:nvSpPr>
        <p:spPr bwMode="auto">
          <a:xfrm>
            <a:off x="3505200" y="1447800"/>
            <a:ext cx="381000" cy="533400"/>
          </a:xfrm>
          <a:prstGeom prst="downArrow">
            <a:avLst>
              <a:gd name="adj1" fmla="val 50000"/>
              <a:gd name="adj2" fmla="val 350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56416" name="AutoShape 477"/>
          <p:cNvSpPr>
            <a:spLocks noChangeArrowheads="1"/>
          </p:cNvSpPr>
          <p:nvPr/>
        </p:nvSpPr>
        <p:spPr bwMode="auto">
          <a:xfrm>
            <a:off x="4114800" y="2057400"/>
            <a:ext cx="381000" cy="685800"/>
          </a:xfrm>
          <a:prstGeom prst="downArrow">
            <a:avLst>
              <a:gd name="adj1" fmla="val 50000"/>
              <a:gd name="adj2" fmla="val 450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Tree>
    <p:extLst>
      <p:ext uri="{BB962C8B-B14F-4D97-AF65-F5344CB8AC3E}">
        <p14:creationId xmlns:p14="http://schemas.microsoft.com/office/powerpoint/2010/main" val="1851749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73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fld id="{7914528C-D6F8-4D40-97BF-E423E31F7EE0}" type="slidenum">
              <a:rPr lang="en-US" altLang="en-US">
                <a:latin typeface="Arial Black" panose="020B0A04020102020204" pitchFamily="34" charset="0"/>
              </a:rPr>
              <a:pPr/>
              <a:t>39</a:t>
            </a:fld>
            <a:endParaRPr lang="en-US" altLang="en-US">
              <a:latin typeface="Arial Black" panose="020B0A04020102020204" pitchFamily="34" charset="0"/>
            </a:endParaRPr>
          </a:p>
        </p:txBody>
      </p:sp>
      <p:sp>
        <p:nvSpPr>
          <p:cNvPr id="57348" name="Date Placeholder 5"/>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7349" name="Rectangle 850"/>
          <p:cNvSpPr>
            <a:spLocks noGrp="1" noChangeArrowheads="1"/>
          </p:cNvSpPr>
          <p:nvPr>
            <p:ph type="title"/>
          </p:nvPr>
        </p:nvSpPr>
        <p:spPr>
          <a:xfrm>
            <a:off x="1981200" y="457200"/>
            <a:ext cx="8229600" cy="381000"/>
          </a:xfrm>
        </p:spPr>
        <p:txBody>
          <a:bodyPr>
            <a:normAutofit fontScale="90000"/>
          </a:bodyPr>
          <a:lstStyle/>
          <a:p>
            <a:pPr eaLnBrk="1" hangingPunct="1"/>
            <a:r>
              <a:rPr lang="en-US" altLang="en-US" sz="4000"/>
              <a:t>Ví dụ: Cửa hàng NGK</a:t>
            </a:r>
          </a:p>
        </p:txBody>
      </p:sp>
      <p:graphicFrame>
        <p:nvGraphicFramePr>
          <p:cNvPr id="62298" name="Group 858"/>
          <p:cNvGraphicFramePr>
            <a:graphicFrameLocks noGrp="1"/>
          </p:cNvGraphicFramePr>
          <p:nvPr>
            <p:ph idx="1"/>
          </p:nvPr>
        </p:nvGraphicFramePr>
        <p:xfrm>
          <a:off x="1905000" y="1066800"/>
          <a:ext cx="8229600" cy="5516784"/>
        </p:xfrm>
        <a:graphic>
          <a:graphicData uri="http://schemas.openxmlformats.org/drawingml/2006/table">
            <a:tbl>
              <a:tblPr/>
              <a:tblGrid>
                <a:gridCol w="122872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1028700">
                  <a:extLst>
                    <a:ext uri="{9D8B030D-6E8A-4147-A177-3AD203B41FA5}">
                      <a16:colId xmlns:a16="http://schemas.microsoft.com/office/drawing/2014/main" val="20006"/>
                    </a:ext>
                  </a:extLst>
                </a:gridCol>
                <a:gridCol w="1028700">
                  <a:extLst>
                    <a:ext uri="{9D8B030D-6E8A-4147-A177-3AD203B41FA5}">
                      <a16:colId xmlns:a16="http://schemas.microsoft.com/office/drawing/2014/main" val="20007"/>
                    </a:ext>
                  </a:extLst>
                </a:gridCol>
              </a:tblGrid>
              <a:tr h="51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Điều kiện</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Trọng số</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Phương án A</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fr-FR"/>
                    </a:p>
                  </a:txBody>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Phương án B</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fr-FR"/>
                    </a:p>
                  </a:txBody>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Phương án C</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10000"/>
                  </a:ext>
                </a:extLst>
              </a:tr>
              <a:tr h="30478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Tỉ lệ</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Điểm</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Tỉ lệ</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Điểm</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Tỉ lệ</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Điểm</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3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sng" strike="noStrike" cap="none" normalizeH="0" baseline="0">
                          <a:ln>
                            <a:noFill/>
                          </a:ln>
                          <a:solidFill>
                            <a:schemeClr val="tx1"/>
                          </a:solidFill>
                          <a:effectLst/>
                          <a:latin typeface="Times New Roman" pitchFamily="18" charset="0"/>
                          <a:cs typeface="Times New Roman" pitchFamily="18" charset="0"/>
                        </a:rPr>
                        <a:t>Yêu cầu</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Y1</a:t>
                      </a:r>
                      <a:r>
                        <a:rPr kumimoji="0" lang="en-US" sz="1400" b="0" i="0" u="none" strike="noStrike" cap="none" normalizeH="0" baseline="0">
                          <a:ln>
                            <a:noFill/>
                          </a:ln>
                          <a:solidFill>
                            <a:schemeClr val="tx1"/>
                          </a:solidFill>
                          <a:effectLst/>
                          <a:latin typeface="Times New Roman" pitchFamily="18" charset="0"/>
                          <a:cs typeface="Times New Roman" pitchFamily="18" charset="0"/>
                          <a:sym typeface="Wingdings" pitchFamily="2" charset="2"/>
                        </a:rPr>
                        <a:t></a:t>
                      </a:r>
                      <a:r>
                        <a:rPr kumimoji="0" lang="en-US" sz="1400" b="0" i="0" u="none" strike="noStrike" cap="none" normalizeH="0" baseline="0">
                          <a:ln>
                            <a:noFill/>
                          </a:ln>
                          <a:solidFill>
                            <a:schemeClr val="tx1"/>
                          </a:solidFill>
                          <a:effectLst/>
                          <a:latin typeface="Times New Roman" pitchFamily="18" charset="0"/>
                          <a:cs typeface="Times New Roman" pitchFamily="18" charset="0"/>
                        </a:rPr>
                        <a:t> Y6</a:t>
                      </a:r>
                      <a:endParaRPr kumimoji="0" lang="en-US" sz="1400" b="0" i="0" u="none" strike="noStrike" cap="none" normalizeH="0" baseline="0">
                        <a:ln>
                          <a:noFill/>
                        </a:ln>
                        <a:solidFill>
                          <a:schemeClr val="tx1"/>
                        </a:solidFill>
                        <a:effectLst/>
                        <a:latin typeface="Times New Roman" pitchFamily="18" charset="0"/>
                        <a:cs typeface="Times New Roman" pitchFamily="18" charset="0"/>
                        <a:sym typeface="Wingdings" pitchFamily="2" charset="2"/>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25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FF"/>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125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FF"/>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125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FF"/>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125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Y7</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8</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32</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Y8</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7</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1</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7</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28</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Y9</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1</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3</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Y10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1</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1</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12</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Y11</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1</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1</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8</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78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50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174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213</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245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1813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sng" strike="noStrike" cap="none" normalizeH="0" baseline="0">
                          <a:ln>
                            <a:noFill/>
                          </a:ln>
                          <a:solidFill>
                            <a:schemeClr val="tx1"/>
                          </a:solidFill>
                          <a:effectLst/>
                          <a:latin typeface="Times New Roman" pitchFamily="18" charset="0"/>
                          <a:cs typeface="Times New Roman" pitchFamily="18" charset="0"/>
                        </a:rPr>
                        <a:t>Ràng buộc</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R1</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20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FF"/>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100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FF"/>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100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FF"/>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1</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R2</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10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50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2</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R3</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8</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3</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2</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16</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R4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7</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2</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R5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25</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FF"/>
                          </a:solidFill>
                          <a:effectLst/>
                          <a:latin typeface="Times New Roman" pitchFamily="18" charset="0"/>
                          <a:cs typeface="Times New Roman" pitchFamily="18" charset="0"/>
                        </a:rPr>
                        <a:t>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0478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50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250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224</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90</a:t>
                      </a:r>
                      <a:endParaRPr kumimoji="0" lang="en-US" sz="1400" b="0" i="0"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0478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Tổng</a:t>
                      </a:r>
                      <a:endParaRPr kumimoji="0" lang="en-US" sz="1400" b="1" i="1"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100</a:t>
                      </a:r>
                      <a:endParaRPr kumimoji="0" lang="en-US" sz="1400" b="1" i="1"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1" i="1"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424</a:t>
                      </a:r>
                      <a:endParaRPr kumimoji="0" lang="en-US" sz="1400" b="1" i="1"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1" i="1"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437</a:t>
                      </a:r>
                      <a:endParaRPr kumimoji="0" lang="en-US" sz="1400" b="1" i="1"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fr-FR" sz="1400" b="1" i="1"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Times New Roman" pitchFamily="18" charset="0"/>
                          <a:cs typeface="Times New Roman" pitchFamily="18" charset="0"/>
                        </a:rPr>
                        <a:t>335</a:t>
                      </a:r>
                      <a:endParaRPr kumimoji="0" lang="en-US" sz="1400" b="1" i="1" u="none" strike="noStrike" cap="none" normalizeH="0" baseline="0">
                        <a:ln>
                          <a:noFill/>
                        </a:ln>
                        <a:solidFill>
                          <a:schemeClr val="tx1"/>
                        </a:solidFill>
                        <a:effectLst/>
                        <a:latin typeface="Arial" pitchFamily="34"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57502" name="Oval 855"/>
          <p:cNvSpPr>
            <a:spLocks noChangeArrowheads="1"/>
          </p:cNvSpPr>
          <p:nvPr/>
        </p:nvSpPr>
        <p:spPr bwMode="auto">
          <a:xfrm>
            <a:off x="6400800" y="990600"/>
            <a:ext cx="1600200" cy="609600"/>
          </a:xfrm>
          <a:prstGeom prst="ellipse">
            <a:avLst/>
          </a:prstGeom>
          <a:noFill/>
          <a:ln w="9525">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57503" name="Oval 856"/>
          <p:cNvSpPr>
            <a:spLocks noChangeArrowheads="1"/>
          </p:cNvSpPr>
          <p:nvPr/>
        </p:nvSpPr>
        <p:spPr bwMode="auto">
          <a:xfrm>
            <a:off x="7696200" y="6248400"/>
            <a:ext cx="457200" cy="381000"/>
          </a:xfrm>
          <a:prstGeom prst="ellipse">
            <a:avLst/>
          </a:prstGeom>
          <a:noFill/>
          <a:ln w="9525">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Tree>
    <p:extLst>
      <p:ext uri="{BB962C8B-B14F-4D97-AF65-F5344CB8AC3E}">
        <p14:creationId xmlns:p14="http://schemas.microsoft.com/office/powerpoint/2010/main" val="3827944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61366"/>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4288"/>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TỔNG QUÁT VỀ PHÂN TÍCH VÀ THIẾT KẾ HỆ THỐNG</a:t>
            </a:r>
          </a:p>
        </p:txBody>
      </p:sp>
      <p:grpSp>
        <p:nvGrpSpPr>
          <p:cNvPr id="6" name="Group 2">
            <a:extLst>
              <a:ext uri="{FF2B5EF4-FFF2-40B4-BE49-F238E27FC236}">
                <a16:creationId xmlns:a16="http://schemas.microsoft.com/office/drawing/2014/main" id="{FF45BB04-10BC-4771-85B8-F55757618C51}"/>
              </a:ext>
            </a:extLst>
          </p:cNvPr>
          <p:cNvGrpSpPr>
            <a:grpSpLocks/>
          </p:cNvGrpSpPr>
          <p:nvPr/>
        </p:nvGrpSpPr>
        <p:grpSpPr bwMode="auto">
          <a:xfrm>
            <a:off x="3061857" y="3707422"/>
            <a:ext cx="1582738" cy="1865313"/>
            <a:chOff x="3971" y="1776"/>
            <a:chExt cx="997" cy="1175"/>
          </a:xfrm>
          <a:noFill/>
        </p:grpSpPr>
        <p:grpSp>
          <p:nvGrpSpPr>
            <p:cNvPr id="7" name="Group 3">
              <a:extLst>
                <a:ext uri="{FF2B5EF4-FFF2-40B4-BE49-F238E27FC236}">
                  <a16:creationId xmlns:a16="http://schemas.microsoft.com/office/drawing/2014/main" id="{965A0283-7016-436B-9D0A-A1C9C600D9E7}"/>
                </a:ext>
              </a:extLst>
            </p:cNvPr>
            <p:cNvGrpSpPr>
              <a:grpSpLocks/>
            </p:cNvGrpSpPr>
            <p:nvPr/>
          </p:nvGrpSpPr>
          <p:grpSpPr bwMode="auto">
            <a:xfrm>
              <a:off x="4297" y="1776"/>
              <a:ext cx="432" cy="720"/>
              <a:chOff x="1249" y="2496"/>
              <a:chExt cx="432" cy="720"/>
            </a:xfrm>
            <a:grpFill/>
          </p:grpSpPr>
          <p:sp>
            <p:nvSpPr>
              <p:cNvPr id="9" name="Rectangle 4">
                <a:extLst>
                  <a:ext uri="{FF2B5EF4-FFF2-40B4-BE49-F238E27FC236}">
                    <a16:creationId xmlns:a16="http://schemas.microsoft.com/office/drawing/2014/main" id="{E46F4448-12A5-4D82-9C7A-34B63E069B81}"/>
                  </a:ext>
                </a:extLst>
              </p:cNvPr>
              <p:cNvSpPr>
                <a:spLocks noChangeArrowheads="1"/>
              </p:cNvSpPr>
              <p:nvPr/>
            </p:nvSpPr>
            <p:spPr bwMode="auto">
              <a:xfrm>
                <a:off x="1249" y="2496"/>
                <a:ext cx="432" cy="720"/>
              </a:xfrm>
              <a:prstGeom prst="rect">
                <a:avLst/>
              </a:prstGeom>
              <a:grpFill/>
              <a:ln w="28575">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 name="Line 5">
                <a:extLst>
                  <a:ext uri="{FF2B5EF4-FFF2-40B4-BE49-F238E27FC236}">
                    <a16:creationId xmlns:a16="http://schemas.microsoft.com/office/drawing/2014/main" id="{2DACE60A-577E-49BC-AEC7-223DBA9AED32}"/>
                  </a:ext>
                </a:extLst>
              </p:cNvPr>
              <p:cNvSpPr>
                <a:spLocks noChangeShapeType="1"/>
              </p:cNvSpPr>
              <p:nvPr/>
            </p:nvSpPr>
            <p:spPr bwMode="auto">
              <a:xfrm>
                <a:off x="1537" y="2496"/>
                <a:ext cx="144" cy="144"/>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1" name="Line 6">
                <a:extLst>
                  <a:ext uri="{FF2B5EF4-FFF2-40B4-BE49-F238E27FC236}">
                    <a16:creationId xmlns:a16="http://schemas.microsoft.com/office/drawing/2014/main" id="{B5D58EC4-91A6-47A5-BF6C-5D791B92376B}"/>
                  </a:ext>
                </a:extLst>
              </p:cNvPr>
              <p:cNvSpPr>
                <a:spLocks noChangeShapeType="1"/>
              </p:cNvSpPr>
              <p:nvPr/>
            </p:nvSpPr>
            <p:spPr bwMode="auto">
              <a:xfrm>
                <a:off x="1537" y="2496"/>
                <a:ext cx="0" cy="144"/>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2" name="Line 7">
                <a:extLst>
                  <a:ext uri="{FF2B5EF4-FFF2-40B4-BE49-F238E27FC236}">
                    <a16:creationId xmlns:a16="http://schemas.microsoft.com/office/drawing/2014/main" id="{3337EBAD-B1EC-4B86-8DB0-282042F5BB0B}"/>
                  </a:ext>
                </a:extLst>
              </p:cNvPr>
              <p:cNvSpPr>
                <a:spLocks noChangeShapeType="1"/>
              </p:cNvSpPr>
              <p:nvPr/>
            </p:nvSpPr>
            <p:spPr bwMode="auto">
              <a:xfrm flipH="1">
                <a:off x="1537" y="2640"/>
                <a:ext cx="144"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3" name="Line 8">
                <a:extLst>
                  <a:ext uri="{FF2B5EF4-FFF2-40B4-BE49-F238E27FC236}">
                    <a16:creationId xmlns:a16="http://schemas.microsoft.com/office/drawing/2014/main" id="{8D93F7C8-482F-4763-B0A0-636C17996F7A}"/>
                  </a:ext>
                </a:extLst>
              </p:cNvPr>
              <p:cNvSpPr>
                <a:spLocks noChangeShapeType="1"/>
              </p:cNvSpPr>
              <p:nvPr/>
            </p:nvSpPr>
            <p:spPr bwMode="auto">
              <a:xfrm>
                <a:off x="1297" y="2736"/>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4" name="Line 9">
                <a:extLst>
                  <a:ext uri="{FF2B5EF4-FFF2-40B4-BE49-F238E27FC236}">
                    <a16:creationId xmlns:a16="http://schemas.microsoft.com/office/drawing/2014/main" id="{4B942A47-FA98-4FE9-837B-126DC662DA2B}"/>
                  </a:ext>
                </a:extLst>
              </p:cNvPr>
              <p:cNvSpPr>
                <a:spLocks noChangeShapeType="1"/>
              </p:cNvSpPr>
              <p:nvPr/>
            </p:nvSpPr>
            <p:spPr bwMode="auto">
              <a:xfrm>
                <a:off x="1297" y="2784"/>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5" name="Line 10">
                <a:extLst>
                  <a:ext uri="{FF2B5EF4-FFF2-40B4-BE49-F238E27FC236}">
                    <a16:creationId xmlns:a16="http://schemas.microsoft.com/office/drawing/2014/main" id="{159A1697-0012-4050-B4A1-5EF7C74524EA}"/>
                  </a:ext>
                </a:extLst>
              </p:cNvPr>
              <p:cNvSpPr>
                <a:spLocks noChangeShapeType="1"/>
              </p:cNvSpPr>
              <p:nvPr/>
            </p:nvSpPr>
            <p:spPr bwMode="auto">
              <a:xfrm>
                <a:off x="1297" y="2832"/>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6" name="Line 11">
                <a:extLst>
                  <a:ext uri="{FF2B5EF4-FFF2-40B4-BE49-F238E27FC236}">
                    <a16:creationId xmlns:a16="http://schemas.microsoft.com/office/drawing/2014/main" id="{6E72B4F8-C47A-4C28-8B71-91013A8A6787}"/>
                  </a:ext>
                </a:extLst>
              </p:cNvPr>
              <p:cNvSpPr>
                <a:spLocks noChangeShapeType="1"/>
              </p:cNvSpPr>
              <p:nvPr/>
            </p:nvSpPr>
            <p:spPr bwMode="auto">
              <a:xfrm>
                <a:off x="1297" y="2928"/>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7" name="Line 12">
                <a:extLst>
                  <a:ext uri="{FF2B5EF4-FFF2-40B4-BE49-F238E27FC236}">
                    <a16:creationId xmlns:a16="http://schemas.microsoft.com/office/drawing/2014/main" id="{8B2081EC-0522-49BF-9656-FE09C38238E2}"/>
                  </a:ext>
                </a:extLst>
              </p:cNvPr>
              <p:cNvSpPr>
                <a:spLocks noChangeShapeType="1"/>
              </p:cNvSpPr>
              <p:nvPr/>
            </p:nvSpPr>
            <p:spPr bwMode="auto">
              <a:xfrm>
                <a:off x="1297" y="2880"/>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8" name="Line 13">
                <a:extLst>
                  <a:ext uri="{FF2B5EF4-FFF2-40B4-BE49-F238E27FC236}">
                    <a16:creationId xmlns:a16="http://schemas.microsoft.com/office/drawing/2014/main" id="{A6601825-F511-4FB8-B444-70B554539F7A}"/>
                  </a:ext>
                </a:extLst>
              </p:cNvPr>
              <p:cNvSpPr>
                <a:spLocks noChangeShapeType="1"/>
              </p:cNvSpPr>
              <p:nvPr/>
            </p:nvSpPr>
            <p:spPr bwMode="auto">
              <a:xfrm>
                <a:off x="1297" y="2976"/>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9" name="Line 14">
                <a:extLst>
                  <a:ext uri="{FF2B5EF4-FFF2-40B4-BE49-F238E27FC236}">
                    <a16:creationId xmlns:a16="http://schemas.microsoft.com/office/drawing/2014/main" id="{94093C9F-AB28-437C-80E8-32A3516B6F80}"/>
                  </a:ext>
                </a:extLst>
              </p:cNvPr>
              <p:cNvSpPr>
                <a:spLocks noChangeShapeType="1"/>
              </p:cNvSpPr>
              <p:nvPr/>
            </p:nvSpPr>
            <p:spPr bwMode="auto">
              <a:xfrm>
                <a:off x="1297" y="3024"/>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20" name="Line 15">
                <a:extLst>
                  <a:ext uri="{FF2B5EF4-FFF2-40B4-BE49-F238E27FC236}">
                    <a16:creationId xmlns:a16="http://schemas.microsoft.com/office/drawing/2014/main" id="{76FA430E-A4A8-4336-91CE-FC71ABE5933C}"/>
                  </a:ext>
                </a:extLst>
              </p:cNvPr>
              <p:cNvSpPr>
                <a:spLocks noChangeShapeType="1"/>
              </p:cNvSpPr>
              <p:nvPr/>
            </p:nvSpPr>
            <p:spPr bwMode="auto">
              <a:xfrm>
                <a:off x="1297" y="3072"/>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21" name="Line 16">
                <a:extLst>
                  <a:ext uri="{FF2B5EF4-FFF2-40B4-BE49-F238E27FC236}">
                    <a16:creationId xmlns:a16="http://schemas.microsoft.com/office/drawing/2014/main" id="{C499A8E1-35C2-44BF-86F8-862891F408CE}"/>
                  </a:ext>
                </a:extLst>
              </p:cNvPr>
              <p:cNvSpPr>
                <a:spLocks noChangeShapeType="1"/>
              </p:cNvSpPr>
              <p:nvPr/>
            </p:nvSpPr>
            <p:spPr bwMode="auto">
              <a:xfrm>
                <a:off x="1297" y="3120"/>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22" name="Line 17">
                <a:extLst>
                  <a:ext uri="{FF2B5EF4-FFF2-40B4-BE49-F238E27FC236}">
                    <a16:creationId xmlns:a16="http://schemas.microsoft.com/office/drawing/2014/main" id="{D3DD1EE2-769C-403A-B753-3D8EBFB122B8}"/>
                  </a:ext>
                </a:extLst>
              </p:cNvPr>
              <p:cNvSpPr>
                <a:spLocks noChangeShapeType="1"/>
              </p:cNvSpPr>
              <p:nvPr/>
            </p:nvSpPr>
            <p:spPr bwMode="auto">
              <a:xfrm>
                <a:off x="1297" y="3168"/>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23" name="Line 18">
                <a:extLst>
                  <a:ext uri="{FF2B5EF4-FFF2-40B4-BE49-F238E27FC236}">
                    <a16:creationId xmlns:a16="http://schemas.microsoft.com/office/drawing/2014/main" id="{A6EF64F1-A730-4F60-B5C9-EC18E96BEC19}"/>
                  </a:ext>
                </a:extLst>
              </p:cNvPr>
              <p:cNvSpPr>
                <a:spLocks noChangeShapeType="1"/>
              </p:cNvSpPr>
              <p:nvPr/>
            </p:nvSpPr>
            <p:spPr bwMode="auto">
              <a:xfrm>
                <a:off x="1297" y="2688"/>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24" name="Line 19">
                <a:extLst>
                  <a:ext uri="{FF2B5EF4-FFF2-40B4-BE49-F238E27FC236}">
                    <a16:creationId xmlns:a16="http://schemas.microsoft.com/office/drawing/2014/main" id="{8152EAB1-3DFD-4C9C-A0FF-2259EECD560D}"/>
                  </a:ext>
                </a:extLst>
              </p:cNvPr>
              <p:cNvSpPr>
                <a:spLocks noChangeShapeType="1"/>
              </p:cNvSpPr>
              <p:nvPr/>
            </p:nvSpPr>
            <p:spPr bwMode="auto">
              <a:xfrm>
                <a:off x="1297" y="2592"/>
                <a:ext cx="209"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25" name="Line 20">
                <a:extLst>
                  <a:ext uri="{FF2B5EF4-FFF2-40B4-BE49-F238E27FC236}">
                    <a16:creationId xmlns:a16="http://schemas.microsoft.com/office/drawing/2014/main" id="{5AE60886-324F-4113-A9E8-0B9D803F6CC7}"/>
                  </a:ext>
                </a:extLst>
              </p:cNvPr>
              <p:cNvSpPr>
                <a:spLocks noChangeShapeType="1"/>
              </p:cNvSpPr>
              <p:nvPr/>
            </p:nvSpPr>
            <p:spPr bwMode="auto">
              <a:xfrm>
                <a:off x="1297" y="2544"/>
                <a:ext cx="209"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26" name="Line 21">
                <a:extLst>
                  <a:ext uri="{FF2B5EF4-FFF2-40B4-BE49-F238E27FC236}">
                    <a16:creationId xmlns:a16="http://schemas.microsoft.com/office/drawing/2014/main" id="{F881FBB0-A909-40BF-88F9-E4371BC6AC64}"/>
                  </a:ext>
                </a:extLst>
              </p:cNvPr>
              <p:cNvSpPr>
                <a:spLocks noChangeShapeType="1"/>
              </p:cNvSpPr>
              <p:nvPr/>
            </p:nvSpPr>
            <p:spPr bwMode="auto">
              <a:xfrm>
                <a:off x="1297" y="2640"/>
                <a:ext cx="209"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grpSp>
        <p:sp>
          <p:nvSpPr>
            <p:cNvPr id="8" name="Text Box 22">
              <a:extLst>
                <a:ext uri="{FF2B5EF4-FFF2-40B4-BE49-F238E27FC236}">
                  <a16:creationId xmlns:a16="http://schemas.microsoft.com/office/drawing/2014/main" id="{DDC17881-5C1F-42E7-B8D7-92F6AFD17594}"/>
                </a:ext>
              </a:extLst>
            </p:cNvPr>
            <p:cNvSpPr txBox="1">
              <a:spLocks noChangeArrowheads="1"/>
            </p:cNvSpPr>
            <p:nvPr/>
          </p:nvSpPr>
          <p:spPr bwMode="auto">
            <a:xfrm>
              <a:off x="3971" y="2544"/>
              <a:ext cx="997" cy="407"/>
            </a:xfrm>
            <a:prstGeom prst="rect">
              <a:avLst/>
            </a:prstGeom>
            <a:grpFill/>
            <a:ln w="28575">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C00000"/>
                  </a:solidFill>
                </a:rPr>
                <a:t>Supplementary</a:t>
              </a:r>
            </a:p>
            <a:p>
              <a:r>
                <a:rPr lang="en-US" sz="1800">
                  <a:solidFill>
                    <a:srgbClr val="C00000"/>
                  </a:solidFill>
                </a:rPr>
                <a:t>Specification</a:t>
              </a:r>
            </a:p>
          </p:txBody>
        </p:sp>
      </p:grpSp>
      <p:grpSp>
        <p:nvGrpSpPr>
          <p:cNvPr id="27" name="Group 23">
            <a:extLst>
              <a:ext uri="{FF2B5EF4-FFF2-40B4-BE49-F238E27FC236}">
                <a16:creationId xmlns:a16="http://schemas.microsoft.com/office/drawing/2014/main" id="{B9F58F20-A777-4299-8F82-3A55D6AFF9C0}"/>
              </a:ext>
            </a:extLst>
          </p:cNvPr>
          <p:cNvGrpSpPr>
            <a:grpSpLocks/>
          </p:cNvGrpSpPr>
          <p:nvPr/>
        </p:nvGrpSpPr>
        <p:grpSpPr bwMode="auto">
          <a:xfrm>
            <a:off x="1614055" y="1269021"/>
            <a:ext cx="2522538" cy="1544638"/>
            <a:chOff x="700" y="713"/>
            <a:chExt cx="1589" cy="973"/>
          </a:xfrm>
          <a:noFill/>
        </p:grpSpPr>
        <p:grpSp>
          <p:nvGrpSpPr>
            <p:cNvPr id="28" name="Group 24">
              <a:extLst>
                <a:ext uri="{FF2B5EF4-FFF2-40B4-BE49-F238E27FC236}">
                  <a16:creationId xmlns:a16="http://schemas.microsoft.com/office/drawing/2014/main" id="{A760C157-4071-4CA7-990C-946E28819096}"/>
                </a:ext>
              </a:extLst>
            </p:cNvPr>
            <p:cNvGrpSpPr>
              <a:grpSpLocks/>
            </p:cNvGrpSpPr>
            <p:nvPr/>
          </p:nvGrpSpPr>
          <p:grpSpPr bwMode="auto">
            <a:xfrm>
              <a:off x="700" y="713"/>
              <a:ext cx="1589" cy="681"/>
              <a:chOff x="700" y="713"/>
              <a:chExt cx="1589" cy="681"/>
            </a:xfrm>
            <a:grpFill/>
          </p:grpSpPr>
          <p:grpSp>
            <p:nvGrpSpPr>
              <p:cNvPr id="30" name="Group 25">
                <a:extLst>
                  <a:ext uri="{FF2B5EF4-FFF2-40B4-BE49-F238E27FC236}">
                    <a16:creationId xmlns:a16="http://schemas.microsoft.com/office/drawing/2014/main" id="{261AF481-71C5-46CF-B20F-E3B5713670A4}"/>
                  </a:ext>
                </a:extLst>
              </p:cNvPr>
              <p:cNvGrpSpPr>
                <a:grpSpLocks/>
              </p:cNvGrpSpPr>
              <p:nvPr/>
            </p:nvGrpSpPr>
            <p:grpSpPr bwMode="auto">
              <a:xfrm>
                <a:off x="700" y="713"/>
                <a:ext cx="320" cy="403"/>
                <a:chOff x="7654" y="3380"/>
                <a:chExt cx="554" cy="754"/>
              </a:xfrm>
              <a:grpFill/>
            </p:grpSpPr>
            <p:sp>
              <p:nvSpPr>
                <p:cNvPr id="37" name="Oval 26">
                  <a:extLst>
                    <a:ext uri="{FF2B5EF4-FFF2-40B4-BE49-F238E27FC236}">
                      <a16:creationId xmlns:a16="http://schemas.microsoft.com/office/drawing/2014/main" id="{2D0FB7B5-64A4-4750-8BE1-1B847974BBA7}"/>
                    </a:ext>
                  </a:extLst>
                </p:cNvPr>
                <p:cNvSpPr>
                  <a:spLocks noChangeArrowheads="1"/>
                </p:cNvSpPr>
                <p:nvPr/>
              </p:nvSpPr>
              <p:spPr bwMode="auto">
                <a:xfrm>
                  <a:off x="7805" y="3380"/>
                  <a:ext cx="253" cy="248"/>
                </a:xfrm>
                <a:prstGeom prst="ellipse">
                  <a:avLst/>
                </a:prstGeom>
                <a:grpFill/>
                <a:ln w="28575">
                  <a:solidFill>
                    <a:srgbClr val="3333CC"/>
                  </a:solidFill>
                  <a:round/>
                  <a:headEnd/>
                  <a:tailEnd/>
                </a:ln>
              </p:spPr>
              <p:txBody>
                <a:bodyPr/>
                <a:lstStyle/>
                <a:p>
                  <a:endParaRPr lang="en-US"/>
                </a:p>
              </p:txBody>
            </p:sp>
            <p:sp>
              <p:nvSpPr>
                <p:cNvPr id="38" name="Line 27">
                  <a:extLst>
                    <a:ext uri="{FF2B5EF4-FFF2-40B4-BE49-F238E27FC236}">
                      <a16:creationId xmlns:a16="http://schemas.microsoft.com/office/drawing/2014/main" id="{272A765A-80CE-458C-B6AE-5A5632C8304C}"/>
                    </a:ext>
                  </a:extLst>
                </p:cNvPr>
                <p:cNvSpPr>
                  <a:spLocks noChangeShapeType="1"/>
                </p:cNvSpPr>
                <p:nvPr/>
              </p:nvSpPr>
              <p:spPr bwMode="auto">
                <a:xfrm>
                  <a:off x="7931" y="3630"/>
                  <a:ext cx="1" cy="232"/>
                </a:xfrm>
                <a:prstGeom prst="line">
                  <a:avLst/>
                </a:prstGeom>
                <a:grpFill/>
                <a:ln w="28575">
                  <a:solidFill>
                    <a:srgbClr val="3333CC"/>
                  </a:solidFill>
                  <a:round/>
                  <a:headEnd/>
                  <a:tailEnd/>
                </a:ln>
              </p:spPr>
              <p:txBody>
                <a:bodyPr/>
                <a:lstStyle/>
                <a:p>
                  <a:endParaRPr lang="en-US"/>
                </a:p>
              </p:txBody>
            </p:sp>
            <p:sp>
              <p:nvSpPr>
                <p:cNvPr id="39" name="Line 28">
                  <a:extLst>
                    <a:ext uri="{FF2B5EF4-FFF2-40B4-BE49-F238E27FC236}">
                      <a16:creationId xmlns:a16="http://schemas.microsoft.com/office/drawing/2014/main" id="{79A660AB-A9DA-473A-89B9-C89F1462C0D0}"/>
                    </a:ext>
                  </a:extLst>
                </p:cNvPr>
                <p:cNvSpPr>
                  <a:spLocks noChangeShapeType="1"/>
                </p:cNvSpPr>
                <p:nvPr/>
              </p:nvSpPr>
              <p:spPr bwMode="auto">
                <a:xfrm>
                  <a:off x="7731" y="3695"/>
                  <a:ext cx="401" cy="1"/>
                </a:xfrm>
                <a:prstGeom prst="line">
                  <a:avLst/>
                </a:prstGeom>
                <a:grpFill/>
                <a:ln w="28575">
                  <a:solidFill>
                    <a:srgbClr val="3333CC"/>
                  </a:solidFill>
                  <a:round/>
                  <a:headEnd/>
                  <a:tailEnd/>
                </a:ln>
              </p:spPr>
              <p:txBody>
                <a:bodyPr/>
                <a:lstStyle/>
                <a:p>
                  <a:endParaRPr lang="en-US"/>
                </a:p>
              </p:txBody>
            </p:sp>
            <p:sp>
              <p:nvSpPr>
                <p:cNvPr id="40" name="Freeform 29">
                  <a:extLst>
                    <a:ext uri="{FF2B5EF4-FFF2-40B4-BE49-F238E27FC236}">
                      <a16:creationId xmlns:a16="http://schemas.microsoft.com/office/drawing/2014/main" id="{1F32E145-E545-4CA6-8DE7-60CC408B7F7B}"/>
                    </a:ext>
                  </a:extLst>
                </p:cNvPr>
                <p:cNvSpPr>
                  <a:spLocks/>
                </p:cNvSpPr>
                <p:nvPr/>
              </p:nvSpPr>
              <p:spPr bwMode="auto">
                <a:xfrm>
                  <a:off x="7654" y="3862"/>
                  <a:ext cx="554" cy="272"/>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grpFill/>
                <a:ln w="28575" cmpd="sng">
                  <a:solidFill>
                    <a:srgbClr val="3333CC"/>
                  </a:solidFill>
                  <a:prstDash val="solid"/>
                  <a:round/>
                  <a:headEnd/>
                  <a:tailEnd/>
                </a:ln>
              </p:spPr>
              <p:txBody>
                <a:bodyPr/>
                <a:lstStyle/>
                <a:p>
                  <a:endParaRPr lang="en-US"/>
                </a:p>
              </p:txBody>
            </p:sp>
          </p:grpSp>
          <p:sp>
            <p:nvSpPr>
              <p:cNvPr id="31" name="Oval 30">
                <a:extLst>
                  <a:ext uri="{FF2B5EF4-FFF2-40B4-BE49-F238E27FC236}">
                    <a16:creationId xmlns:a16="http://schemas.microsoft.com/office/drawing/2014/main" id="{5D453F32-A3A5-4350-BE2C-2571BEAE5D42}"/>
                  </a:ext>
                </a:extLst>
              </p:cNvPr>
              <p:cNvSpPr>
                <a:spLocks noChangeArrowheads="1"/>
              </p:cNvSpPr>
              <p:nvPr/>
            </p:nvSpPr>
            <p:spPr bwMode="auto">
              <a:xfrm>
                <a:off x="1434" y="799"/>
                <a:ext cx="499" cy="230"/>
              </a:xfrm>
              <a:prstGeom prst="ellips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1">
                <a:extLst>
                  <a:ext uri="{FF2B5EF4-FFF2-40B4-BE49-F238E27FC236}">
                    <a16:creationId xmlns:a16="http://schemas.microsoft.com/office/drawing/2014/main" id="{92DD1BD8-76B8-4F90-BDF4-71DB5E1FCF8E}"/>
                  </a:ext>
                </a:extLst>
              </p:cNvPr>
              <p:cNvSpPr>
                <a:spLocks noChangeArrowheads="1"/>
              </p:cNvSpPr>
              <p:nvPr/>
            </p:nvSpPr>
            <p:spPr bwMode="auto">
              <a:xfrm>
                <a:off x="1121" y="1164"/>
                <a:ext cx="499" cy="230"/>
              </a:xfrm>
              <a:prstGeom prst="ellips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2">
                <a:extLst>
                  <a:ext uri="{FF2B5EF4-FFF2-40B4-BE49-F238E27FC236}">
                    <a16:creationId xmlns:a16="http://schemas.microsoft.com/office/drawing/2014/main" id="{D7A983A8-EEDF-4EDD-8EB5-FE20A393A83F}"/>
                  </a:ext>
                </a:extLst>
              </p:cNvPr>
              <p:cNvSpPr>
                <a:spLocks noChangeArrowheads="1"/>
              </p:cNvSpPr>
              <p:nvPr/>
            </p:nvSpPr>
            <p:spPr bwMode="auto">
              <a:xfrm>
                <a:off x="1790" y="1164"/>
                <a:ext cx="499" cy="230"/>
              </a:xfrm>
              <a:prstGeom prst="ellips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3">
                <a:extLst>
                  <a:ext uri="{FF2B5EF4-FFF2-40B4-BE49-F238E27FC236}">
                    <a16:creationId xmlns:a16="http://schemas.microsoft.com/office/drawing/2014/main" id="{21EA46B9-B2FA-470D-A805-4A40E190C7F2}"/>
                  </a:ext>
                </a:extLst>
              </p:cNvPr>
              <p:cNvSpPr>
                <a:spLocks noChangeShapeType="1"/>
              </p:cNvSpPr>
              <p:nvPr/>
            </p:nvSpPr>
            <p:spPr bwMode="auto">
              <a:xfrm>
                <a:off x="965" y="914"/>
                <a:ext cx="469" cy="0"/>
              </a:xfrm>
              <a:prstGeom prst="line">
                <a:avLst/>
              </a:prstGeom>
              <a:grpFill/>
              <a:ln w="28575">
                <a:solidFill>
                  <a:srgbClr val="3333CC"/>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4">
                <a:extLst>
                  <a:ext uri="{FF2B5EF4-FFF2-40B4-BE49-F238E27FC236}">
                    <a16:creationId xmlns:a16="http://schemas.microsoft.com/office/drawing/2014/main" id="{6D2F9084-0EA3-403C-B39F-052990797611}"/>
                  </a:ext>
                </a:extLst>
              </p:cNvPr>
              <p:cNvSpPr>
                <a:spLocks noChangeShapeType="1"/>
              </p:cNvSpPr>
              <p:nvPr/>
            </p:nvSpPr>
            <p:spPr bwMode="auto">
              <a:xfrm flipV="1">
                <a:off x="1476" y="1029"/>
                <a:ext cx="144" cy="135"/>
              </a:xfrm>
              <a:prstGeom prst="line">
                <a:avLst/>
              </a:prstGeom>
              <a:grpFill/>
              <a:ln w="28575">
                <a:solidFill>
                  <a:srgbClr val="3333CC"/>
                </a:solidFill>
                <a:round/>
                <a:headEnd type="none" w="sm" len="sm"/>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35">
                <a:extLst>
                  <a:ext uri="{FF2B5EF4-FFF2-40B4-BE49-F238E27FC236}">
                    <a16:creationId xmlns:a16="http://schemas.microsoft.com/office/drawing/2014/main" id="{D7CBE0C7-07F8-4E3F-A79E-6E7B3150F4C4}"/>
                  </a:ext>
                </a:extLst>
              </p:cNvPr>
              <p:cNvSpPr>
                <a:spLocks noChangeShapeType="1"/>
              </p:cNvSpPr>
              <p:nvPr/>
            </p:nvSpPr>
            <p:spPr bwMode="auto">
              <a:xfrm flipH="1" flipV="1">
                <a:off x="1790" y="1029"/>
                <a:ext cx="143" cy="135"/>
              </a:xfrm>
              <a:prstGeom prst="line">
                <a:avLst/>
              </a:prstGeom>
              <a:grpFill/>
              <a:ln w="28575">
                <a:solidFill>
                  <a:srgbClr val="3333CC"/>
                </a:solidFill>
                <a:round/>
                <a:headEnd type="none" w="sm" len="sm"/>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 name="Text Box 36">
              <a:extLst>
                <a:ext uri="{FF2B5EF4-FFF2-40B4-BE49-F238E27FC236}">
                  <a16:creationId xmlns:a16="http://schemas.microsoft.com/office/drawing/2014/main" id="{4C09B88E-4117-4C36-9C84-ACF0E69C3E15}"/>
                </a:ext>
              </a:extLst>
            </p:cNvPr>
            <p:cNvSpPr txBox="1">
              <a:spLocks noChangeArrowheads="1"/>
            </p:cNvSpPr>
            <p:nvPr/>
          </p:nvSpPr>
          <p:spPr bwMode="auto">
            <a:xfrm>
              <a:off x="901" y="1455"/>
              <a:ext cx="1188" cy="231"/>
            </a:xfrm>
            <a:prstGeom prst="rect">
              <a:avLst/>
            </a:prstGeom>
            <a:grpFill/>
            <a:ln w="28575">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Use-Case Model</a:t>
              </a:r>
            </a:p>
          </p:txBody>
        </p:sp>
      </p:grpSp>
      <p:sp>
        <p:nvSpPr>
          <p:cNvPr id="41" name="Line 61">
            <a:extLst>
              <a:ext uri="{FF2B5EF4-FFF2-40B4-BE49-F238E27FC236}">
                <a16:creationId xmlns:a16="http://schemas.microsoft.com/office/drawing/2014/main" id="{655CDDA7-B053-4C12-A208-3177C8D4E12A}"/>
              </a:ext>
            </a:extLst>
          </p:cNvPr>
          <p:cNvSpPr>
            <a:spLocks noChangeShapeType="1"/>
          </p:cNvSpPr>
          <p:nvPr/>
        </p:nvSpPr>
        <p:spPr bwMode="auto">
          <a:xfrm flipH="1" flipV="1">
            <a:off x="6935355" y="4923446"/>
            <a:ext cx="495300" cy="407988"/>
          </a:xfrm>
          <a:prstGeom prst="line">
            <a:avLst/>
          </a:prstGeom>
          <a:noFill/>
          <a:ln w="19050">
            <a:solidFill>
              <a:srgbClr val="3333CC"/>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42" name="Line 62">
            <a:extLst>
              <a:ext uri="{FF2B5EF4-FFF2-40B4-BE49-F238E27FC236}">
                <a16:creationId xmlns:a16="http://schemas.microsoft.com/office/drawing/2014/main" id="{EC9A542E-D289-4FDC-A98D-58154B96DDBD}"/>
              </a:ext>
            </a:extLst>
          </p:cNvPr>
          <p:cNvSpPr>
            <a:spLocks noChangeShapeType="1"/>
          </p:cNvSpPr>
          <p:nvPr/>
        </p:nvSpPr>
        <p:spPr bwMode="auto">
          <a:xfrm flipV="1">
            <a:off x="7170305" y="4532921"/>
            <a:ext cx="538163" cy="242888"/>
          </a:xfrm>
          <a:prstGeom prst="line">
            <a:avLst/>
          </a:prstGeom>
          <a:noFill/>
          <a:ln w="19050">
            <a:solidFill>
              <a:srgbClr val="3333CC"/>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43" name="Line 63">
            <a:extLst>
              <a:ext uri="{FF2B5EF4-FFF2-40B4-BE49-F238E27FC236}">
                <a16:creationId xmlns:a16="http://schemas.microsoft.com/office/drawing/2014/main" id="{2C972C55-ED1C-4478-A859-88F3B2076F8B}"/>
              </a:ext>
            </a:extLst>
          </p:cNvPr>
          <p:cNvSpPr>
            <a:spLocks noChangeShapeType="1"/>
          </p:cNvSpPr>
          <p:nvPr/>
        </p:nvSpPr>
        <p:spPr bwMode="auto">
          <a:xfrm flipV="1">
            <a:off x="7708468" y="5331434"/>
            <a:ext cx="479425" cy="130175"/>
          </a:xfrm>
          <a:prstGeom prst="line">
            <a:avLst/>
          </a:prstGeom>
          <a:noFill/>
          <a:ln w="19050">
            <a:solidFill>
              <a:srgbClr val="3333CC"/>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44" name="Line 64">
            <a:extLst>
              <a:ext uri="{FF2B5EF4-FFF2-40B4-BE49-F238E27FC236}">
                <a16:creationId xmlns:a16="http://schemas.microsoft.com/office/drawing/2014/main" id="{28D46512-1307-42AB-940E-48A0B31D00E5}"/>
              </a:ext>
            </a:extLst>
          </p:cNvPr>
          <p:cNvSpPr>
            <a:spLocks noChangeShapeType="1"/>
          </p:cNvSpPr>
          <p:nvPr/>
        </p:nvSpPr>
        <p:spPr bwMode="auto">
          <a:xfrm flipV="1">
            <a:off x="7430655" y="4671034"/>
            <a:ext cx="522288" cy="660400"/>
          </a:xfrm>
          <a:prstGeom prst="line">
            <a:avLst/>
          </a:prstGeom>
          <a:noFill/>
          <a:ln w="19050">
            <a:solidFill>
              <a:srgbClr val="3333CC"/>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45" name="Text Box 65">
            <a:extLst>
              <a:ext uri="{FF2B5EF4-FFF2-40B4-BE49-F238E27FC236}">
                <a16:creationId xmlns:a16="http://schemas.microsoft.com/office/drawing/2014/main" id="{2276B2B8-659C-4690-A0E1-797C1691782D}"/>
              </a:ext>
            </a:extLst>
          </p:cNvPr>
          <p:cNvSpPr txBox="1">
            <a:spLocks noChangeArrowheads="1"/>
          </p:cNvSpPr>
          <p:nvPr/>
        </p:nvSpPr>
        <p:spPr bwMode="auto">
          <a:xfrm>
            <a:off x="7003618" y="5750534"/>
            <a:ext cx="1281120" cy="369332"/>
          </a:xfrm>
          <a:prstGeom prst="rect">
            <a:avLst/>
          </a:prstGeom>
          <a:noFill/>
          <a:ln w="28575">
            <a:solidFill>
              <a:srgbClr val="3333CC"/>
            </a:solidFill>
            <a:miter lim="800000"/>
            <a:headEnd type="none" w="sm" len="sm"/>
            <a:tailEnd type="none" w="lg" len="lg"/>
          </a:ln>
          <a:effectLst/>
        </p:spPr>
        <p:txBody>
          <a:bodyPr wrap="none">
            <a:spAutoFit/>
          </a:bodyPr>
          <a:lstStyle/>
          <a:p>
            <a:r>
              <a:rPr lang="en-US" sz="1800">
                <a:solidFill>
                  <a:srgbClr val="C00000"/>
                </a:solidFill>
              </a:rPr>
              <a:t>Data Model</a:t>
            </a:r>
          </a:p>
        </p:txBody>
      </p:sp>
      <p:grpSp>
        <p:nvGrpSpPr>
          <p:cNvPr id="46" name="Group 66">
            <a:extLst>
              <a:ext uri="{FF2B5EF4-FFF2-40B4-BE49-F238E27FC236}">
                <a16:creationId xmlns:a16="http://schemas.microsoft.com/office/drawing/2014/main" id="{789A8FDA-875B-4A71-84FB-125EA925DAC3}"/>
              </a:ext>
            </a:extLst>
          </p:cNvPr>
          <p:cNvGrpSpPr>
            <a:grpSpLocks/>
          </p:cNvGrpSpPr>
          <p:nvPr/>
        </p:nvGrpSpPr>
        <p:grpSpPr bwMode="auto">
          <a:xfrm>
            <a:off x="6690880" y="4599598"/>
            <a:ext cx="479425" cy="369887"/>
            <a:chOff x="2986" y="2696"/>
            <a:chExt cx="302" cy="233"/>
          </a:xfrm>
          <a:noFill/>
        </p:grpSpPr>
        <p:sp>
          <p:nvSpPr>
            <p:cNvPr id="47" name="Rectangle 67">
              <a:extLst>
                <a:ext uri="{FF2B5EF4-FFF2-40B4-BE49-F238E27FC236}">
                  <a16:creationId xmlns:a16="http://schemas.microsoft.com/office/drawing/2014/main" id="{40627552-3F1B-4E85-A52E-58E1CC900316}"/>
                </a:ext>
              </a:extLst>
            </p:cNvPr>
            <p:cNvSpPr>
              <a:spLocks noChangeArrowheads="1"/>
            </p:cNvSpPr>
            <p:nvPr/>
          </p:nvSpPr>
          <p:spPr bwMode="auto">
            <a:xfrm>
              <a:off x="2986" y="2696"/>
              <a:ext cx="0" cy="233"/>
            </a:xfrm>
            <a:prstGeom prst="rect">
              <a:avLst/>
            </a:prstGeom>
            <a:grpFill/>
            <a:ln w="19050">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C00000"/>
                </a:solidFill>
              </a:endParaRPr>
            </a:p>
          </p:txBody>
        </p:sp>
        <p:sp>
          <p:nvSpPr>
            <p:cNvPr id="48" name="Line 68">
              <a:extLst>
                <a:ext uri="{FF2B5EF4-FFF2-40B4-BE49-F238E27FC236}">
                  <a16:creationId xmlns:a16="http://schemas.microsoft.com/office/drawing/2014/main" id="{392EF2F6-8D17-4AE5-BC8A-E6B5BC14E3B6}"/>
                </a:ext>
              </a:extLst>
            </p:cNvPr>
            <p:cNvSpPr>
              <a:spLocks noChangeShapeType="1"/>
            </p:cNvSpPr>
            <p:nvPr/>
          </p:nvSpPr>
          <p:spPr bwMode="auto">
            <a:xfrm>
              <a:off x="2986" y="2807"/>
              <a:ext cx="302" cy="0"/>
            </a:xfrm>
            <a:prstGeom prst="line">
              <a:avLst/>
            </a:prstGeom>
            <a:grpFill/>
            <a:ln w="19050">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solidFill>
                  <a:srgbClr val="C00000"/>
                </a:solidFill>
              </a:endParaRPr>
            </a:p>
          </p:txBody>
        </p:sp>
        <p:sp>
          <p:nvSpPr>
            <p:cNvPr id="49" name="Line 69">
              <a:extLst>
                <a:ext uri="{FF2B5EF4-FFF2-40B4-BE49-F238E27FC236}">
                  <a16:creationId xmlns:a16="http://schemas.microsoft.com/office/drawing/2014/main" id="{859782D3-A627-4B3A-8DB5-B06280E862C9}"/>
                </a:ext>
              </a:extLst>
            </p:cNvPr>
            <p:cNvSpPr>
              <a:spLocks noChangeShapeType="1"/>
            </p:cNvSpPr>
            <p:nvPr/>
          </p:nvSpPr>
          <p:spPr bwMode="auto">
            <a:xfrm>
              <a:off x="3184" y="2723"/>
              <a:ext cx="0" cy="173"/>
            </a:xfrm>
            <a:prstGeom prst="line">
              <a:avLst/>
            </a:prstGeom>
            <a:grpFill/>
            <a:ln w="19050">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50" name="Line 70">
              <a:extLst>
                <a:ext uri="{FF2B5EF4-FFF2-40B4-BE49-F238E27FC236}">
                  <a16:creationId xmlns:a16="http://schemas.microsoft.com/office/drawing/2014/main" id="{90C403F6-1EA6-4719-B471-7365C5A95F90}"/>
                </a:ext>
              </a:extLst>
            </p:cNvPr>
            <p:cNvSpPr>
              <a:spLocks noChangeShapeType="1"/>
            </p:cNvSpPr>
            <p:nvPr/>
          </p:nvSpPr>
          <p:spPr bwMode="auto">
            <a:xfrm>
              <a:off x="3077" y="2727"/>
              <a:ext cx="0" cy="173"/>
            </a:xfrm>
            <a:prstGeom prst="line">
              <a:avLst/>
            </a:prstGeom>
            <a:grpFill/>
            <a:ln w="19050">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grpSp>
      <p:grpSp>
        <p:nvGrpSpPr>
          <p:cNvPr id="51" name="Group 71">
            <a:extLst>
              <a:ext uri="{FF2B5EF4-FFF2-40B4-BE49-F238E27FC236}">
                <a16:creationId xmlns:a16="http://schemas.microsoft.com/office/drawing/2014/main" id="{44BFBADB-E814-452B-9A50-95FEEEFACC84}"/>
              </a:ext>
            </a:extLst>
          </p:cNvPr>
          <p:cNvGrpSpPr>
            <a:grpSpLocks/>
          </p:cNvGrpSpPr>
          <p:nvPr/>
        </p:nvGrpSpPr>
        <p:grpSpPr bwMode="auto">
          <a:xfrm>
            <a:off x="7708468" y="4350357"/>
            <a:ext cx="479425" cy="369888"/>
            <a:chOff x="2986" y="2696"/>
            <a:chExt cx="302" cy="233"/>
          </a:xfrm>
          <a:noFill/>
        </p:grpSpPr>
        <p:sp>
          <p:nvSpPr>
            <p:cNvPr id="52" name="Rectangle 72">
              <a:extLst>
                <a:ext uri="{FF2B5EF4-FFF2-40B4-BE49-F238E27FC236}">
                  <a16:creationId xmlns:a16="http://schemas.microsoft.com/office/drawing/2014/main" id="{C0DA0757-6B83-4AAD-AD7C-1E29B8F13825}"/>
                </a:ext>
              </a:extLst>
            </p:cNvPr>
            <p:cNvSpPr>
              <a:spLocks noChangeArrowheads="1"/>
            </p:cNvSpPr>
            <p:nvPr/>
          </p:nvSpPr>
          <p:spPr bwMode="auto">
            <a:xfrm>
              <a:off x="2986" y="2696"/>
              <a:ext cx="0" cy="233"/>
            </a:xfrm>
            <a:prstGeom prst="rect">
              <a:avLst/>
            </a:prstGeom>
            <a:grpFill/>
            <a:ln w="19050">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C00000"/>
                </a:solidFill>
              </a:endParaRPr>
            </a:p>
          </p:txBody>
        </p:sp>
        <p:sp>
          <p:nvSpPr>
            <p:cNvPr id="53" name="Line 73">
              <a:extLst>
                <a:ext uri="{FF2B5EF4-FFF2-40B4-BE49-F238E27FC236}">
                  <a16:creationId xmlns:a16="http://schemas.microsoft.com/office/drawing/2014/main" id="{97B90035-C27D-4DED-81F5-2977293B802A}"/>
                </a:ext>
              </a:extLst>
            </p:cNvPr>
            <p:cNvSpPr>
              <a:spLocks noChangeShapeType="1"/>
            </p:cNvSpPr>
            <p:nvPr/>
          </p:nvSpPr>
          <p:spPr bwMode="auto">
            <a:xfrm>
              <a:off x="2986" y="2807"/>
              <a:ext cx="302" cy="0"/>
            </a:xfrm>
            <a:prstGeom prst="line">
              <a:avLst/>
            </a:prstGeom>
            <a:grpFill/>
            <a:ln w="19050">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solidFill>
                  <a:srgbClr val="C00000"/>
                </a:solidFill>
              </a:endParaRPr>
            </a:p>
          </p:txBody>
        </p:sp>
        <p:sp>
          <p:nvSpPr>
            <p:cNvPr id="54" name="Line 74">
              <a:extLst>
                <a:ext uri="{FF2B5EF4-FFF2-40B4-BE49-F238E27FC236}">
                  <a16:creationId xmlns:a16="http://schemas.microsoft.com/office/drawing/2014/main" id="{2F6F600F-7522-4B9E-96EF-FC27E9496A4C}"/>
                </a:ext>
              </a:extLst>
            </p:cNvPr>
            <p:cNvSpPr>
              <a:spLocks noChangeShapeType="1"/>
            </p:cNvSpPr>
            <p:nvPr/>
          </p:nvSpPr>
          <p:spPr bwMode="auto">
            <a:xfrm>
              <a:off x="3184" y="2723"/>
              <a:ext cx="0" cy="173"/>
            </a:xfrm>
            <a:prstGeom prst="line">
              <a:avLst/>
            </a:prstGeom>
            <a:grpFill/>
            <a:ln w="19050">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55" name="Line 75">
              <a:extLst>
                <a:ext uri="{FF2B5EF4-FFF2-40B4-BE49-F238E27FC236}">
                  <a16:creationId xmlns:a16="http://schemas.microsoft.com/office/drawing/2014/main" id="{EA4A7157-6E21-4BF9-8C6F-618CAF16FD1A}"/>
                </a:ext>
              </a:extLst>
            </p:cNvPr>
            <p:cNvSpPr>
              <a:spLocks noChangeShapeType="1"/>
            </p:cNvSpPr>
            <p:nvPr/>
          </p:nvSpPr>
          <p:spPr bwMode="auto">
            <a:xfrm>
              <a:off x="3077" y="2727"/>
              <a:ext cx="0" cy="173"/>
            </a:xfrm>
            <a:prstGeom prst="line">
              <a:avLst/>
            </a:prstGeom>
            <a:grpFill/>
            <a:ln w="19050">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grpSp>
      <p:grpSp>
        <p:nvGrpSpPr>
          <p:cNvPr id="56" name="Group 76">
            <a:extLst>
              <a:ext uri="{FF2B5EF4-FFF2-40B4-BE49-F238E27FC236}">
                <a16:creationId xmlns:a16="http://schemas.microsoft.com/office/drawing/2014/main" id="{23E4523D-9EF2-4149-92C3-BDE149C7D11F}"/>
              </a:ext>
            </a:extLst>
          </p:cNvPr>
          <p:cNvGrpSpPr>
            <a:grpSpLocks/>
          </p:cNvGrpSpPr>
          <p:nvPr/>
        </p:nvGrpSpPr>
        <p:grpSpPr bwMode="auto">
          <a:xfrm>
            <a:off x="7229043" y="5288573"/>
            <a:ext cx="479425" cy="369887"/>
            <a:chOff x="2986" y="2696"/>
            <a:chExt cx="302" cy="233"/>
          </a:xfrm>
          <a:noFill/>
        </p:grpSpPr>
        <p:sp>
          <p:nvSpPr>
            <p:cNvPr id="57" name="Rectangle 77">
              <a:extLst>
                <a:ext uri="{FF2B5EF4-FFF2-40B4-BE49-F238E27FC236}">
                  <a16:creationId xmlns:a16="http://schemas.microsoft.com/office/drawing/2014/main" id="{8FA921B2-CAB0-4283-8D8E-5E61D1DA9C4C}"/>
                </a:ext>
              </a:extLst>
            </p:cNvPr>
            <p:cNvSpPr>
              <a:spLocks noChangeArrowheads="1"/>
            </p:cNvSpPr>
            <p:nvPr/>
          </p:nvSpPr>
          <p:spPr bwMode="auto">
            <a:xfrm>
              <a:off x="2986" y="2696"/>
              <a:ext cx="0" cy="233"/>
            </a:xfrm>
            <a:prstGeom prst="rect">
              <a:avLst/>
            </a:prstGeom>
            <a:grpFill/>
            <a:ln w="19050">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C00000"/>
                </a:solidFill>
              </a:endParaRPr>
            </a:p>
          </p:txBody>
        </p:sp>
        <p:sp>
          <p:nvSpPr>
            <p:cNvPr id="58" name="Line 78">
              <a:extLst>
                <a:ext uri="{FF2B5EF4-FFF2-40B4-BE49-F238E27FC236}">
                  <a16:creationId xmlns:a16="http://schemas.microsoft.com/office/drawing/2014/main" id="{4A81DCD3-D79A-4709-AF22-9AD284FC05C5}"/>
                </a:ext>
              </a:extLst>
            </p:cNvPr>
            <p:cNvSpPr>
              <a:spLocks noChangeShapeType="1"/>
            </p:cNvSpPr>
            <p:nvPr/>
          </p:nvSpPr>
          <p:spPr bwMode="auto">
            <a:xfrm>
              <a:off x="2986" y="2807"/>
              <a:ext cx="302" cy="0"/>
            </a:xfrm>
            <a:prstGeom prst="line">
              <a:avLst/>
            </a:prstGeom>
            <a:grpFill/>
            <a:ln w="19050">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solidFill>
                  <a:srgbClr val="C00000"/>
                </a:solidFill>
              </a:endParaRPr>
            </a:p>
          </p:txBody>
        </p:sp>
        <p:sp>
          <p:nvSpPr>
            <p:cNvPr id="59" name="Line 79">
              <a:extLst>
                <a:ext uri="{FF2B5EF4-FFF2-40B4-BE49-F238E27FC236}">
                  <a16:creationId xmlns:a16="http://schemas.microsoft.com/office/drawing/2014/main" id="{AA9DE0D5-03E7-49CB-8839-C0AB0A011A9D}"/>
                </a:ext>
              </a:extLst>
            </p:cNvPr>
            <p:cNvSpPr>
              <a:spLocks noChangeShapeType="1"/>
            </p:cNvSpPr>
            <p:nvPr/>
          </p:nvSpPr>
          <p:spPr bwMode="auto">
            <a:xfrm>
              <a:off x="3184" y="2723"/>
              <a:ext cx="0" cy="173"/>
            </a:xfrm>
            <a:prstGeom prst="line">
              <a:avLst/>
            </a:prstGeom>
            <a:grpFill/>
            <a:ln w="19050">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60" name="Line 80">
              <a:extLst>
                <a:ext uri="{FF2B5EF4-FFF2-40B4-BE49-F238E27FC236}">
                  <a16:creationId xmlns:a16="http://schemas.microsoft.com/office/drawing/2014/main" id="{6F213CA9-83ED-44FE-A282-72C1D01A2994}"/>
                </a:ext>
              </a:extLst>
            </p:cNvPr>
            <p:cNvSpPr>
              <a:spLocks noChangeShapeType="1"/>
            </p:cNvSpPr>
            <p:nvPr/>
          </p:nvSpPr>
          <p:spPr bwMode="auto">
            <a:xfrm>
              <a:off x="3077" y="2727"/>
              <a:ext cx="0" cy="173"/>
            </a:xfrm>
            <a:prstGeom prst="line">
              <a:avLst/>
            </a:prstGeom>
            <a:grpFill/>
            <a:ln w="19050">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grpSp>
      <p:grpSp>
        <p:nvGrpSpPr>
          <p:cNvPr id="61" name="Group 159">
            <a:extLst>
              <a:ext uri="{FF2B5EF4-FFF2-40B4-BE49-F238E27FC236}">
                <a16:creationId xmlns:a16="http://schemas.microsoft.com/office/drawing/2014/main" id="{7A0A02C9-85FF-4E72-9931-5A06851CA1E5}"/>
              </a:ext>
            </a:extLst>
          </p:cNvPr>
          <p:cNvGrpSpPr>
            <a:grpSpLocks/>
          </p:cNvGrpSpPr>
          <p:nvPr/>
        </p:nvGrpSpPr>
        <p:grpSpPr bwMode="auto">
          <a:xfrm>
            <a:off x="8187893" y="5153631"/>
            <a:ext cx="479425" cy="369888"/>
            <a:chOff x="4381" y="3359"/>
            <a:chExt cx="302" cy="233"/>
          </a:xfrm>
          <a:noFill/>
        </p:grpSpPr>
        <p:sp>
          <p:nvSpPr>
            <p:cNvPr id="62" name="Rectangle 82">
              <a:extLst>
                <a:ext uri="{FF2B5EF4-FFF2-40B4-BE49-F238E27FC236}">
                  <a16:creationId xmlns:a16="http://schemas.microsoft.com/office/drawing/2014/main" id="{5169C19C-B2AE-4C77-AA98-EE4C18B4A344}"/>
                </a:ext>
              </a:extLst>
            </p:cNvPr>
            <p:cNvSpPr>
              <a:spLocks noChangeArrowheads="1"/>
            </p:cNvSpPr>
            <p:nvPr/>
          </p:nvSpPr>
          <p:spPr bwMode="auto">
            <a:xfrm>
              <a:off x="4381" y="3359"/>
              <a:ext cx="0" cy="233"/>
            </a:xfrm>
            <a:prstGeom prst="rect">
              <a:avLst/>
            </a:prstGeom>
            <a:grpFill/>
            <a:ln w="19050">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C00000"/>
                </a:solidFill>
              </a:endParaRPr>
            </a:p>
          </p:txBody>
        </p:sp>
        <p:sp>
          <p:nvSpPr>
            <p:cNvPr id="63" name="Line 83">
              <a:extLst>
                <a:ext uri="{FF2B5EF4-FFF2-40B4-BE49-F238E27FC236}">
                  <a16:creationId xmlns:a16="http://schemas.microsoft.com/office/drawing/2014/main" id="{682FEA5A-68AC-4CAA-A67E-236AA339F7F3}"/>
                </a:ext>
              </a:extLst>
            </p:cNvPr>
            <p:cNvSpPr>
              <a:spLocks noChangeShapeType="1"/>
            </p:cNvSpPr>
            <p:nvPr/>
          </p:nvSpPr>
          <p:spPr bwMode="auto">
            <a:xfrm>
              <a:off x="4381" y="3470"/>
              <a:ext cx="302" cy="0"/>
            </a:xfrm>
            <a:prstGeom prst="line">
              <a:avLst/>
            </a:prstGeom>
            <a:grpFill/>
            <a:ln w="19050">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solidFill>
                  <a:srgbClr val="C00000"/>
                </a:solidFill>
              </a:endParaRPr>
            </a:p>
          </p:txBody>
        </p:sp>
        <p:sp>
          <p:nvSpPr>
            <p:cNvPr id="64" name="Line 84">
              <a:extLst>
                <a:ext uri="{FF2B5EF4-FFF2-40B4-BE49-F238E27FC236}">
                  <a16:creationId xmlns:a16="http://schemas.microsoft.com/office/drawing/2014/main" id="{6524848D-09D1-4C50-887F-8568C6F5C635}"/>
                </a:ext>
              </a:extLst>
            </p:cNvPr>
            <p:cNvSpPr>
              <a:spLocks noChangeShapeType="1"/>
            </p:cNvSpPr>
            <p:nvPr/>
          </p:nvSpPr>
          <p:spPr bwMode="auto">
            <a:xfrm>
              <a:off x="4579" y="3394"/>
              <a:ext cx="0" cy="165"/>
            </a:xfrm>
            <a:prstGeom prst="line">
              <a:avLst/>
            </a:prstGeom>
            <a:grpFill/>
            <a:ln w="19050">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65" name="Line 85">
              <a:extLst>
                <a:ext uri="{FF2B5EF4-FFF2-40B4-BE49-F238E27FC236}">
                  <a16:creationId xmlns:a16="http://schemas.microsoft.com/office/drawing/2014/main" id="{CF975813-2DBD-465E-97EF-D88F9467C01D}"/>
                </a:ext>
              </a:extLst>
            </p:cNvPr>
            <p:cNvSpPr>
              <a:spLocks noChangeShapeType="1"/>
            </p:cNvSpPr>
            <p:nvPr/>
          </p:nvSpPr>
          <p:spPr bwMode="auto">
            <a:xfrm>
              <a:off x="4472" y="3390"/>
              <a:ext cx="0" cy="173"/>
            </a:xfrm>
            <a:prstGeom prst="line">
              <a:avLst/>
            </a:prstGeom>
            <a:grpFill/>
            <a:ln w="19050">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grpSp>
      <p:grpSp>
        <p:nvGrpSpPr>
          <p:cNvPr id="66" name="Group 86">
            <a:extLst>
              <a:ext uri="{FF2B5EF4-FFF2-40B4-BE49-F238E27FC236}">
                <a16:creationId xmlns:a16="http://schemas.microsoft.com/office/drawing/2014/main" id="{02D1E610-D58B-4423-8E79-73C71A6D9751}"/>
              </a:ext>
            </a:extLst>
          </p:cNvPr>
          <p:cNvGrpSpPr>
            <a:grpSpLocks/>
          </p:cNvGrpSpPr>
          <p:nvPr/>
        </p:nvGrpSpPr>
        <p:grpSpPr bwMode="auto">
          <a:xfrm>
            <a:off x="8624457" y="3021622"/>
            <a:ext cx="1338263" cy="1865313"/>
            <a:chOff x="4071" y="1776"/>
            <a:chExt cx="843" cy="1175"/>
          </a:xfrm>
          <a:noFill/>
        </p:grpSpPr>
        <p:grpSp>
          <p:nvGrpSpPr>
            <p:cNvPr id="67" name="Group 87">
              <a:extLst>
                <a:ext uri="{FF2B5EF4-FFF2-40B4-BE49-F238E27FC236}">
                  <a16:creationId xmlns:a16="http://schemas.microsoft.com/office/drawing/2014/main" id="{65F5D532-4816-4596-9DE7-C990461AC3CC}"/>
                </a:ext>
              </a:extLst>
            </p:cNvPr>
            <p:cNvGrpSpPr>
              <a:grpSpLocks/>
            </p:cNvGrpSpPr>
            <p:nvPr/>
          </p:nvGrpSpPr>
          <p:grpSpPr bwMode="auto">
            <a:xfrm>
              <a:off x="4297" y="1776"/>
              <a:ext cx="432" cy="720"/>
              <a:chOff x="1249" y="2496"/>
              <a:chExt cx="432" cy="720"/>
            </a:xfrm>
            <a:grpFill/>
          </p:grpSpPr>
          <p:sp>
            <p:nvSpPr>
              <p:cNvPr id="69" name="Rectangle 88">
                <a:extLst>
                  <a:ext uri="{FF2B5EF4-FFF2-40B4-BE49-F238E27FC236}">
                    <a16:creationId xmlns:a16="http://schemas.microsoft.com/office/drawing/2014/main" id="{F84CCD0D-00B1-469C-B7C0-1ABD3D461F84}"/>
                  </a:ext>
                </a:extLst>
              </p:cNvPr>
              <p:cNvSpPr>
                <a:spLocks noChangeArrowheads="1"/>
              </p:cNvSpPr>
              <p:nvPr/>
            </p:nvSpPr>
            <p:spPr bwMode="auto">
              <a:xfrm>
                <a:off x="1249" y="2496"/>
                <a:ext cx="432" cy="720"/>
              </a:xfrm>
              <a:prstGeom prst="rect">
                <a:avLst/>
              </a:prstGeom>
              <a:grpFill/>
              <a:ln w="28575">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0" name="Line 89">
                <a:extLst>
                  <a:ext uri="{FF2B5EF4-FFF2-40B4-BE49-F238E27FC236}">
                    <a16:creationId xmlns:a16="http://schemas.microsoft.com/office/drawing/2014/main" id="{9F68F6D9-286B-44DE-AF7C-14859D0F6BB2}"/>
                  </a:ext>
                </a:extLst>
              </p:cNvPr>
              <p:cNvSpPr>
                <a:spLocks noChangeShapeType="1"/>
              </p:cNvSpPr>
              <p:nvPr/>
            </p:nvSpPr>
            <p:spPr bwMode="auto">
              <a:xfrm>
                <a:off x="1537" y="2496"/>
                <a:ext cx="144" cy="144"/>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1" name="Line 90">
                <a:extLst>
                  <a:ext uri="{FF2B5EF4-FFF2-40B4-BE49-F238E27FC236}">
                    <a16:creationId xmlns:a16="http://schemas.microsoft.com/office/drawing/2014/main" id="{B6654D9B-0521-49C3-BAF6-1BEED0C88524}"/>
                  </a:ext>
                </a:extLst>
              </p:cNvPr>
              <p:cNvSpPr>
                <a:spLocks noChangeShapeType="1"/>
              </p:cNvSpPr>
              <p:nvPr/>
            </p:nvSpPr>
            <p:spPr bwMode="auto">
              <a:xfrm>
                <a:off x="1537" y="2496"/>
                <a:ext cx="0" cy="144"/>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2" name="Line 91">
                <a:extLst>
                  <a:ext uri="{FF2B5EF4-FFF2-40B4-BE49-F238E27FC236}">
                    <a16:creationId xmlns:a16="http://schemas.microsoft.com/office/drawing/2014/main" id="{651D92FF-FEF5-4913-800C-7436D3D77C31}"/>
                  </a:ext>
                </a:extLst>
              </p:cNvPr>
              <p:cNvSpPr>
                <a:spLocks noChangeShapeType="1"/>
              </p:cNvSpPr>
              <p:nvPr/>
            </p:nvSpPr>
            <p:spPr bwMode="auto">
              <a:xfrm flipH="1">
                <a:off x="1537" y="2640"/>
                <a:ext cx="144"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3" name="Line 92">
                <a:extLst>
                  <a:ext uri="{FF2B5EF4-FFF2-40B4-BE49-F238E27FC236}">
                    <a16:creationId xmlns:a16="http://schemas.microsoft.com/office/drawing/2014/main" id="{BF1497BA-97CA-489A-8E66-C8CF4A8CD1E0}"/>
                  </a:ext>
                </a:extLst>
              </p:cNvPr>
              <p:cNvSpPr>
                <a:spLocks noChangeShapeType="1"/>
              </p:cNvSpPr>
              <p:nvPr/>
            </p:nvSpPr>
            <p:spPr bwMode="auto">
              <a:xfrm>
                <a:off x="1297" y="2736"/>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4" name="Line 93">
                <a:extLst>
                  <a:ext uri="{FF2B5EF4-FFF2-40B4-BE49-F238E27FC236}">
                    <a16:creationId xmlns:a16="http://schemas.microsoft.com/office/drawing/2014/main" id="{7B7E8744-6D45-4B96-8AC9-3732CB245737}"/>
                  </a:ext>
                </a:extLst>
              </p:cNvPr>
              <p:cNvSpPr>
                <a:spLocks noChangeShapeType="1"/>
              </p:cNvSpPr>
              <p:nvPr/>
            </p:nvSpPr>
            <p:spPr bwMode="auto">
              <a:xfrm>
                <a:off x="1297" y="2784"/>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5" name="Line 94">
                <a:extLst>
                  <a:ext uri="{FF2B5EF4-FFF2-40B4-BE49-F238E27FC236}">
                    <a16:creationId xmlns:a16="http://schemas.microsoft.com/office/drawing/2014/main" id="{A416F304-0DC4-449E-A3FB-336E48E3BA3C}"/>
                  </a:ext>
                </a:extLst>
              </p:cNvPr>
              <p:cNvSpPr>
                <a:spLocks noChangeShapeType="1"/>
              </p:cNvSpPr>
              <p:nvPr/>
            </p:nvSpPr>
            <p:spPr bwMode="auto">
              <a:xfrm>
                <a:off x="1297" y="2832"/>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6" name="Line 95">
                <a:extLst>
                  <a:ext uri="{FF2B5EF4-FFF2-40B4-BE49-F238E27FC236}">
                    <a16:creationId xmlns:a16="http://schemas.microsoft.com/office/drawing/2014/main" id="{9F1A0DE4-8850-4D03-8C44-1D07C3440FAC}"/>
                  </a:ext>
                </a:extLst>
              </p:cNvPr>
              <p:cNvSpPr>
                <a:spLocks noChangeShapeType="1"/>
              </p:cNvSpPr>
              <p:nvPr/>
            </p:nvSpPr>
            <p:spPr bwMode="auto">
              <a:xfrm>
                <a:off x="1297" y="2928"/>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7" name="Line 96">
                <a:extLst>
                  <a:ext uri="{FF2B5EF4-FFF2-40B4-BE49-F238E27FC236}">
                    <a16:creationId xmlns:a16="http://schemas.microsoft.com/office/drawing/2014/main" id="{E3598971-C503-4119-8118-B94B5C44BB56}"/>
                  </a:ext>
                </a:extLst>
              </p:cNvPr>
              <p:cNvSpPr>
                <a:spLocks noChangeShapeType="1"/>
              </p:cNvSpPr>
              <p:nvPr/>
            </p:nvSpPr>
            <p:spPr bwMode="auto">
              <a:xfrm>
                <a:off x="1297" y="2880"/>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8" name="Line 97">
                <a:extLst>
                  <a:ext uri="{FF2B5EF4-FFF2-40B4-BE49-F238E27FC236}">
                    <a16:creationId xmlns:a16="http://schemas.microsoft.com/office/drawing/2014/main" id="{D3E00E56-BCA8-4D46-BF4C-87C4EB5CDE70}"/>
                  </a:ext>
                </a:extLst>
              </p:cNvPr>
              <p:cNvSpPr>
                <a:spLocks noChangeShapeType="1"/>
              </p:cNvSpPr>
              <p:nvPr/>
            </p:nvSpPr>
            <p:spPr bwMode="auto">
              <a:xfrm>
                <a:off x="1297" y="2976"/>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79" name="Line 98">
                <a:extLst>
                  <a:ext uri="{FF2B5EF4-FFF2-40B4-BE49-F238E27FC236}">
                    <a16:creationId xmlns:a16="http://schemas.microsoft.com/office/drawing/2014/main" id="{88434B08-8624-495B-BA3F-E85E0E79920D}"/>
                  </a:ext>
                </a:extLst>
              </p:cNvPr>
              <p:cNvSpPr>
                <a:spLocks noChangeShapeType="1"/>
              </p:cNvSpPr>
              <p:nvPr/>
            </p:nvSpPr>
            <p:spPr bwMode="auto">
              <a:xfrm>
                <a:off x="1297" y="3024"/>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80" name="Line 99">
                <a:extLst>
                  <a:ext uri="{FF2B5EF4-FFF2-40B4-BE49-F238E27FC236}">
                    <a16:creationId xmlns:a16="http://schemas.microsoft.com/office/drawing/2014/main" id="{53C69FE9-FD0F-4050-ADC8-FE4365667D6F}"/>
                  </a:ext>
                </a:extLst>
              </p:cNvPr>
              <p:cNvSpPr>
                <a:spLocks noChangeShapeType="1"/>
              </p:cNvSpPr>
              <p:nvPr/>
            </p:nvSpPr>
            <p:spPr bwMode="auto">
              <a:xfrm>
                <a:off x="1297" y="3072"/>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81" name="Line 100">
                <a:extLst>
                  <a:ext uri="{FF2B5EF4-FFF2-40B4-BE49-F238E27FC236}">
                    <a16:creationId xmlns:a16="http://schemas.microsoft.com/office/drawing/2014/main" id="{9A8FA798-DD70-48A6-BABC-465D33411294}"/>
                  </a:ext>
                </a:extLst>
              </p:cNvPr>
              <p:cNvSpPr>
                <a:spLocks noChangeShapeType="1"/>
              </p:cNvSpPr>
              <p:nvPr/>
            </p:nvSpPr>
            <p:spPr bwMode="auto">
              <a:xfrm>
                <a:off x="1297" y="3120"/>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82" name="Line 101">
                <a:extLst>
                  <a:ext uri="{FF2B5EF4-FFF2-40B4-BE49-F238E27FC236}">
                    <a16:creationId xmlns:a16="http://schemas.microsoft.com/office/drawing/2014/main" id="{ADEE83EB-9C66-4B2D-83A4-8C581BF4E090}"/>
                  </a:ext>
                </a:extLst>
              </p:cNvPr>
              <p:cNvSpPr>
                <a:spLocks noChangeShapeType="1"/>
              </p:cNvSpPr>
              <p:nvPr/>
            </p:nvSpPr>
            <p:spPr bwMode="auto">
              <a:xfrm>
                <a:off x="1297" y="3168"/>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83" name="Line 102">
                <a:extLst>
                  <a:ext uri="{FF2B5EF4-FFF2-40B4-BE49-F238E27FC236}">
                    <a16:creationId xmlns:a16="http://schemas.microsoft.com/office/drawing/2014/main" id="{61454AD4-EC1C-4538-8ACC-74610D494639}"/>
                  </a:ext>
                </a:extLst>
              </p:cNvPr>
              <p:cNvSpPr>
                <a:spLocks noChangeShapeType="1"/>
              </p:cNvSpPr>
              <p:nvPr/>
            </p:nvSpPr>
            <p:spPr bwMode="auto">
              <a:xfrm>
                <a:off x="1297" y="2688"/>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84" name="Line 103">
                <a:extLst>
                  <a:ext uri="{FF2B5EF4-FFF2-40B4-BE49-F238E27FC236}">
                    <a16:creationId xmlns:a16="http://schemas.microsoft.com/office/drawing/2014/main" id="{C9198CB2-E144-4297-B44F-54B4054329BD}"/>
                  </a:ext>
                </a:extLst>
              </p:cNvPr>
              <p:cNvSpPr>
                <a:spLocks noChangeShapeType="1"/>
              </p:cNvSpPr>
              <p:nvPr/>
            </p:nvSpPr>
            <p:spPr bwMode="auto">
              <a:xfrm>
                <a:off x="1297" y="2592"/>
                <a:ext cx="209"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85" name="Line 104">
                <a:extLst>
                  <a:ext uri="{FF2B5EF4-FFF2-40B4-BE49-F238E27FC236}">
                    <a16:creationId xmlns:a16="http://schemas.microsoft.com/office/drawing/2014/main" id="{D43492D7-8270-46B5-A69D-3FC7FBBE1747}"/>
                  </a:ext>
                </a:extLst>
              </p:cNvPr>
              <p:cNvSpPr>
                <a:spLocks noChangeShapeType="1"/>
              </p:cNvSpPr>
              <p:nvPr/>
            </p:nvSpPr>
            <p:spPr bwMode="auto">
              <a:xfrm>
                <a:off x="1297" y="2544"/>
                <a:ext cx="209"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86" name="Line 105">
                <a:extLst>
                  <a:ext uri="{FF2B5EF4-FFF2-40B4-BE49-F238E27FC236}">
                    <a16:creationId xmlns:a16="http://schemas.microsoft.com/office/drawing/2014/main" id="{21255457-B208-4649-8067-176291C6EA52}"/>
                  </a:ext>
                </a:extLst>
              </p:cNvPr>
              <p:cNvSpPr>
                <a:spLocks noChangeShapeType="1"/>
              </p:cNvSpPr>
              <p:nvPr/>
            </p:nvSpPr>
            <p:spPr bwMode="auto">
              <a:xfrm>
                <a:off x="1297" y="2640"/>
                <a:ext cx="209"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grpSp>
        <p:sp>
          <p:nvSpPr>
            <p:cNvPr id="68" name="Text Box 106">
              <a:extLst>
                <a:ext uri="{FF2B5EF4-FFF2-40B4-BE49-F238E27FC236}">
                  <a16:creationId xmlns:a16="http://schemas.microsoft.com/office/drawing/2014/main" id="{789C5AFC-4C09-4261-925D-80A3576C880A}"/>
                </a:ext>
              </a:extLst>
            </p:cNvPr>
            <p:cNvSpPr txBox="1">
              <a:spLocks noChangeArrowheads="1"/>
            </p:cNvSpPr>
            <p:nvPr/>
          </p:nvSpPr>
          <p:spPr bwMode="auto">
            <a:xfrm>
              <a:off x="4071" y="2544"/>
              <a:ext cx="843" cy="407"/>
            </a:xfrm>
            <a:prstGeom prst="rect">
              <a:avLst/>
            </a:prstGeom>
            <a:grpFill/>
            <a:ln w="28575">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C00000"/>
                  </a:solidFill>
                </a:rPr>
                <a:t>Architecture</a:t>
              </a:r>
            </a:p>
            <a:p>
              <a:r>
                <a:rPr lang="en-US" sz="1800">
                  <a:solidFill>
                    <a:srgbClr val="C00000"/>
                  </a:solidFill>
                </a:rPr>
                <a:t>Document</a:t>
              </a:r>
            </a:p>
          </p:txBody>
        </p:sp>
      </p:grpSp>
      <p:grpSp>
        <p:nvGrpSpPr>
          <p:cNvPr id="87" name="Group 107">
            <a:extLst>
              <a:ext uri="{FF2B5EF4-FFF2-40B4-BE49-F238E27FC236}">
                <a16:creationId xmlns:a16="http://schemas.microsoft.com/office/drawing/2014/main" id="{445E2048-AFD8-488C-AD50-208719F8CA0F}"/>
              </a:ext>
            </a:extLst>
          </p:cNvPr>
          <p:cNvGrpSpPr>
            <a:grpSpLocks/>
          </p:cNvGrpSpPr>
          <p:nvPr/>
        </p:nvGrpSpPr>
        <p:grpSpPr bwMode="auto">
          <a:xfrm>
            <a:off x="4662055" y="2107221"/>
            <a:ext cx="2362200" cy="1524000"/>
            <a:chOff x="2256" y="1440"/>
            <a:chExt cx="1488" cy="960"/>
          </a:xfrm>
          <a:noFill/>
        </p:grpSpPr>
        <p:sp>
          <p:nvSpPr>
            <p:cNvPr id="88" name="Rectangle 108">
              <a:extLst>
                <a:ext uri="{FF2B5EF4-FFF2-40B4-BE49-F238E27FC236}">
                  <a16:creationId xmlns:a16="http://schemas.microsoft.com/office/drawing/2014/main" id="{5CECBE59-672E-4936-8468-F86119B91F28}"/>
                </a:ext>
              </a:extLst>
            </p:cNvPr>
            <p:cNvSpPr>
              <a:spLocks noChangeArrowheads="1"/>
            </p:cNvSpPr>
            <p:nvPr/>
          </p:nvSpPr>
          <p:spPr bwMode="auto">
            <a:xfrm>
              <a:off x="2256" y="1440"/>
              <a:ext cx="1488" cy="960"/>
            </a:xfrm>
            <a:prstGeom prst="rect">
              <a:avLst/>
            </a:prstGeom>
            <a:grpFill/>
            <a:ln w="12700">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89" name="Text Box 109">
              <a:extLst>
                <a:ext uri="{FF2B5EF4-FFF2-40B4-BE49-F238E27FC236}">
                  <a16:creationId xmlns:a16="http://schemas.microsoft.com/office/drawing/2014/main" id="{001C18B2-46E5-4E11-BA77-D55674F8290E}"/>
                </a:ext>
              </a:extLst>
            </p:cNvPr>
            <p:cNvSpPr txBox="1">
              <a:spLocks noChangeArrowheads="1"/>
            </p:cNvSpPr>
            <p:nvPr/>
          </p:nvSpPr>
          <p:spPr bwMode="auto">
            <a:xfrm>
              <a:off x="2400" y="1661"/>
              <a:ext cx="1200" cy="523"/>
            </a:xfrm>
            <a:prstGeom prst="rect">
              <a:avLst/>
            </a:prstGeom>
            <a:grpFill/>
            <a:ln w="12700">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i="1">
                  <a:solidFill>
                    <a:srgbClr val="C00000"/>
                  </a:solidFill>
                </a:rPr>
                <a:t>Analysis and Design</a:t>
              </a:r>
            </a:p>
          </p:txBody>
        </p:sp>
      </p:grpSp>
      <p:sp>
        <p:nvSpPr>
          <p:cNvPr id="90" name="AutoShape 132">
            <a:extLst>
              <a:ext uri="{FF2B5EF4-FFF2-40B4-BE49-F238E27FC236}">
                <a16:creationId xmlns:a16="http://schemas.microsoft.com/office/drawing/2014/main" id="{FEA53EF2-F0DD-4A1F-818E-F3F8B820E3F3}"/>
              </a:ext>
            </a:extLst>
          </p:cNvPr>
          <p:cNvSpPr>
            <a:spLocks noChangeArrowheads="1"/>
          </p:cNvSpPr>
          <p:nvPr/>
        </p:nvSpPr>
        <p:spPr bwMode="auto">
          <a:xfrm>
            <a:off x="3823855" y="2640621"/>
            <a:ext cx="685800" cy="495300"/>
          </a:xfrm>
          <a:prstGeom prst="rightArrow">
            <a:avLst>
              <a:gd name="adj1" fmla="val 50000"/>
              <a:gd name="adj2" fmla="val 34615"/>
            </a:avLst>
          </a:prstGeom>
          <a:noFill/>
          <a:ln w="12700">
            <a:solidFill>
              <a:srgbClr val="3333CC"/>
            </a:solidFill>
            <a:miter lim="800000"/>
            <a:headEnd type="none" w="sm" len="sm"/>
            <a:tailEnd type="none" w="lg" len="lg"/>
          </a:ln>
          <a:effectLst/>
        </p:spPr>
        <p:txBody>
          <a:bodyPr wrap="none" anchor="ctr"/>
          <a:lstStyle/>
          <a:p>
            <a:endParaRPr lang="en-US">
              <a:solidFill>
                <a:srgbClr val="C00000"/>
              </a:solidFill>
            </a:endParaRPr>
          </a:p>
        </p:txBody>
      </p:sp>
      <p:sp>
        <p:nvSpPr>
          <p:cNvPr id="91" name="AutoShape 133">
            <a:extLst>
              <a:ext uri="{FF2B5EF4-FFF2-40B4-BE49-F238E27FC236}">
                <a16:creationId xmlns:a16="http://schemas.microsoft.com/office/drawing/2014/main" id="{9F366E5F-7E64-45AC-AEA7-4E187D2EF155}"/>
              </a:ext>
            </a:extLst>
          </p:cNvPr>
          <p:cNvSpPr>
            <a:spLocks noChangeArrowheads="1"/>
          </p:cNvSpPr>
          <p:nvPr/>
        </p:nvSpPr>
        <p:spPr bwMode="auto">
          <a:xfrm>
            <a:off x="7252855" y="2640621"/>
            <a:ext cx="762000" cy="495300"/>
          </a:xfrm>
          <a:prstGeom prst="rightArrow">
            <a:avLst>
              <a:gd name="adj1" fmla="val 50000"/>
              <a:gd name="adj2" fmla="val 38462"/>
            </a:avLst>
          </a:prstGeom>
          <a:noFill/>
          <a:ln w="12700">
            <a:solidFill>
              <a:srgbClr val="3333CC"/>
            </a:solidFill>
            <a:miter lim="800000"/>
            <a:headEnd type="none" w="sm" len="sm"/>
            <a:tailEnd type="none" w="lg" len="lg"/>
          </a:ln>
          <a:effectLst/>
        </p:spPr>
        <p:txBody>
          <a:bodyPr wrap="none" anchor="ctr"/>
          <a:lstStyle/>
          <a:p>
            <a:endParaRPr lang="en-US">
              <a:solidFill>
                <a:srgbClr val="C00000"/>
              </a:solidFill>
            </a:endParaRPr>
          </a:p>
        </p:txBody>
      </p:sp>
      <p:grpSp>
        <p:nvGrpSpPr>
          <p:cNvPr id="92" name="Group 135">
            <a:extLst>
              <a:ext uri="{FF2B5EF4-FFF2-40B4-BE49-F238E27FC236}">
                <a16:creationId xmlns:a16="http://schemas.microsoft.com/office/drawing/2014/main" id="{D7149DED-1F6E-40BD-AF6C-5A1D6D948F1D}"/>
              </a:ext>
            </a:extLst>
          </p:cNvPr>
          <p:cNvGrpSpPr>
            <a:grpSpLocks/>
          </p:cNvGrpSpPr>
          <p:nvPr/>
        </p:nvGrpSpPr>
        <p:grpSpPr bwMode="auto">
          <a:xfrm>
            <a:off x="1779158" y="3478821"/>
            <a:ext cx="1004888" cy="1589088"/>
            <a:chOff x="4171" y="1776"/>
            <a:chExt cx="633" cy="1001"/>
          </a:xfrm>
          <a:noFill/>
        </p:grpSpPr>
        <p:grpSp>
          <p:nvGrpSpPr>
            <p:cNvPr id="93" name="Group 136">
              <a:extLst>
                <a:ext uri="{FF2B5EF4-FFF2-40B4-BE49-F238E27FC236}">
                  <a16:creationId xmlns:a16="http://schemas.microsoft.com/office/drawing/2014/main" id="{ED599EF8-EF1C-4532-B22D-B7511DBA2EF3}"/>
                </a:ext>
              </a:extLst>
            </p:cNvPr>
            <p:cNvGrpSpPr>
              <a:grpSpLocks/>
            </p:cNvGrpSpPr>
            <p:nvPr/>
          </p:nvGrpSpPr>
          <p:grpSpPr bwMode="auto">
            <a:xfrm>
              <a:off x="4297" y="1776"/>
              <a:ext cx="432" cy="720"/>
              <a:chOff x="1249" y="2496"/>
              <a:chExt cx="432" cy="720"/>
            </a:xfrm>
            <a:grpFill/>
          </p:grpSpPr>
          <p:sp>
            <p:nvSpPr>
              <p:cNvPr id="95" name="Rectangle 137">
                <a:extLst>
                  <a:ext uri="{FF2B5EF4-FFF2-40B4-BE49-F238E27FC236}">
                    <a16:creationId xmlns:a16="http://schemas.microsoft.com/office/drawing/2014/main" id="{E5FF6E6F-261B-4EF0-B0C5-9A84271C7CF6}"/>
                  </a:ext>
                </a:extLst>
              </p:cNvPr>
              <p:cNvSpPr>
                <a:spLocks noChangeArrowheads="1"/>
              </p:cNvSpPr>
              <p:nvPr/>
            </p:nvSpPr>
            <p:spPr bwMode="auto">
              <a:xfrm>
                <a:off x="1249" y="2496"/>
                <a:ext cx="432" cy="720"/>
              </a:xfrm>
              <a:prstGeom prst="rect">
                <a:avLst/>
              </a:prstGeom>
              <a:grpFill/>
              <a:ln w="28575">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96" name="Line 138">
                <a:extLst>
                  <a:ext uri="{FF2B5EF4-FFF2-40B4-BE49-F238E27FC236}">
                    <a16:creationId xmlns:a16="http://schemas.microsoft.com/office/drawing/2014/main" id="{0755B024-AB67-4D7D-99A4-5F328ABEF334}"/>
                  </a:ext>
                </a:extLst>
              </p:cNvPr>
              <p:cNvSpPr>
                <a:spLocks noChangeShapeType="1"/>
              </p:cNvSpPr>
              <p:nvPr/>
            </p:nvSpPr>
            <p:spPr bwMode="auto">
              <a:xfrm>
                <a:off x="1537" y="2496"/>
                <a:ext cx="144" cy="144"/>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97" name="Line 139">
                <a:extLst>
                  <a:ext uri="{FF2B5EF4-FFF2-40B4-BE49-F238E27FC236}">
                    <a16:creationId xmlns:a16="http://schemas.microsoft.com/office/drawing/2014/main" id="{59023676-3CEC-43BB-9908-E6014E82CA40}"/>
                  </a:ext>
                </a:extLst>
              </p:cNvPr>
              <p:cNvSpPr>
                <a:spLocks noChangeShapeType="1"/>
              </p:cNvSpPr>
              <p:nvPr/>
            </p:nvSpPr>
            <p:spPr bwMode="auto">
              <a:xfrm>
                <a:off x="1537" y="2496"/>
                <a:ext cx="0" cy="144"/>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98" name="Line 140">
                <a:extLst>
                  <a:ext uri="{FF2B5EF4-FFF2-40B4-BE49-F238E27FC236}">
                    <a16:creationId xmlns:a16="http://schemas.microsoft.com/office/drawing/2014/main" id="{32B25D57-33CB-4AE4-A932-9359D09ABCA3}"/>
                  </a:ext>
                </a:extLst>
              </p:cNvPr>
              <p:cNvSpPr>
                <a:spLocks noChangeShapeType="1"/>
              </p:cNvSpPr>
              <p:nvPr/>
            </p:nvSpPr>
            <p:spPr bwMode="auto">
              <a:xfrm flipH="1">
                <a:off x="1537" y="2640"/>
                <a:ext cx="144"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99" name="Line 141">
                <a:extLst>
                  <a:ext uri="{FF2B5EF4-FFF2-40B4-BE49-F238E27FC236}">
                    <a16:creationId xmlns:a16="http://schemas.microsoft.com/office/drawing/2014/main" id="{85748EF1-9ECF-4676-A838-56D4B4F2E91F}"/>
                  </a:ext>
                </a:extLst>
              </p:cNvPr>
              <p:cNvSpPr>
                <a:spLocks noChangeShapeType="1"/>
              </p:cNvSpPr>
              <p:nvPr/>
            </p:nvSpPr>
            <p:spPr bwMode="auto">
              <a:xfrm>
                <a:off x="1297" y="2736"/>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0" name="Line 142">
                <a:extLst>
                  <a:ext uri="{FF2B5EF4-FFF2-40B4-BE49-F238E27FC236}">
                    <a16:creationId xmlns:a16="http://schemas.microsoft.com/office/drawing/2014/main" id="{41A9D058-B5D9-47E8-8987-9F4FAD413393}"/>
                  </a:ext>
                </a:extLst>
              </p:cNvPr>
              <p:cNvSpPr>
                <a:spLocks noChangeShapeType="1"/>
              </p:cNvSpPr>
              <p:nvPr/>
            </p:nvSpPr>
            <p:spPr bwMode="auto">
              <a:xfrm>
                <a:off x="1297" y="2784"/>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1" name="Line 143">
                <a:extLst>
                  <a:ext uri="{FF2B5EF4-FFF2-40B4-BE49-F238E27FC236}">
                    <a16:creationId xmlns:a16="http://schemas.microsoft.com/office/drawing/2014/main" id="{71587126-8574-41B9-BA3D-3367F23285AF}"/>
                  </a:ext>
                </a:extLst>
              </p:cNvPr>
              <p:cNvSpPr>
                <a:spLocks noChangeShapeType="1"/>
              </p:cNvSpPr>
              <p:nvPr/>
            </p:nvSpPr>
            <p:spPr bwMode="auto">
              <a:xfrm>
                <a:off x="1297" y="2832"/>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2" name="Line 144">
                <a:extLst>
                  <a:ext uri="{FF2B5EF4-FFF2-40B4-BE49-F238E27FC236}">
                    <a16:creationId xmlns:a16="http://schemas.microsoft.com/office/drawing/2014/main" id="{ECF55476-DCBF-4F67-A812-F06A705BCD35}"/>
                  </a:ext>
                </a:extLst>
              </p:cNvPr>
              <p:cNvSpPr>
                <a:spLocks noChangeShapeType="1"/>
              </p:cNvSpPr>
              <p:nvPr/>
            </p:nvSpPr>
            <p:spPr bwMode="auto">
              <a:xfrm>
                <a:off x="1297" y="2928"/>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3" name="Line 145">
                <a:extLst>
                  <a:ext uri="{FF2B5EF4-FFF2-40B4-BE49-F238E27FC236}">
                    <a16:creationId xmlns:a16="http://schemas.microsoft.com/office/drawing/2014/main" id="{13341C0F-5F0F-45F3-9F41-3E340B416F88}"/>
                  </a:ext>
                </a:extLst>
              </p:cNvPr>
              <p:cNvSpPr>
                <a:spLocks noChangeShapeType="1"/>
              </p:cNvSpPr>
              <p:nvPr/>
            </p:nvSpPr>
            <p:spPr bwMode="auto">
              <a:xfrm>
                <a:off x="1297" y="2880"/>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4" name="Line 146">
                <a:extLst>
                  <a:ext uri="{FF2B5EF4-FFF2-40B4-BE49-F238E27FC236}">
                    <a16:creationId xmlns:a16="http://schemas.microsoft.com/office/drawing/2014/main" id="{AC16974F-6897-417C-8092-A83702649D23}"/>
                  </a:ext>
                </a:extLst>
              </p:cNvPr>
              <p:cNvSpPr>
                <a:spLocks noChangeShapeType="1"/>
              </p:cNvSpPr>
              <p:nvPr/>
            </p:nvSpPr>
            <p:spPr bwMode="auto">
              <a:xfrm>
                <a:off x="1297" y="2976"/>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5" name="Line 147">
                <a:extLst>
                  <a:ext uri="{FF2B5EF4-FFF2-40B4-BE49-F238E27FC236}">
                    <a16:creationId xmlns:a16="http://schemas.microsoft.com/office/drawing/2014/main" id="{5AA5D309-1634-4613-A050-083C130F474E}"/>
                  </a:ext>
                </a:extLst>
              </p:cNvPr>
              <p:cNvSpPr>
                <a:spLocks noChangeShapeType="1"/>
              </p:cNvSpPr>
              <p:nvPr/>
            </p:nvSpPr>
            <p:spPr bwMode="auto">
              <a:xfrm>
                <a:off x="1297" y="3024"/>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6" name="Line 148">
                <a:extLst>
                  <a:ext uri="{FF2B5EF4-FFF2-40B4-BE49-F238E27FC236}">
                    <a16:creationId xmlns:a16="http://schemas.microsoft.com/office/drawing/2014/main" id="{C4B417C3-C3C6-4E18-9B2D-B29EC46C14B4}"/>
                  </a:ext>
                </a:extLst>
              </p:cNvPr>
              <p:cNvSpPr>
                <a:spLocks noChangeShapeType="1"/>
              </p:cNvSpPr>
              <p:nvPr/>
            </p:nvSpPr>
            <p:spPr bwMode="auto">
              <a:xfrm>
                <a:off x="1297" y="3072"/>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7" name="Line 149">
                <a:extLst>
                  <a:ext uri="{FF2B5EF4-FFF2-40B4-BE49-F238E27FC236}">
                    <a16:creationId xmlns:a16="http://schemas.microsoft.com/office/drawing/2014/main" id="{0D5A3DA7-FE26-4A6C-AF36-72A39A304EBA}"/>
                  </a:ext>
                </a:extLst>
              </p:cNvPr>
              <p:cNvSpPr>
                <a:spLocks noChangeShapeType="1"/>
              </p:cNvSpPr>
              <p:nvPr/>
            </p:nvSpPr>
            <p:spPr bwMode="auto">
              <a:xfrm>
                <a:off x="1297" y="3120"/>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8" name="Line 150">
                <a:extLst>
                  <a:ext uri="{FF2B5EF4-FFF2-40B4-BE49-F238E27FC236}">
                    <a16:creationId xmlns:a16="http://schemas.microsoft.com/office/drawing/2014/main" id="{5BD65D18-E5C1-413A-9B16-BFA584DC62BF}"/>
                  </a:ext>
                </a:extLst>
              </p:cNvPr>
              <p:cNvSpPr>
                <a:spLocks noChangeShapeType="1"/>
              </p:cNvSpPr>
              <p:nvPr/>
            </p:nvSpPr>
            <p:spPr bwMode="auto">
              <a:xfrm>
                <a:off x="1297" y="3168"/>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09" name="Line 151">
                <a:extLst>
                  <a:ext uri="{FF2B5EF4-FFF2-40B4-BE49-F238E27FC236}">
                    <a16:creationId xmlns:a16="http://schemas.microsoft.com/office/drawing/2014/main" id="{350AF655-F02F-4A1B-9722-35FBD965E846}"/>
                  </a:ext>
                </a:extLst>
              </p:cNvPr>
              <p:cNvSpPr>
                <a:spLocks noChangeShapeType="1"/>
              </p:cNvSpPr>
              <p:nvPr/>
            </p:nvSpPr>
            <p:spPr bwMode="auto">
              <a:xfrm>
                <a:off x="1297" y="2688"/>
                <a:ext cx="336"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10" name="Line 152">
                <a:extLst>
                  <a:ext uri="{FF2B5EF4-FFF2-40B4-BE49-F238E27FC236}">
                    <a16:creationId xmlns:a16="http://schemas.microsoft.com/office/drawing/2014/main" id="{E299796C-60FC-49B4-BE52-C18BDD4CB114}"/>
                  </a:ext>
                </a:extLst>
              </p:cNvPr>
              <p:cNvSpPr>
                <a:spLocks noChangeShapeType="1"/>
              </p:cNvSpPr>
              <p:nvPr/>
            </p:nvSpPr>
            <p:spPr bwMode="auto">
              <a:xfrm>
                <a:off x="1297" y="2592"/>
                <a:ext cx="209"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11" name="Line 153">
                <a:extLst>
                  <a:ext uri="{FF2B5EF4-FFF2-40B4-BE49-F238E27FC236}">
                    <a16:creationId xmlns:a16="http://schemas.microsoft.com/office/drawing/2014/main" id="{32241E12-9A6A-4C79-8CD1-0085C7B13A3C}"/>
                  </a:ext>
                </a:extLst>
              </p:cNvPr>
              <p:cNvSpPr>
                <a:spLocks noChangeShapeType="1"/>
              </p:cNvSpPr>
              <p:nvPr/>
            </p:nvSpPr>
            <p:spPr bwMode="auto">
              <a:xfrm>
                <a:off x="1297" y="2544"/>
                <a:ext cx="209"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112" name="Line 154">
                <a:extLst>
                  <a:ext uri="{FF2B5EF4-FFF2-40B4-BE49-F238E27FC236}">
                    <a16:creationId xmlns:a16="http://schemas.microsoft.com/office/drawing/2014/main" id="{0A8B5CBC-9B70-4AEF-BC73-E1B4405371B0}"/>
                  </a:ext>
                </a:extLst>
              </p:cNvPr>
              <p:cNvSpPr>
                <a:spLocks noChangeShapeType="1"/>
              </p:cNvSpPr>
              <p:nvPr/>
            </p:nvSpPr>
            <p:spPr bwMode="auto">
              <a:xfrm>
                <a:off x="1297" y="2640"/>
                <a:ext cx="209" cy="0"/>
              </a:xfrm>
              <a:prstGeom prst="line">
                <a:avLst/>
              </a:prstGeom>
              <a:grpFill/>
              <a:ln w="28575">
                <a:solidFill>
                  <a:srgbClr val="3333CC"/>
                </a:solidFill>
                <a:round/>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grpSp>
        <p:sp>
          <p:nvSpPr>
            <p:cNvPr id="94" name="Text Box 155">
              <a:extLst>
                <a:ext uri="{FF2B5EF4-FFF2-40B4-BE49-F238E27FC236}">
                  <a16:creationId xmlns:a16="http://schemas.microsoft.com/office/drawing/2014/main" id="{8D1A6725-6247-4EA2-BE20-5399B0B9D23E}"/>
                </a:ext>
              </a:extLst>
            </p:cNvPr>
            <p:cNvSpPr txBox="1">
              <a:spLocks noChangeArrowheads="1"/>
            </p:cNvSpPr>
            <p:nvPr/>
          </p:nvSpPr>
          <p:spPr bwMode="auto">
            <a:xfrm>
              <a:off x="4171" y="2544"/>
              <a:ext cx="633" cy="233"/>
            </a:xfrm>
            <a:prstGeom prst="rect">
              <a:avLst/>
            </a:prstGeom>
            <a:grpFill/>
            <a:ln w="28575">
              <a:solidFill>
                <a:srgbClr val="3333CC"/>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C00000"/>
                  </a:solidFill>
                </a:rPr>
                <a:t>Glossary</a:t>
              </a:r>
            </a:p>
          </p:txBody>
        </p:sp>
      </p:grpSp>
      <p:grpSp>
        <p:nvGrpSpPr>
          <p:cNvPr id="113" name="Group 66">
            <a:extLst>
              <a:ext uri="{FF2B5EF4-FFF2-40B4-BE49-F238E27FC236}">
                <a16:creationId xmlns:a16="http://schemas.microsoft.com/office/drawing/2014/main" id="{98880B0A-3224-456B-99C9-44009555F31E}"/>
              </a:ext>
            </a:extLst>
          </p:cNvPr>
          <p:cNvGrpSpPr>
            <a:grpSpLocks/>
          </p:cNvGrpSpPr>
          <p:nvPr/>
        </p:nvGrpSpPr>
        <p:grpSpPr bwMode="auto">
          <a:xfrm>
            <a:off x="6690880" y="4642459"/>
            <a:ext cx="479425" cy="280987"/>
            <a:chOff x="2986" y="2723"/>
            <a:chExt cx="302" cy="177"/>
          </a:xfrm>
        </p:grpSpPr>
        <p:sp>
          <p:nvSpPr>
            <p:cNvPr id="114" name="Rectangle 67">
              <a:extLst>
                <a:ext uri="{FF2B5EF4-FFF2-40B4-BE49-F238E27FC236}">
                  <a16:creationId xmlns:a16="http://schemas.microsoft.com/office/drawing/2014/main" id="{D1A7E55B-EC1F-45A9-9AAB-A440C94086A5}"/>
                </a:ext>
              </a:extLst>
            </p:cNvPr>
            <p:cNvSpPr>
              <a:spLocks noChangeArrowheads="1"/>
            </p:cNvSpPr>
            <p:nvPr/>
          </p:nvSpPr>
          <p:spPr bwMode="auto">
            <a:xfrm>
              <a:off x="2986" y="2725"/>
              <a:ext cx="302" cy="175"/>
            </a:xfrm>
            <a:prstGeom prst="rect">
              <a:avLst/>
            </a:prstGeom>
            <a:noFill/>
            <a:ln w="19050">
              <a:solidFill>
                <a:srgbClr val="3333CC"/>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15" name="Line 68">
              <a:extLst>
                <a:ext uri="{FF2B5EF4-FFF2-40B4-BE49-F238E27FC236}">
                  <a16:creationId xmlns:a16="http://schemas.microsoft.com/office/drawing/2014/main" id="{05616FAE-1BB5-47C8-A47C-F8B2F5B59468}"/>
                </a:ext>
              </a:extLst>
            </p:cNvPr>
            <p:cNvSpPr>
              <a:spLocks noChangeShapeType="1"/>
            </p:cNvSpPr>
            <p:nvPr/>
          </p:nvSpPr>
          <p:spPr bwMode="auto">
            <a:xfrm>
              <a:off x="2986" y="2807"/>
              <a:ext cx="302" cy="0"/>
            </a:xfrm>
            <a:prstGeom prst="line">
              <a:avLst/>
            </a:prstGeom>
            <a:noFill/>
            <a:ln w="19050">
              <a:solidFill>
                <a:srgbClr val="3333CC"/>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116" name="Line 69">
              <a:extLst>
                <a:ext uri="{FF2B5EF4-FFF2-40B4-BE49-F238E27FC236}">
                  <a16:creationId xmlns:a16="http://schemas.microsoft.com/office/drawing/2014/main" id="{D17DD672-8C6F-41D8-8E33-E44CE1C07A54}"/>
                </a:ext>
              </a:extLst>
            </p:cNvPr>
            <p:cNvSpPr>
              <a:spLocks noChangeShapeType="1"/>
            </p:cNvSpPr>
            <p:nvPr/>
          </p:nvSpPr>
          <p:spPr bwMode="auto">
            <a:xfrm>
              <a:off x="3184" y="2723"/>
              <a:ext cx="0" cy="173"/>
            </a:xfrm>
            <a:prstGeom prst="line">
              <a:avLst/>
            </a:prstGeom>
            <a:noFill/>
            <a:ln w="1905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Line 70">
              <a:extLst>
                <a:ext uri="{FF2B5EF4-FFF2-40B4-BE49-F238E27FC236}">
                  <a16:creationId xmlns:a16="http://schemas.microsoft.com/office/drawing/2014/main" id="{246C2769-A1EA-4801-BC17-834E1F3AE59B}"/>
                </a:ext>
              </a:extLst>
            </p:cNvPr>
            <p:cNvSpPr>
              <a:spLocks noChangeShapeType="1"/>
            </p:cNvSpPr>
            <p:nvPr/>
          </p:nvSpPr>
          <p:spPr bwMode="auto">
            <a:xfrm>
              <a:off x="3077" y="2727"/>
              <a:ext cx="0" cy="173"/>
            </a:xfrm>
            <a:prstGeom prst="line">
              <a:avLst/>
            </a:prstGeom>
            <a:noFill/>
            <a:ln w="1905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8" name="Group 71">
            <a:extLst>
              <a:ext uri="{FF2B5EF4-FFF2-40B4-BE49-F238E27FC236}">
                <a16:creationId xmlns:a16="http://schemas.microsoft.com/office/drawing/2014/main" id="{A822D0CB-48A6-4E6C-BDB3-BCB69DC502A1}"/>
              </a:ext>
            </a:extLst>
          </p:cNvPr>
          <p:cNvGrpSpPr>
            <a:grpSpLocks/>
          </p:cNvGrpSpPr>
          <p:nvPr/>
        </p:nvGrpSpPr>
        <p:grpSpPr bwMode="auto">
          <a:xfrm>
            <a:off x="7708468" y="4393221"/>
            <a:ext cx="479425" cy="280988"/>
            <a:chOff x="2986" y="2723"/>
            <a:chExt cx="302" cy="177"/>
          </a:xfrm>
        </p:grpSpPr>
        <p:sp>
          <p:nvSpPr>
            <p:cNvPr id="119" name="Rectangle 72">
              <a:extLst>
                <a:ext uri="{FF2B5EF4-FFF2-40B4-BE49-F238E27FC236}">
                  <a16:creationId xmlns:a16="http://schemas.microsoft.com/office/drawing/2014/main" id="{E2E95F45-60D8-4447-860B-05C0E88DC488}"/>
                </a:ext>
              </a:extLst>
            </p:cNvPr>
            <p:cNvSpPr>
              <a:spLocks noChangeArrowheads="1"/>
            </p:cNvSpPr>
            <p:nvPr/>
          </p:nvSpPr>
          <p:spPr bwMode="auto">
            <a:xfrm>
              <a:off x="2986" y="2725"/>
              <a:ext cx="302" cy="175"/>
            </a:xfrm>
            <a:prstGeom prst="rect">
              <a:avLst/>
            </a:prstGeom>
            <a:noFill/>
            <a:ln w="19050">
              <a:solidFill>
                <a:srgbClr val="3333CC"/>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20" name="Line 73">
              <a:extLst>
                <a:ext uri="{FF2B5EF4-FFF2-40B4-BE49-F238E27FC236}">
                  <a16:creationId xmlns:a16="http://schemas.microsoft.com/office/drawing/2014/main" id="{9D1F38FD-D933-44E6-8D48-77D70C7FE450}"/>
                </a:ext>
              </a:extLst>
            </p:cNvPr>
            <p:cNvSpPr>
              <a:spLocks noChangeShapeType="1"/>
            </p:cNvSpPr>
            <p:nvPr/>
          </p:nvSpPr>
          <p:spPr bwMode="auto">
            <a:xfrm>
              <a:off x="2986" y="2807"/>
              <a:ext cx="302" cy="0"/>
            </a:xfrm>
            <a:prstGeom prst="line">
              <a:avLst/>
            </a:prstGeom>
            <a:noFill/>
            <a:ln w="19050">
              <a:solidFill>
                <a:srgbClr val="3333CC"/>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121" name="Line 74">
              <a:extLst>
                <a:ext uri="{FF2B5EF4-FFF2-40B4-BE49-F238E27FC236}">
                  <a16:creationId xmlns:a16="http://schemas.microsoft.com/office/drawing/2014/main" id="{04FA84C5-5BB2-4575-8975-D4E72447502B}"/>
                </a:ext>
              </a:extLst>
            </p:cNvPr>
            <p:cNvSpPr>
              <a:spLocks noChangeShapeType="1"/>
            </p:cNvSpPr>
            <p:nvPr/>
          </p:nvSpPr>
          <p:spPr bwMode="auto">
            <a:xfrm>
              <a:off x="3184" y="2723"/>
              <a:ext cx="0" cy="173"/>
            </a:xfrm>
            <a:prstGeom prst="line">
              <a:avLst/>
            </a:prstGeom>
            <a:noFill/>
            <a:ln w="1905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Line 75">
              <a:extLst>
                <a:ext uri="{FF2B5EF4-FFF2-40B4-BE49-F238E27FC236}">
                  <a16:creationId xmlns:a16="http://schemas.microsoft.com/office/drawing/2014/main" id="{5D23E012-6D2B-4405-A3F0-52F79D2E7B42}"/>
                </a:ext>
              </a:extLst>
            </p:cNvPr>
            <p:cNvSpPr>
              <a:spLocks noChangeShapeType="1"/>
            </p:cNvSpPr>
            <p:nvPr/>
          </p:nvSpPr>
          <p:spPr bwMode="auto">
            <a:xfrm>
              <a:off x="3077" y="2727"/>
              <a:ext cx="0" cy="173"/>
            </a:xfrm>
            <a:prstGeom prst="line">
              <a:avLst/>
            </a:prstGeom>
            <a:noFill/>
            <a:ln w="1905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3" name="Group 76">
            <a:extLst>
              <a:ext uri="{FF2B5EF4-FFF2-40B4-BE49-F238E27FC236}">
                <a16:creationId xmlns:a16="http://schemas.microsoft.com/office/drawing/2014/main" id="{DE9EA14A-8282-4CE9-8D00-CD3C7ED8936E}"/>
              </a:ext>
            </a:extLst>
          </p:cNvPr>
          <p:cNvGrpSpPr>
            <a:grpSpLocks/>
          </p:cNvGrpSpPr>
          <p:nvPr/>
        </p:nvGrpSpPr>
        <p:grpSpPr bwMode="auto">
          <a:xfrm>
            <a:off x="7229043" y="5331434"/>
            <a:ext cx="479425" cy="280987"/>
            <a:chOff x="2986" y="2723"/>
            <a:chExt cx="302" cy="177"/>
          </a:xfrm>
        </p:grpSpPr>
        <p:sp>
          <p:nvSpPr>
            <p:cNvPr id="124" name="Rectangle 77">
              <a:extLst>
                <a:ext uri="{FF2B5EF4-FFF2-40B4-BE49-F238E27FC236}">
                  <a16:creationId xmlns:a16="http://schemas.microsoft.com/office/drawing/2014/main" id="{7175E6BD-19A7-479D-B902-83B82DBBE199}"/>
                </a:ext>
              </a:extLst>
            </p:cNvPr>
            <p:cNvSpPr>
              <a:spLocks noChangeArrowheads="1"/>
            </p:cNvSpPr>
            <p:nvPr/>
          </p:nvSpPr>
          <p:spPr bwMode="auto">
            <a:xfrm>
              <a:off x="2986" y="2725"/>
              <a:ext cx="302" cy="175"/>
            </a:xfrm>
            <a:prstGeom prst="rect">
              <a:avLst/>
            </a:prstGeom>
            <a:noFill/>
            <a:ln w="19050">
              <a:solidFill>
                <a:srgbClr val="3333CC"/>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25" name="Line 78">
              <a:extLst>
                <a:ext uri="{FF2B5EF4-FFF2-40B4-BE49-F238E27FC236}">
                  <a16:creationId xmlns:a16="http://schemas.microsoft.com/office/drawing/2014/main" id="{E074DEB6-7E6D-4A97-ABB6-D696EEF71F8F}"/>
                </a:ext>
              </a:extLst>
            </p:cNvPr>
            <p:cNvSpPr>
              <a:spLocks noChangeShapeType="1"/>
            </p:cNvSpPr>
            <p:nvPr/>
          </p:nvSpPr>
          <p:spPr bwMode="auto">
            <a:xfrm>
              <a:off x="2986" y="2807"/>
              <a:ext cx="302" cy="0"/>
            </a:xfrm>
            <a:prstGeom prst="line">
              <a:avLst/>
            </a:prstGeom>
            <a:noFill/>
            <a:ln w="19050">
              <a:solidFill>
                <a:srgbClr val="3333CC"/>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126" name="Line 79">
              <a:extLst>
                <a:ext uri="{FF2B5EF4-FFF2-40B4-BE49-F238E27FC236}">
                  <a16:creationId xmlns:a16="http://schemas.microsoft.com/office/drawing/2014/main" id="{F2FCE6C0-12DA-4454-A215-26C31F7426F4}"/>
                </a:ext>
              </a:extLst>
            </p:cNvPr>
            <p:cNvSpPr>
              <a:spLocks noChangeShapeType="1"/>
            </p:cNvSpPr>
            <p:nvPr/>
          </p:nvSpPr>
          <p:spPr bwMode="auto">
            <a:xfrm>
              <a:off x="3184" y="2723"/>
              <a:ext cx="0" cy="173"/>
            </a:xfrm>
            <a:prstGeom prst="line">
              <a:avLst/>
            </a:prstGeom>
            <a:noFill/>
            <a:ln w="1905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Line 80">
              <a:extLst>
                <a:ext uri="{FF2B5EF4-FFF2-40B4-BE49-F238E27FC236}">
                  <a16:creationId xmlns:a16="http://schemas.microsoft.com/office/drawing/2014/main" id="{41981057-6BFF-4294-9987-8E930D50099D}"/>
                </a:ext>
              </a:extLst>
            </p:cNvPr>
            <p:cNvSpPr>
              <a:spLocks noChangeShapeType="1"/>
            </p:cNvSpPr>
            <p:nvPr/>
          </p:nvSpPr>
          <p:spPr bwMode="auto">
            <a:xfrm>
              <a:off x="3077" y="2727"/>
              <a:ext cx="0" cy="173"/>
            </a:xfrm>
            <a:prstGeom prst="line">
              <a:avLst/>
            </a:prstGeom>
            <a:noFill/>
            <a:ln w="1905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8" name="Group 159">
            <a:extLst>
              <a:ext uri="{FF2B5EF4-FFF2-40B4-BE49-F238E27FC236}">
                <a16:creationId xmlns:a16="http://schemas.microsoft.com/office/drawing/2014/main" id="{9339E200-4C50-4B07-8B1A-43501995285A}"/>
              </a:ext>
            </a:extLst>
          </p:cNvPr>
          <p:cNvGrpSpPr>
            <a:grpSpLocks/>
          </p:cNvGrpSpPr>
          <p:nvPr/>
        </p:nvGrpSpPr>
        <p:grpSpPr bwMode="auto">
          <a:xfrm>
            <a:off x="8187893" y="5199671"/>
            <a:ext cx="479425" cy="277813"/>
            <a:chOff x="4381" y="3388"/>
            <a:chExt cx="302" cy="175"/>
          </a:xfrm>
        </p:grpSpPr>
        <p:sp>
          <p:nvSpPr>
            <p:cNvPr id="129" name="Rectangle 82">
              <a:extLst>
                <a:ext uri="{FF2B5EF4-FFF2-40B4-BE49-F238E27FC236}">
                  <a16:creationId xmlns:a16="http://schemas.microsoft.com/office/drawing/2014/main" id="{D7BC3D8F-7A88-48D0-8CFE-F077565C7EDF}"/>
                </a:ext>
              </a:extLst>
            </p:cNvPr>
            <p:cNvSpPr>
              <a:spLocks noChangeArrowheads="1"/>
            </p:cNvSpPr>
            <p:nvPr/>
          </p:nvSpPr>
          <p:spPr bwMode="auto">
            <a:xfrm>
              <a:off x="4381" y="3388"/>
              <a:ext cx="302" cy="175"/>
            </a:xfrm>
            <a:prstGeom prst="rect">
              <a:avLst/>
            </a:prstGeom>
            <a:noFill/>
            <a:ln w="19050">
              <a:solidFill>
                <a:srgbClr val="3333CC"/>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30" name="Line 83">
              <a:extLst>
                <a:ext uri="{FF2B5EF4-FFF2-40B4-BE49-F238E27FC236}">
                  <a16:creationId xmlns:a16="http://schemas.microsoft.com/office/drawing/2014/main" id="{7032D5E1-5123-4321-8F08-065F77736344}"/>
                </a:ext>
              </a:extLst>
            </p:cNvPr>
            <p:cNvSpPr>
              <a:spLocks noChangeShapeType="1"/>
            </p:cNvSpPr>
            <p:nvPr/>
          </p:nvSpPr>
          <p:spPr bwMode="auto">
            <a:xfrm>
              <a:off x="4381" y="3470"/>
              <a:ext cx="302" cy="0"/>
            </a:xfrm>
            <a:prstGeom prst="line">
              <a:avLst/>
            </a:prstGeom>
            <a:noFill/>
            <a:ln w="19050">
              <a:solidFill>
                <a:srgbClr val="3333CC"/>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131" name="Line 84">
              <a:extLst>
                <a:ext uri="{FF2B5EF4-FFF2-40B4-BE49-F238E27FC236}">
                  <a16:creationId xmlns:a16="http://schemas.microsoft.com/office/drawing/2014/main" id="{8F7154B3-21CD-4B8C-B993-82BD9A1414FE}"/>
                </a:ext>
              </a:extLst>
            </p:cNvPr>
            <p:cNvSpPr>
              <a:spLocks noChangeShapeType="1"/>
            </p:cNvSpPr>
            <p:nvPr/>
          </p:nvSpPr>
          <p:spPr bwMode="auto">
            <a:xfrm>
              <a:off x="4579" y="3394"/>
              <a:ext cx="0" cy="165"/>
            </a:xfrm>
            <a:prstGeom prst="line">
              <a:avLst/>
            </a:prstGeom>
            <a:noFill/>
            <a:ln w="1905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Line 85">
              <a:extLst>
                <a:ext uri="{FF2B5EF4-FFF2-40B4-BE49-F238E27FC236}">
                  <a16:creationId xmlns:a16="http://schemas.microsoft.com/office/drawing/2014/main" id="{35469A70-9D3E-46B5-96ED-8C2FD7D6395A}"/>
                </a:ext>
              </a:extLst>
            </p:cNvPr>
            <p:cNvSpPr>
              <a:spLocks noChangeShapeType="1"/>
            </p:cNvSpPr>
            <p:nvPr/>
          </p:nvSpPr>
          <p:spPr bwMode="auto">
            <a:xfrm>
              <a:off x="4472" y="3390"/>
              <a:ext cx="0" cy="173"/>
            </a:xfrm>
            <a:prstGeom prst="line">
              <a:avLst/>
            </a:prstGeom>
            <a:noFill/>
            <a:ln w="1905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 name="Group 37">
            <a:extLst>
              <a:ext uri="{FF2B5EF4-FFF2-40B4-BE49-F238E27FC236}">
                <a16:creationId xmlns:a16="http://schemas.microsoft.com/office/drawing/2014/main" id="{AF9C6E30-6477-42E8-A6B0-A82DE6CA7715}"/>
              </a:ext>
            </a:extLst>
          </p:cNvPr>
          <p:cNvGrpSpPr>
            <a:grpSpLocks/>
          </p:cNvGrpSpPr>
          <p:nvPr/>
        </p:nvGrpSpPr>
        <p:grpSpPr bwMode="auto">
          <a:xfrm>
            <a:off x="7960638" y="928688"/>
            <a:ext cx="1976438" cy="1724025"/>
            <a:chOff x="1309" y="1072"/>
            <a:chExt cx="1245" cy="1086"/>
          </a:xfrm>
        </p:grpSpPr>
        <p:grpSp>
          <p:nvGrpSpPr>
            <p:cNvPr id="134" name="Group 38">
              <a:extLst>
                <a:ext uri="{FF2B5EF4-FFF2-40B4-BE49-F238E27FC236}">
                  <a16:creationId xmlns:a16="http://schemas.microsoft.com/office/drawing/2014/main" id="{F9277272-D7CD-4C5B-815A-BCCCC4C6A4E2}"/>
                </a:ext>
              </a:extLst>
            </p:cNvPr>
            <p:cNvGrpSpPr>
              <a:grpSpLocks/>
            </p:cNvGrpSpPr>
            <p:nvPr/>
          </p:nvGrpSpPr>
          <p:grpSpPr bwMode="auto">
            <a:xfrm>
              <a:off x="1309" y="1072"/>
              <a:ext cx="1245" cy="766"/>
              <a:chOff x="1309" y="1072"/>
              <a:chExt cx="1245" cy="766"/>
            </a:xfrm>
          </p:grpSpPr>
          <p:grpSp>
            <p:nvGrpSpPr>
              <p:cNvPr id="136" name="Group 39">
                <a:extLst>
                  <a:ext uri="{FF2B5EF4-FFF2-40B4-BE49-F238E27FC236}">
                    <a16:creationId xmlns:a16="http://schemas.microsoft.com/office/drawing/2014/main" id="{9AC45175-11B5-41E0-9461-6DECCB4C9A75}"/>
                  </a:ext>
                </a:extLst>
              </p:cNvPr>
              <p:cNvGrpSpPr>
                <a:grpSpLocks/>
              </p:cNvGrpSpPr>
              <p:nvPr/>
            </p:nvGrpSpPr>
            <p:grpSpPr bwMode="auto">
              <a:xfrm>
                <a:off x="1309" y="1231"/>
                <a:ext cx="302" cy="175"/>
                <a:chOff x="144" y="1440"/>
                <a:chExt cx="881" cy="510"/>
              </a:xfrm>
            </p:grpSpPr>
            <p:sp>
              <p:nvSpPr>
                <p:cNvPr id="153" name="Rectangle 40">
                  <a:extLst>
                    <a:ext uri="{FF2B5EF4-FFF2-40B4-BE49-F238E27FC236}">
                      <a16:creationId xmlns:a16="http://schemas.microsoft.com/office/drawing/2014/main" id="{394EC261-26B4-422F-A1BD-4E40DA812655}"/>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54" name="Line 41">
                  <a:extLst>
                    <a:ext uri="{FF2B5EF4-FFF2-40B4-BE49-F238E27FC236}">
                      <a16:creationId xmlns:a16="http://schemas.microsoft.com/office/drawing/2014/main" id="{A732E526-5C20-46B1-86C6-B01971A226E4}"/>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55" name="Line 42">
                  <a:extLst>
                    <a:ext uri="{FF2B5EF4-FFF2-40B4-BE49-F238E27FC236}">
                      <a16:creationId xmlns:a16="http://schemas.microsoft.com/office/drawing/2014/main" id="{7112DBF9-5C41-4E7A-85FD-AD17F0664868}"/>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grpSp>
            <p:nvGrpSpPr>
              <p:cNvPr id="137" name="Group 43">
                <a:extLst>
                  <a:ext uri="{FF2B5EF4-FFF2-40B4-BE49-F238E27FC236}">
                    <a16:creationId xmlns:a16="http://schemas.microsoft.com/office/drawing/2014/main" id="{89D0869F-6526-429B-9CBF-836F06FBA719}"/>
                  </a:ext>
                </a:extLst>
              </p:cNvPr>
              <p:cNvGrpSpPr>
                <a:grpSpLocks/>
              </p:cNvGrpSpPr>
              <p:nvPr/>
            </p:nvGrpSpPr>
            <p:grpSpPr bwMode="auto">
              <a:xfrm>
                <a:off x="1950" y="1072"/>
                <a:ext cx="302" cy="175"/>
                <a:chOff x="144" y="1440"/>
                <a:chExt cx="881" cy="510"/>
              </a:xfrm>
            </p:grpSpPr>
            <p:sp>
              <p:nvSpPr>
                <p:cNvPr id="150" name="Rectangle 44">
                  <a:extLst>
                    <a:ext uri="{FF2B5EF4-FFF2-40B4-BE49-F238E27FC236}">
                      <a16:creationId xmlns:a16="http://schemas.microsoft.com/office/drawing/2014/main" id="{E16F98BA-F652-4130-BC83-B8979E763352}"/>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51" name="Line 45">
                  <a:extLst>
                    <a:ext uri="{FF2B5EF4-FFF2-40B4-BE49-F238E27FC236}">
                      <a16:creationId xmlns:a16="http://schemas.microsoft.com/office/drawing/2014/main" id="{B72FB915-190E-4299-B24E-08372426C480}"/>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52" name="Line 46">
                  <a:extLst>
                    <a:ext uri="{FF2B5EF4-FFF2-40B4-BE49-F238E27FC236}">
                      <a16:creationId xmlns:a16="http://schemas.microsoft.com/office/drawing/2014/main" id="{7A2A76E4-3ACD-4049-A206-C087B9D8B6A7}"/>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grpSp>
            <p:nvGrpSpPr>
              <p:cNvPr id="138" name="Group 47">
                <a:extLst>
                  <a:ext uri="{FF2B5EF4-FFF2-40B4-BE49-F238E27FC236}">
                    <a16:creationId xmlns:a16="http://schemas.microsoft.com/office/drawing/2014/main" id="{5AEC2750-9E7C-4D4A-857C-2F447FC537F3}"/>
                  </a:ext>
                </a:extLst>
              </p:cNvPr>
              <p:cNvGrpSpPr>
                <a:grpSpLocks/>
              </p:cNvGrpSpPr>
              <p:nvPr/>
            </p:nvGrpSpPr>
            <p:grpSpPr bwMode="auto">
              <a:xfrm>
                <a:off x="1648" y="1663"/>
                <a:ext cx="302" cy="175"/>
                <a:chOff x="144" y="1440"/>
                <a:chExt cx="881" cy="510"/>
              </a:xfrm>
            </p:grpSpPr>
            <p:sp>
              <p:nvSpPr>
                <p:cNvPr id="147" name="Rectangle 48">
                  <a:extLst>
                    <a:ext uri="{FF2B5EF4-FFF2-40B4-BE49-F238E27FC236}">
                      <a16:creationId xmlns:a16="http://schemas.microsoft.com/office/drawing/2014/main" id="{0A0093A1-356F-43C6-9AA4-1F6515F42203}"/>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48" name="Line 49">
                  <a:extLst>
                    <a:ext uri="{FF2B5EF4-FFF2-40B4-BE49-F238E27FC236}">
                      <a16:creationId xmlns:a16="http://schemas.microsoft.com/office/drawing/2014/main" id="{6B4E7379-605C-4350-A182-403CFAC1FB5E}"/>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49" name="Line 50">
                  <a:extLst>
                    <a:ext uri="{FF2B5EF4-FFF2-40B4-BE49-F238E27FC236}">
                      <a16:creationId xmlns:a16="http://schemas.microsoft.com/office/drawing/2014/main" id="{DD454479-6A85-4A90-AB28-ECF9808BEE1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grpSp>
            <p:nvGrpSpPr>
              <p:cNvPr id="139" name="Group 51">
                <a:extLst>
                  <a:ext uri="{FF2B5EF4-FFF2-40B4-BE49-F238E27FC236}">
                    <a16:creationId xmlns:a16="http://schemas.microsoft.com/office/drawing/2014/main" id="{1C73CAC8-B5FB-44F6-829C-A52147E8BD08}"/>
                  </a:ext>
                </a:extLst>
              </p:cNvPr>
              <p:cNvGrpSpPr>
                <a:grpSpLocks/>
              </p:cNvGrpSpPr>
              <p:nvPr/>
            </p:nvGrpSpPr>
            <p:grpSpPr bwMode="auto">
              <a:xfrm>
                <a:off x="2252" y="1581"/>
                <a:ext cx="302" cy="175"/>
                <a:chOff x="144" y="1440"/>
                <a:chExt cx="881" cy="510"/>
              </a:xfrm>
            </p:grpSpPr>
            <p:sp>
              <p:nvSpPr>
                <p:cNvPr id="144" name="Rectangle 52">
                  <a:extLst>
                    <a:ext uri="{FF2B5EF4-FFF2-40B4-BE49-F238E27FC236}">
                      <a16:creationId xmlns:a16="http://schemas.microsoft.com/office/drawing/2014/main" id="{C9C35F13-7945-46D0-845B-59A337DAA174}"/>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45" name="Line 53">
                  <a:extLst>
                    <a:ext uri="{FF2B5EF4-FFF2-40B4-BE49-F238E27FC236}">
                      <a16:creationId xmlns:a16="http://schemas.microsoft.com/office/drawing/2014/main" id="{70045308-73AB-4B59-BE76-5E5EA0E65AAF}"/>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46" name="Line 54">
                  <a:extLst>
                    <a:ext uri="{FF2B5EF4-FFF2-40B4-BE49-F238E27FC236}">
                      <a16:creationId xmlns:a16="http://schemas.microsoft.com/office/drawing/2014/main" id="{E4DAAABC-4C78-4B1D-8309-3A00A7F07E48}"/>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sp>
            <p:nvSpPr>
              <p:cNvPr id="140" name="Line 55">
                <a:extLst>
                  <a:ext uri="{FF2B5EF4-FFF2-40B4-BE49-F238E27FC236}">
                    <a16:creationId xmlns:a16="http://schemas.microsoft.com/office/drawing/2014/main" id="{AFA9A0ED-8301-465F-8CED-A719E33AE0DC}"/>
                  </a:ext>
                </a:extLst>
              </p:cNvPr>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Line 56">
                <a:extLst>
                  <a:ext uri="{FF2B5EF4-FFF2-40B4-BE49-F238E27FC236}">
                    <a16:creationId xmlns:a16="http://schemas.microsoft.com/office/drawing/2014/main" id="{F075806E-427D-4CA5-9A61-10B813CA4898}"/>
                  </a:ext>
                </a:extLst>
              </p:cNvPr>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Line 57">
                <a:extLst>
                  <a:ext uri="{FF2B5EF4-FFF2-40B4-BE49-F238E27FC236}">
                    <a16:creationId xmlns:a16="http://schemas.microsoft.com/office/drawing/2014/main" id="{97F6F951-9F65-4EFD-982E-1344864AD358}"/>
                  </a:ext>
                </a:extLst>
              </p:cNvPr>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Line 58">
                <a:extLst>
                  <a:ext uri="{FF2B5EF4-FFF2-40B4-BE49-F238E27FC236}">
                    <a16:creationId xmlns:a16="http://schemas.microsoft.com/office/drawing/2014/main" id="{64667482-ED2D-42C9-9BB2-4B61FA5FC13B}"/>
                  </a:ext>
                </a:extLst>
              </p:cNvPr>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5" name="Text Box 59">
              <a:extLst>
                <a:ext uri="{FF2B5EF4-FFF2-40B4-BE49-F238E27FC236}">
                  <a16:creationId xmlns:a16="http://schemas.microsoft.com/office/drawing/2014/main" id="{7B482D16-1BF9-43FE-B9E7-DEAFE18EBDA0}"/>
                </a:ext>
              </a:extLst>
            </p:cNvPr>
            <p:cNvSpPr txBox="1">
              <a:spLocks noChangeArrowheads="1"/>
            </p:cNvSpPr>
            <p:nvPr/>
          </p:nvSpPr>
          <p:spPr bwMode="auto">
            <a:xfrm>
              <a:off x="1434" y="1927"/>
              <a:ext cx="9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Design Model</a:t>
              </a:r>
            </a:p>
          </p:txBody>
        </p:sp>
      </p:grpSp>
    </p:spTree>
    <p:extLst>
      <p:ext uri="{BB962C8B-B14F-4D97-AF65-F5344CB8AC3E}">
        <p14:creationId xmlns:p14="http://schemas.microsoft.com/office/powerpoint/2010/main" val="247019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 calcmode="lin" valueType="num">
                                      <p:cBhvr additive="base">
                                        <p:cTn id="17" dur="500" fill="hold"/>
                                        <p:tgtEl>
                                          <p:spTgt spid="90"/>
                                        </p:tgtEl>
                                        <p:attrNameLst>
                                          <p:attrName>ppt_x</p:attrName>
                                        </p:attrNameLst>
                                      </p:cBhvr>
                                      <p:tavLst>
                                        <p:tav tm="0">
                                          <p:val>
                                            <p:strVal val="0-#ppt_w/2"/>
                                          </p:val>
                                        </p:tav>
                                        <p:tav tm="100000">
                                          <p:val>
                                            <p:strVal val="#ppt_x"/>
                                          </p:val>
                                        </p:tav>
                                      </p:tavLst>
                                    </p:anim>
                                    <p:anim calcmode="lin" valueType="num">
                                      <p:cBhvr additive="base">
                                        <p:cTn id="18"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500" fill="hold"/>
                                        <p:tgtEl>
                                          <p:spTgt spid="91"/>
                                        </p:tgtEl>
                                        <p:attrNameLst>
                                          <p:attrName>ppt_x</p:attrName>
                                        </p:attrNameLst>
                                      </p:cBhvr>
                                      <p:tavLst>
                                        <p:tav tm="0">
                                          <p:val>
                                            <p:strVal val="0-#ppt_w/2"/>
                                          </p:val>
                                        </p:tav>
                                        <p:tav tm="100000">
                                          <p:val>
                                            <p:strVal val="#ppt_x"/>
                                          </p:val>
                                        </p:tav>
                                      </p:tavLst>
                                    </p:anim>
                                    <p:anim calcmode="lin" valueType="num">
                                      <p:cBhvr additive="base">
                                        <p:cTn id="28"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500"/>
                                        <p:tgtEl>
                                          <p:spTgt spid="1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nodeType="with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par>
                                <p:cTn id="66" presetID="10" presetClass="entr" presetSubtype="0" fill="hold" nodeType="withEffect">
                                  <p:stCondLst>
                                    <p:cond delay="0"/>
                                  </p:stCondLst>
                                  <p:childTnLst>
                                    <p:set>
                                      <p:cBhvr>
                                        <p:cTn id="67" dur="1" fill="hold">
                                          <p:stCondLst>
                                            <p:cond delay="0"/>
                                          </p:stCondLst>
                                        </p:cTn>
                                        <p:tgtEl>
                                          <p:spTgt spid="118"/>
                                        </p:tgtEl>
                                        <p:attrNameLst>
                                          <p:attrName>style.visibility</p:attrName>
                                        </p:attrNameLst>
                                      </p:cBhvr>
                                      <p:to>
                                        <p:strVal val="visible"/>
                                      </p:to>
                                    </p:set>
                                    <p:animEffect transition="in" filter="fade">
                                      <p:cBhvr>
                                        <p:cTn id="68" dur="500"/>
                                        <p:tgtEl>
                                          <p:spTgt spid="118"/>
                                        </p:tgtEl>
                                      </p:cBhvr>
                                    </p:animEffect>
                                  </p:childTnLst>
                                </p:cTn>
                              </p:par>
                              <p:par>
                                <p:cTn id="69" presetID="10" presetClass="entr" presetSubtype="0" fill="hold" nodeType="withEffect">
                                  <p:stCondLst>
                                    <p:cond delay="0"/>
                                  </p:stCondLst>
                                  <p:childTnLst>
                                    <p:set>
                                      <p:cBhvr>
                                        <p:cTn id="70" dur="1" fill="hold">
                                          <p:stCondLst>
                                            <p:cond delay="0"/>
                                          </p:stCondLst>
                                        </p:cTn>
                                        <p:tgtEl>
                                          <p:spTgt spid="123"/>
                                        </p:tgtEl>
                                        <p:attrNameLst>
                                          <p:attrName>style.visibility</p:attrName>
                                        </p:attrNameLst>
                                      </p:cBhvr>
                                      <p:to>
                                        <p:strVal val="visible"/>
                                      </p:to>
                                    </p:set>
                                    <p:animEffect transition="in" filter="fade">
                                      <p:cBhvr>
                                        <p:cTn id="71" dur="500"/>
                                        <p:tgtEl>
                                          <p:spTgt spid="123"/>
                                        </p:tgtEl>
                                      </p:cBhvr>
                                    </p:animEffect>
                                  </p:childTnLst>
                                </p:cTn>
                              </p:par>
                              <p:par>
                                <p:cTn id="72" presetID="10" presetClass="entr" presetSubtype="0" fill="hold" nodeType="withEffect">
                                  <p:stCondLst>
                                    <p:cond delay="0"/>
                                  </p:stCondLst>
                                  <p:childTnLst>
                                    <p:set>
                                      <p:cBhvr>
                                        <p:cTn id="73" dur="1" fill="hold">
                                          <p:stCondLst>
                                            <p:cond delay="0"/>
                                          </p:stCondLst>
                                        </p:cTn>
                                        <p:tgtEl>
                                          <p:spTgt spid="128"/>
                                        </p:tgtEl>
                                        <p:attrNameLst>
                                          <p:attrName>style.visibility</p:attrName>
                                        </p:attrNameLst>
                                      </p:cBhvr>
                                      <p:to>
                                        <p:strVal val="visible"/>
                                      </p:to>
                                    </p:set>
                                    <p:animEffect transition="in" filter="fade">
                                      <p:cBhvr>
                                        <p:cTn id="74" dur="500"/>
                                        <p:tgtEl>
                                          <p:spTgt spid="1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90" grpId="0" animBg="1"/>
      <p:bldP spid="9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029" y="58206"/>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87223" y="14188"/>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MỤC ĐÍCH CỦA VIỆC PHÂN TÍCH YÊU CẦU HỆ THỐNG</a:t>
            </a:r>
          </a:p>
        </p:txBody>
      </p:sp>
      <p:pic>
        <p:nvPicPr>
          <p:cNvPr id="6" name="Picture 50" descr="RUP_grab">
            <a:extLst>
              <a:ext uri="{FF2B5EF4-FFF2-40B4-BE49-F238E27FC236}">
                <a16:creationId xmlns:a16="http://schemas.microsoft.com/office/drawing/2014/main" id="{933C1C41-7721-4122-B72E-971BD05D6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228" y="1544192"/>
            <a:ext cx="5316771" cy="4325768"/>
          </a:xfrm>
          <a:prstGeom prst="rect">
            <a:avLst/>
          </a:prstGeom>
          <a:noFill/>
          <a:ln w="9525">
            <a:solidFill>
              <a:schemeClr val="bg2"/>
            </a:solidFill>
            <a:miter lim="800000"/>
            <a:headEnd/>
            <a:tailEnd/>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7" name="Rectangle 52">
            <a:extLst>
              <a:ext uri="{FF2B5EF4-FFF2-40B4-BE49-F238E27FC236}">
                <a16:creationId xmlns:a16="http://schemas.microsoft.com/office/drawing/2014/main" id="{E4FE5BB5-EE53-4F63-8D9A-E739ACF58B73}"/>
              </a:ext>
            </a:extLst>
          </p:cNvPr>
          <p:cNvSpPr>
            <a:spLocks noChangeArrowheads="1"/>
          </p:cNvSpPr>
          <p:nvPr/>
        </p:nvSpPr>
        <p:spPr bwMode="auto">
          <a:xfrm>
            <a:off x="333996" y="1544191"/>
            <a:ext cx="6541232" cy="4268429"/>
          </a:xfrm>
          <a:prstGeom prst="rect">
            <a:avLst/>
          </a:prstGeom>
          <a:solidFill>
            <a:srgbClr val="CCFFFF"/>
          </a:solidFill>
          <a:ln w="57150">
            <a:solidFill>
              <a:schemeClr val="accent2"/>
            </a:solidFill>
            <a:miter lim="800000"/>
            <a:headEnd/>
            <a:tailEnd/>
          </a:ln>
          <a:effectLst>
            <a:outerShdw dist="71842" dir="2700000" algn="ctr" rotWithShape="0">
              <a:schemeClr val="bg2">
                <a:alpha val="50000"/>
              </a:schemeClr>
            </a:outerShdw>
          </a:effectLst>
        </p:spPr>
        <p:txBody>
          <a:bodyPr lIns="107950" tIns="53975" rIns="107950" bIns="53975" anchor="ctr"/>
          <a:lstStyle>
            <a:lvl1pPr marL="339725" indent="-339725" algn="l">
              <a:defRPr sz="2400">
                <a:solidFill>
                  <a:schemeClr val="tx1"/>
                </a:solidFill>
                <a:latin typeface="Arial" panose="020B0604020202020204" pitchFamily="34" charset="0"/>
              </a:defRPr>
            </a:lvl1pPr>
            <a:lvl2pPr marL="682625" indent="-228600" algn="l">
              <a:defRPr sz="2400">
                <a:solidFill>
                  <a:schemeClr val="tx1"/>
                </a:solidFill>
                <a:latin typeface="Arial" panose="020B0604020202020204" pitchFamily="34" charset="0"/>
              </a:defRPr>
            </a:lvl2pPr>
            <a:lvl3pPr marL="1025525" indent="-228600" algn="l">
              <a:defRPr sz="2400">
                <a:solidFill>
                  <a:schemeClr val="tx1"/>
                </a:solidFill>
                <a:latin typeface="Arial" panose="020B0604020202020204" pitchFamily="34" charset="0"/>
              </a:defRPr>
            </a:lvl3pPr>
            <a:lvl4pPr marL="1368425" indent="-228600" algn="l">
              <a:defRPr sz="2400">
                <a:solidFill>
                  <a:schemeClr val="tx1"/>
                </a:solidFill>
                <a:latin typeface="Arial" panose="020B0604020202020204" pitchFamily="34" charset="0"/>
              </a:defRPr>
            </a:lvl4pPr>
            <a:lvl5pPr marL="1711325" indent="-228600" algn="l">
              <a:defRPr sz="2400">
                <a:solidFill>
                  <a:schemeClr val="tx1"/>
                </a:solidFill>
                <a:latin typeface="Arial" panose="020B0604020202020204" pitchFamily="34" charset="0"/>
              </a:defRPr>
            </a:lvl5pPr>
            <a:lvl6pPr marL="2168525" indent="-228600" eaLnBrk="0" fontAlgn="base" hangingPunct="0">
              <a:spcBef>
                <a:spcPct val="0"/>
              </a:spcBef>
              <a:spcAft>
                <a:spcPct val="0"/>
              </a:spcAft>
              <a:defRPr sz="2400">
                <a:solidFill>
                  <a:schemeClr val="tx1"/>
                </a:solidFill>
                <a:latin typeface="Arial" panose="020B0604020202020204" pitchFamily="34" charset="0"/>
              </a:defRPr>
            </a:lvl6pPr>
            <a:lvl7pPr marL="2625725" indent="-228600" eaLnBrk="0" fontAlgn="base" hangingPunct="0">
              <a:spcBef>
                <a:spcPct val="0"/>
              </a:spcBef>
              <a:spcAft>
                <a:spcPct val="0"/>
              </a:spcAft>
              <a:defRPr sz="2400">
                <a:solidFill>
                  <a:schemeClr val="tx1"/>
                </a:solidFill>
                <a:latin typeface="Arial" panose="020B0604020202020204" pitchFamily="34" charset="0"/>
              </a:defRPr>
            </a:lvl7pPr>
            <a:lvl8pPr marL="3082925" indent="-228600" eaLnBrk="0" fontAlgn="base" hangingPunct="0">
              <a:spcBef>
                <a:spcPct val="0"/>
              </a:spcBef>
              <a:spcAft>
                <a:spcPct val="0"/>
              </a:spcAft>
              <a:defRPr sz="2400">
                <a:solidFill>
                  <a:schemeClr val="tx1"/>
                </a:solidFill>
                <a:latin typeface="Arial" panose="020B0604020202020204" pitchFamily="34" charset="0"/>
              </a:defRPr>
            </a:lvl8pPr>
            <a:lvl9pPr marL="3540125"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ts val="500"/>
              </a:spcBef>
              <a:spcAft>
                <a:spcPts val="500"/>
              </a:spcAft>
            </a:pPr>
            <a:r>
              <a:rPr lang="en-US" sz="1800" b="1" dirty="0"/>
              <a:t>The purposes of Analysis and Design are to:</a:t>
            </a:r>
          </a:p>
          <a:p>
            <a:pPr>
              <a:spcBef>
                <a:spcPts val="500"/>
              </a:spcBef>
              <a:spcAft>
                <a:spcPts val="500"/>
              </a:spcAft>
              <a:buFont typeface="Symbol" panose="05050102010706020507" pitchFamily="18" charset="2"/>
              <a:buChar char="·"/>
            </a:pPr>
            <a:r>
              <a:rPr lang="en-US" sz="1800" b="1" dirty="0"/>
              <a:t>Transform the requirements into a design of the system-to-be. </a:t>
            </a:r>
          </a:p>
          <a:p>
            <a:pPr marL="349250" indent="0">
              <a:spcBef>
                <a:spcPts val="500"/>
              </a:spcBef>
              <a:spcAft>
                <a:spcPts val="500"/>
              </a:spcAft>
            </a:pPr>
            <a:r>
              <a:rPr lang="en-US" sz="1800" b="1" dirty="0" err="1">
                <a:solidFill>
                  <a:srgbClr val="0070C0"/>
                </a:solidFill>
              </a:rPr>
              <a:t>Biến</a:t>
            </a:r>
            <a:r>
              <a:rPr lang="en-US" sz="1800" b="1" dirty="0">
                <a:solidFill>
                  <a:srgbClr val="0070C0"/>
                </a:solidFill>
              </a:rPr>
              <a:t> </a:t>
            </a:r>
            <a:r>
              <a:rPr lang="en-US" sz="1800" b="1" dirty="0" err="1">
                <a:solidFill>
                  <a:srgbClr val="0070C0"/>
                </a:solidFill>
              </a:rPr>
              <a:t>đổi</a:t>
            </a:r>
            <a:r>
              <a:rPr lang="en-US" sz="1800" b="1" dirty="0">
                <a:solidFill>
                  <a:srgbClr val="0070C0"/>
                </a:solidFill>
              </a:rPr>
              <a:t> </a:t>
            </a:r>
            <a:r>
              <a:rPr lang="en-US" sz="1800" b="1" dirty="0" err="1">
                <a:solidFill>
                  <a:srgbClr val="0070C0"/>
                </a:solidFill>
              </a:rPr>
              <a:t>các</a:t>
            </a:r>
            <a:r>
              <a:rPr lang="en-US" sz="1800" b="1" dirty="0">
                <a:solidFill>
                  <a:srgbClr val="0070C0"/>
                </a:solidFill>
              </a:rPr>
              <a:t> </a:t>
            </a:r>
            <a:r>
              <a:rPr lang="en-US" sz="1800" b="1" dirty="0" err="1">
                <a:solidFill>
                  <a:srgbClr val="0070C0"/>
                </a:solidFill>
              </a:rPr>
              <a:t>yêu</a:t>
            </a:r>
            <a:r>
              <a:rPr lang="en-US" sz="1800" b="1" dirty="0">
                <a:solidFill>
                  <a:srgbClr val="0070C0"/>
                </a:solidFill>
              </a:rPr>
              <a:t> </a:t>
            </a:r>
            <a:r>
              <a:rPr lang="en-US" sz="1800" b="1" dirty="0" err="1">
                <a:solidFill>
                  <a:srgbClr val="0070C0"/>
                </a:solidFill>
              </a:rPr>
              <a:t>cầu</a:t>
            </a:r>
            <a:r>
              <a:rPr lang="en-US" sz="1800" b="1" dirty="0">
                <a:solidFill>
                  <a:srgbClr val="0070C0"/>
                </a:solidFill>
              </a:rPr>
              <a:t> </a:t>
            </a:r>
            <a:r>
              <a:rPr lang="en-US" sz="1800" b="1" dirty="0" err="1">
                <a:solidFill>
                  <a:srgbClr val="0070C0"/>
                </a:solidFill>
              </a:rPr>
              <a:t>thành</a:t>
            </a:r>
            <a:r>
              <a:rPr lang="en-US" sz="1800" b="1" dirty="0">
                <a:solidFill>
                  <a:srgbClr val="0070C0"/>
                </a:solidFill>
              </a:rPr>
              <a:t> 1 </a:t>
            </a:r>
            <a:r>
              <a:rPr lang="en-US" sz="1800" b="1" dirty="0" err="1">
                <a:solidFill>
                  <a:srgbClr val="0070C0"/>
                </a:solidFill>
              </a:rPr>
              <a:t>thiết</a:t>
            </a:r>
            <a:r>
              <a:rPr lang="en-US" sz="1800" b="1" dirty="0">
                <a:solidFill>
                  <a:srgbClr val="0070C0"/>
                </a:solidFill>
              </a:rPr>
              <a:t> </a:t>
            </a:r>
            <a:r>
              <a:rPr lang="en-US" sz="1800" b="1" dirty="0" err="1">
                <a:solidFill>
                  <a:srgbClr val="0070C0"/>
                </a:solidFill>
              </a:rPr>
              <a:t>kế</a:t>
            </a:r>
            <a:r>
              <a:rPr lang="en-US" sz="1800" b="1" dirty="0">
                <a:solidFill>
                  <a:srgbClr val="0070C0"/>
                </a:solidFill>
              </a:rPr>
              <a:t> </a:t>
            </a:r>
            <a:r>
              <a:rPr lang="en-US" sz="1800" b="1" dirty="0" err="1">
                <a:solidFill>
                  <a:srgbClr val="0070C0"/>
                </a:solidFill>
              </a:rPr>
              <a:t>của</a:t>
            </a:r>
            <a:r>
              <a:rPr lang="en-US" sz="1800" b="1" dirty="0">
                <a:solidFill>
                  <a:srgbClr val="0070C0"/>
                </a:solidFill>
              </a:rPr>
              <a:t> </a:t>
            </a:r>
            <a:r>
              <a:rPr lang="en-US" sz="1800" b="1" dirty="0" err="1">
                <a:solidFill>
                  <a:srgbClr val="0070C0"/>
                </a:solidFill>
              </a:rPr>
              <a:t>hệ</a:t>
            </a:r>
            <a:r>
              <a:rPr lang="en-US" sz="1800" b="1" dirty="0">
                <a:solidFill>
                  <a:srgbClr val="0070C0"/>
                </a:solidFill>
              </a:rPr>
              <a:t> </a:t>
            </a:r>
            <a:r>
              <a:rPr lang="en-US" sz="1800" b="1" dirty="0" err="1">
                <a:solidFill>
                  <a:srgbClr val="0070C0"/>
                </a:solidFill>
              </a:rPr>
              <a:t>thống</a:t>
            </a:r>
            <a:r>
              <a:rPr lang="en-US" sz="1800" b="1" dirty="0">
                <a:solidFill>
                  <a:srgbClr val="0070C0"/>
                </a:solidFill>
              </a:rPr>
              <a:t>  </a:t>
            </a:r>
          </a:p>
          <a:p>
            <a:pPr>
              <a:spcBef>
                <a:spcPts val="500"/>
              </a:spcBef>
              <a:spcAft>
                <a:spcPts val="500"/>
              </a:spcAft>
              <a:buFont typeface="Symbol" panose="05050102010706020507" pitchFamily="18" charset="2"/>
              <a:buChar char="·"/>
            </a:pPr>
            <a:r>
              <a:rPr lang="en-US" sz="1800" b="1" dirty="0"/>
              <a:t>Evolve a robust architecture for the system. </a:t>
            </a:r>
          </a:p>
          <a:p>
            <a:pPr marL="349250" indent="-349250">
              <a:spcBef>
                <a:spcPts val="500"/>
              </a:spcBef>
              <a:spcAft>
                <a:spcPts val="500"/>
              </a:spcAft>
            </a:pPr>
            <a:r>
              <a:rPr lang="en-US" sz="1800" b="1" dirty="0"/>
              <a:t>	</a:t>
            </a:r>
            <a:r>
              <a:rPr lang="en-US" sz="1800" b="1" dirty="0" err="1">
                <a:solidFill>
                  <a:srgbClr val="0070C0"/>
                </a:solidFill>
              </a:rPr>
              <a:t>Phát</a:t>
            </a:r>
            <a:r>
              <a:rPr lang="en-US" sz="1800" b="1" dirty="0">
                <a:solidFill>
                  <a:srgbClr val="0070C0"/>
                </a:solidFill>
              </a:rPr>
              <a:t> </a:t>
            </a:r>
            <a:r>
              <a:rPr lang="en-US" sz="1800" b="1" dirty="0" err="1">
                <a:solidFill>
                  <a:srgbClr val="0070C0"/>
                </a:solidFill>
              </a:rPr>
              <a:t>triển</a:t>
            </a:r>
            <a:r>
              <a:rPr lang="en-US" sz="1800" b="1" dirty="0">
                <a:solidFill>
                  <a:srgbClr val="0070C0"/>
                </a:solidFill>
              </a:rPr>
              <a:t> 1 </a:t>
            </a:r>
            <a:r>
              <a:rPr lang="en-US" sz="1800" b="1" dirty="0" err="1">
                <a:solidFill>
                  <a:srgbClr val="0070C0"/>
                </a:solidFill>
              </a:rPr>
              <a:t>kiến</a:t>
            </a:r>
            <a:r>
              <a:rPr lang="en-US" sz="1800" b="1" dirty="0">
                <a:solidFill>
                  <a:srgbClr val="0070C0"/>
                </a:solidFill>
              </a:rPr>
              <a:t> </a:t>
            </a:r>
            <a:r>
              <a:rPr lang="en-US" sz="1800" b="1" dirty="0" err="1">
                <a:solidFill>
                  <a:srgbClr val="0070C0"/>
                </a:solidFill>
              </a:rPr>
              <a:t>trúc</a:t>
            </a:r>
            <a:r>
              <a:rPr lang="en-US" sz="1800" b="1" dirty="0">
                <a:solidFill>
                  <a:srgbClr val="0070C0"/>
                </a:solidFill>
              </a:rPr>
              <a:t> </a:t>
            </a:r>
            <a:r>
              <a:rPr lang="en-US" sz="1800" b="1" dirty="0" err="1">
                <a:solidFill>
                  <a:srgbClr val="0070C0"/>
                </a:solidFill>
              </a:rPr>
              <a:t>mạnh</a:t>
            </a:r>
            <a:r>
              <a:rPr lang="en-US" sz="1800" b="1" dirty="0">
                <a:solidFill>
                  <a:srgbClr val="0070C0"/>
                </a:solidFill>
              </a:rPr>
              <a:t> </a:t>
            </a:r>
            <a:r>
              <a:rPr lang="en-US" sz="1800" b="1" dirty="0" err="1">
                <a:solidFill>
                  <a:srgbClr val="0070C0"/>
                </a:solidFill>
              </a:rPr>
              <a:t>mẽ</a:t>
            </a:r>
            <a:r>
              <a:rPr lang="en-US" sz="1800" b="1" dirty="0">
                <a:solidFill>
                  <a:srgbClr val="0070C0"/>
                </a:solidFill>
              </a:rPr>
              <a:t> </a:t>
            </a:r>
            <a:r>
              <a:rPr lang="en-US" sz="1800" b="1" dirty="0" err="1">
                <a:solidFill>
                  <a:srgbClr val="0070C0"/>
                </a:solidFill>
              </a:rPr>
              <a:t>cho</a:t>
            </a:r>
            <a:r>
              <a:rPr lang="en-US" sz="1800" b="1" dirty="0">
                <a:solidFill>
                  <a:srgbClr val="0070C0"/>
                </a:solidFill>
              </a:rPr>
              <a:t> </a:t>
            </a:r>
            <a:r>
              <a:rPr lang="en-US" sz="1800" b="1" dirty="0" err="1">
                <a:solidFill>
                  <a:srgbClr val="0070C0"/>
                </a:solidFill>
              </a:rPr>
              <a:t>hệ</a:t>
            </a:r>
            <a:r>
              <a:rPr lang="en-US" sz="1800" b="1" dirty="0">
                <a:solidFill>
                  <a:srgbClr val="0070C0"/>
                </a:solidFill>
              </a:rPr>
              <a:t> </a:t>
            </a:r>
            <a:r>
              <a:rPr lang="en-US" sz="1800" b="1" dirty="0" err="1">
                <a:solidFill>
                  <a:srgbClr val="0070C0"/>
                </a:solidFill>
              </a:rPr>
              <a:t>thống</a:t>
            </a:r>
            <a:endParaRPr lang="en-US" sz="1800" b="1" dirty="0">
              <a:solidFill>
                <a:srgbClr val="0070C0"/>
              </a:solidFill>
            </a:endParaRPr>
          </a:p>
          <a:p>
            <a:pPr>
              <a:spcBef>
                <a:spcPts val="500"/>
              </a:spcBef>
              <a:spcAft>
                <a:spcPts val="500"/>
              </a:spcAft>
              <a:buFont typeface="Symbol" panose="05050102010706020507" pitchFamily="18" charset="2"/>
              <a:buChar char="·"/>
            </a:pPr>
            <a:r>
              <a:rPr lang="en-US" sz="1800" b="1" dirty="0"/>
              <a:t>Adapt the design to match the implementation environment, designing it for performance.</a:t>
            </a:r>
          </a:p>
          <a:p>
            <a:pPr marL="349250" indent="0">
              <a:spcBef>
                <a:spcPts val="500"/>
              </a:spcBef>
              <a:spcAft>
                <a:spcPts val="500"/>
              </a:spcAft>
            </a:pPr>
            <a:r>
              <a:rPr lang="vi-VN" sz="1800" b="1" dirty="0">
                <a:solidFill>
                  <a:srgbClr val="0070C0"/>
                </a:solidFill>
              </a:rPr>
              <a:t>Điều chỉnh thiết kế để phù hợp với môi trường thực hiện, thiết kế </a:t>
            </a:r>
            <a:r>
              <a:rPr lang="en-US" sz="1800" b="1" dirty="0" err="1">
                <a:solidFill>
                  <a:srgbClr val="0070C0"/>
                </a:solidFill>
              </a:rPr>
              <a:t>để</a:t>
            </a:r>
            <a:r>
              <a:rPr lang="en-US" sz="1800" b="1" dirty="0">
                <a:solidFill>
                  <a:srgbClr val="0070C0"/>
                </a:solidFill>
              </a:rPr>
              <a:t> </a:t>
            </a:r>
            <a:r>
              <a:rPr lang="en-US" sz="1800" b="1" dirty="0" err="1">
                <a:solidFill>
                  <a:srgbClr val="0070C0"/>
                </a:solidFill>
              </a:rPr>
              <a:t>đạt</a:t>
            </a:r>
            <a:r>
              <a:rPr lang="en-US" sz="1800" b="1" dirty="0">
                <a:solidFill>
                  <a:srgbClr val="0070C0"/>
                </a:solidFill>
              </a:rPr>
              <a:t> </a:t>
            </a:r>
            <a:r>
              <a:rPr lang="en-US" sz="1800" b="1" dirty="0" err="1">
                <a:solidFill>
                  <a:srgbClr val="0070C0"/>
                </a:solidFill>
              </a:rPr>
              <a:t>được</a:t>
            </a:r>
            <a:r>
              <a:rPr lang="en-US" sz="1800" b="1" dirty="0">
                <a:solidFill>
                  <a:srgbClr val="0070C0"/>
                </a:solidFill>
              </a:rPr>
              <a:t> </a:t>
            </a: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p:txBody>
      </p:sp>
    </p:spTree>
    <p:extLst>
      <p:ext uri="{BB962C8B-B14F-4D97-AF65-F5344CB8AC3E}">
        <p14:creationId xmlns:p14="http://schemas.microsoft.com/office/powerpoint/2010/main" val="150303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20807"/>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4288"/>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 MỤC ĐÍCH PHÂN TÍCH YÊU CẦU CỦA HỆ THỐNG</a:t>
            </a:r>
          </a:p>
        </p:txBody>
      </p:sp>
      <p:sp>
        <p:nvSpPr>
          <p:cNvPr id="5" name="Rectangle 3">
            <a:extLst>
              <a:ext uri="{FF2B5EF4-FFF2-40B4-BE49-F238E27FC236}">
                <a16:creationId xmlns:a16="http://schemas.microsoft.com/office/drawing/2014/main" id="{A83E2002-E9DE-40AB-8CBF-1E711205E421}"/>
              </a:ext>
            </a:extLst>
          </p:cNvPr>
          <p:cNvSpPr txBox="1">
            <a:spLocks noChangeArrowheads="1"/>
          </p:cNvSpPr>
          <p:nvPr/>
        </p:nvSpPr>
        <p:spPr>
          <a:xfrm>
            <a:off x="244838" y="1066800"/>
            <a:ext cx="11699511"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Mục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đích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tích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yêu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cầu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xây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dựng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hình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tích</a:t>
            </a:r>
            <a:r>
              <a:rPr lang="en-US" alt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để </a:t>
            </a:r>
            <a:r>
              <a:rPr lang="vi-VN" sz="2800" b="1" i="1" dirty="0">
                <a:latin typeface="Times New Roman" panose="02020603050405020304" pitchFamily="18" charset="0"/>
                <a:cs typeface="Times New Roman" panose="02020603050405020304" pitchFamily="18" charset="0"/>
              </a:rPr>
              <a:t>khai thác</a:t>
            </a:r>
            <a:r>
              <a:rPr lang="vi-VN" sz="2800" dirty="0">
                <a:latin typeface="Times New Roman" panose="02020603050405020304" pitchFamily="18" charset="0"/>
                <a:cs typeface="Times New Roman" panose="02020603050405020304" pitchFamily="18" charset="0"/>
              </a:rPr>
              <a:t>:</a:t>
            </a:r>
          </a:p>
          <a:p>
            <a:pPr marL="800100" lvl="1" indent="-342900" algn="l">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Các </a:t>
            </a:r>
            <a:r>
              <a:rPr lang="vi-VN" sz="2800" b="1" dirty="0">
                <a:latin typeface="Times New Roman" panose="02020603050405020304" pitchFamily="18" charset="0"/>
                <a:cs typeface="Times New Roman" panose="02020603050405020304" pitchFamily="18" charset="0"/>
              </a:rPr>
              <a:t>dịch vụ</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vi-VN" sz="2800" b="1"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mà hệ thống cần cung cấp</a:t>
            </a:r>
          </a:p>
          <a:p>
            <a:pPr marL="800100" lvl="1" indent="-342900" algn="l">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Những </a:t>
            </a:r>
            <a:r>
              <a:rPr lang="en-US" sz="2800" b="1" dirty="0" err="1">
                <a:latin typeface="Times New Roman" panose="02020603050405020304" pitchFamily="18" charset="0"/>
                <a:cs typeface="Times New Roman" panose="02020603050405020304" pitchFamily="18" charset="0"/>
              </a:rPr>
              <a:t>ràng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buộc</a:t>
            </a:r>
            <a:r>
              <a:rPr lang="en-US" sz="2800" b="1"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mà hệ thống phải đáp ứng</a:t>
            </a:r>
            <a:endParaRPr lang="en-GB" sz="2800" dirty="0">
              <a:latin typeface="Times New Roman" panose="02020603050405020304" pitchFamily="18" charset="0"/>
              <a:cs typeface="Times New Roman" panose="02020603050405020304" pitchFamily="18" charset="0"/>
            </a:endParaRPr>
          </a:p>
          <a:p>
            <a:pPr marL="457200" indent="-457200" algn="l">
              <a:lnSpc>
                <a:spcPct val="130000"/>
              </a:lnSpc>
              <a:buFont typeface="Arial" panose="020B0604020202020204" pitchFamily="34" charset="0"/>
              <a:buChar char="•"/>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6885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34110"/>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4288"/>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 MỤC TIÊU CỦA PHÂN TÍCH YÊU CẦU CỦA HỆ THỐNG</a:t>
            </a:r>
          </a:p>
        </p:txBody>
      </p:sp>
      <p:sp>
        <p:nvSpPr>
          <p:cNvPr id="5" name="Rectangle 3">
            <a:extLst>
              <a:ext uri="{FF2B5EF4-FFF2-40B4-BE49-F238E27FC236}">
                <a16:creationId xmlns:a16="http://schemas.microsoft.com/office/drawing/2014/main" id="{A83E2002-E9DE-40AB-8CBF-1E711205E421}"/>
              </a:ext>
            </a:extLst>
          </p:cNvPr>
          <p:cNvSpPr txBox="1">
            <a:spLocks noChangeArrowheads="1"/>
          </p:cNvSpPr>
          <p:nvPr/>
        </p:nvSpPr>
        <p:spPr>
          <a:xfrm>
            <a:off x="246244" y="1335087"/>
            <a:ext cx="11699511"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1638" lvl="1" indent="-342900" algn="just">
              <a:lnSpc>
                <a:spcPct val="100000"/>
              </a:lnSpc>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Đảm bảo các yêu cầu đối với sản phẩm phần mềm được định nghĩa và hiểu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rõ</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ràng</a:t>
            </a:r>
            <a:r>
              <a:rPr lang="vi-VN" sz="2800" dirty="0">
                <a:latin typeface="Times New Roman" panose="02020603050405020304" pitchFamily="18" charset="0"/>
                <a:cs typeface="Times New Roman" panose="02020603050405020304" pitchFamily="18" charset="0"/>
              </a:rPr>
              <a:t>.</a:t>
            </a:r>
          </a:p>
          <a:p>
            <a:pPr marL="401638" lvl="1" indent="-342900" algn="just">
              <a:lnSpc>
                <a:spcPct val="100000"/>
              </a:lnSpc>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Thiết lập và duy trì các thỏa thuận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cầu</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với </a:t>
            </a:r>
            <a:r>
              <a:rPr lang="en-GB" sz="2800" dirty="0" err="1">
                <a:latin typeface="Times New Roman" panose="02020603050405020304" pitchFamily="18" charset="0"/>
                <a:cs typeface="Times New Roman" panose="02020603050405020304" pitchFamily="18" charset="0"/>
              </a:rPr>
              <a:t>các</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bên</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liên</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quan</a:t>
            </a:r>
            <a:endParaRPr lang="vi-VN" sz="2800" dirty="0">
              <a:latin typeface="Times New Roman" panose="02020603050405020304" pitchFamily="18" charset="0"/>
              <a:cs typeface="Times New Roman" panose="02020603050405020304" pitchFamily="18" charset="0"/>
            </a:endParaRPr>
          </a:p>
          <a:p>
            <a:pPr marL="401638" lvl="1" indent="-342900" algn="just">
              <a:lnSpc>
                <a:spcPct val="100000"/>
              </a:lnSpc>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Đảm bảo </a:t>
            </a:r>
            <a:r>
              <a:rPr lang="en-GB" sz="2800" dirty="0" err="1">
                <a:latin typeface="Times New Roman" panose="02020603050405020304" pitchFamily="18" charset="0"/>
                <a:cs typeface="Times New Roman" panose="02020603050405020304" pitchFamily="18" charset="0"/>
              </a:rPr>
              <a:t>tất</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cả</a:t>
            </a:r>
            <a:r>
              <a:rPr lang="en-GB"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các yêu cầu được đáp ứng.</a:t>
            </a:r>
          </a:p>
          <a:p>
            <a:pPr marL="401638" lvl="1" indent="-342900" algn="just">
              <a:lnSpc>
                <a:spcPct val="100000"/>
              </a:lnSpc>
              <a:buFont typeface="Arial" panose="020B0604020202020204" pitchFamily="34" charset="0"/>
              <a:buChar char="•"/>
            </a:pPr>
            <a:r>
              <a:rPr lang="en-GB" sz="2800" dirty="0" err="1">
                <a:latin typeface="Times New Roman" panose="02020603050405020304" pitchFamily="18" charset="0"/>
                <a:cs typeface="Times New Roman" panose="02020603050405020304" pitchFamily="18" charset="0"/>
              </a:rPr>
              <a:t>Tài</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liệu</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phân</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tích</a:t>
            </a:r>
            <a:r>
              <a:rPr lang="en-GB" sz="2800" dirty="0">
                <a:latin typeface="Times New Roman" panose="02020603050405020304" pitchFamily="18" charset="0"/>
                <a:cs typeface="Times New Roman" panose="02020603050405020304" pitchFamily="18" charset="0"/>
              </a:rPr>
              <a:t> y</a:t>
            </a:r>
            <a:r>
              <a:rPr lang="vi-VN" sz="2800" dirty="0">
                <a:latin typeface="Times New Roman" panose="02020603050405020304" pitchFamily="18" charset="0"/>
                <a:cs typeface="Times New Roman" panose="02020603050405020304" pitchFamily="18" charset="0"/>
              </a:rPr>
              <a:t>êu cầu </a:t>
            </a:r>
            <a:r>
              <a:rPr lang="en-GB" sz="2800" dirty="0" err="1">
                <a:latin typeface="Times New Roman" panose="02020603050405020304" pitchFamily="18" charset="0"/>
                <a:cs typeface="Times New Roman" panose="02020603050405020304" pitchFamily="18" charset="0"/>
              </a:rPr>
              <a:t>dùng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để</a:t>
            </a:r>
            <a:r>
              <a:rPr lang="en-GB"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kiểm soát </a:t>
            </a:r>
            <a:r>
              <a:rPr lang="en-GB" sz="2800" dirty="0" err="1">
                <a:latin typeface="Times New Roman" panose="02020603050405020304" pitchFamily="18" charset="0"/>
                <a:cs typeface="Times New Roman" panose="02020603050405020304" pitchFamily="18" charset="0"/>
              </a:rPr>
              <a:t>và</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là</a:t>
            </a:r>
            <a:r>
              <a:rPr lang="en-GB"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cơ sở cho việc phát triển phần mềm và sử 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quản lý dự án</a:t>
            </a:r>
            <a:r>
              <a:rPr lang="en-US" sz="2800" dirty="0">
                <a:latin typeface="Times New Roman" panose="02020603050405020304" pitchFamily="18" charset="0"/>
                <a:cs typeface="Times New Roman" panose="02020603050405020304" pitchFamily="18" charset="0"/>
              </a:rPr>
              <a:t>.</a:t>
            </a:r>
          </a:p>
          <a:p>
            <a:pPr marL="401638" lvl="1" indent="-342900" algn="just">
              <a:lnSpc>
                <a:spcPct val="100000"/>
              </a:lnSpc>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Phát hiện và giải quyết mâu thuẫn giữa yêu cầu</a:t>
            </a:r>
          </a:p>
          <a:p>
            <a:pPr marL="401638" lvl="1" indent="-342900" algn="just">
              <a:lnSpc>
                <a:spcPct val="100000"/>
              </a:lnSpc>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phạm</a:t>
            </a:r>
            <a:r>
              <a:rPr lang="en-US" sz="2800" dirty="0">
                <a:latin typeface="Times New Roman" panose="02020603050405020304" pitchFamily="18" charset="0"/>
                <a:cs typeface="Times New Roman" panose="02020603050405020304" pitchFamily="18" charset="0"/>
              </a:rPr>
              <a:t> vi </a:t>
            </a:r>
            <a:r>
              <a:rPr lang="vi-VN" sz="2800" dirty="0">
                <a:latin typeface="Times New Roman" panose="02020603050405020304" pitchFamily="18" charset="0"/>
                <a:cs typeface="Times New Roman" panose="02020603050405020304" pitchFamily="18" charset="0"/>
              </a:rPr>
              <a:t>của phần mềm và cách nó tương tác với môi trường </a:t>
            </a:r>
            <a:endParaRPr lang="en-US" sz="2800" dirty="0">
              <a:latin typeface="Times New Roman" panose="02020603050405020304" pitchFamily="18" charset="0"/>
              <a:cs typeface="Times New Roman" panose="02020603050405020304" pitchFamily="18" charset="0"/>
            </a:endParaRPr>
          </a:p>
          <a:p>
            <a:pPr marL="457200" indent="-457200" algn="l">
              <a:lnSpc>
                <a:spcPct val="130000"/>
              </a:lnSpc>
              <a:buFont typeface="Arial" panose="020B0604020202020204" pitchFamily="34" charset="0"/>
              <a:buChar char="•"/>
            </a:pPr>
            <a:endParaRPr lang="en-US" sz="3200" b="1" dirty="0">
              <a:latin typeface="+mj-lt"/>
              <a:cs typeface="Times New Roman" panose="02020603050405020304" pitchFamily="18" charset="0"/>
            </a:endParaRPr>
          </a:p>
        </p:txBody>
      </p:sp>
    </p:spTree>
    <p:extLst>
      <p:ext uri="{BB962C8B-B14F-4D97-AF65-F5344CB8AC3E}">
        <p14:creationId xmlns:p14="http://schemas.microsoft.com/office/powerpoint/2010/main" val="162010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741" y="680706"/>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4288"/>
            <a:ext cx="11963400"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200" b="1" dirty="0">
                <a:solidFill>
                  <a:srgbClr val="002060"/>
                </a:solidFill>
              </a:rPr>
              <a:t>CÁC B</a:t>
            </a:r>
            <a:r>
              <a:rPr lang="vi-VN" altLang="en-US" sz="3200" b="1" dirty="0">
                <a:solidFill>
                  <a:srgbClr val="002060"/>
                </a:solidFill>
              </a:rPr>
              <a:t>Ư</a:t>
            </a:r>
            <a:r>
              <a:rPr lang="en-US" altLang="en-US" sz="3200" b="1" dirty="0">
                <a:solidFill>
                  <a:srgbClr val="002060"/>
                </a:solidFill>
              </a:rPr>
              <a:t>ỚC PHÂN TÍCH YÊU CẦU HỆ THỐNG THEO H</a:t>
            </a:r>
            <a:r>
              <a:rPr lang="vi-VN" altLang="en-US" sz="3200" b="1" dirty="0">
                <a:solidFill>
                  <a:srgbClr val="002060"/>
                </a:solidFill>
              </a:rPr>
              <a:t>Ư</a:t>
            </a:r>
            <a:r>
              <a:rPr lang="en-US" altLang="en-US" sz="3200" b="1" dirty="0">
                <a:solidFill>
                  <a:srgbClr val="002060"/>
                </a:solidFill>
              </a:rPr>
              <a:t>ỚNG ĐỐI T</a:t>
            </a:r>
            <a:r>
              <a:rPr lang="vi-VN" altLang="en-US" sz="3200" b="1" dirty="0">
                <a:solidFill>
                  <a:srgbClr val="002060"/>
                </a:solidFill>
              </a:rPr>
              <a:t>Ư</a:t>
            </a:r>
            <a:r>
              <a:rPr lang="en-US" altLang="en-US" sz="3200" b="1" dirty="0">
                <a:solidFill>
                  <a:srgbClr val="002060"/>
                </a:solidFill>
              </a:rPr>
              <a:t>ỢNG</a:t>
            </a:r>
          </a:p>
        </p:txBody>
      </p:sp>
      <p:sp>
        <p:nvSpPr>
          <p:cNvPr id="6" name="Text Box 31">
            <a:extLst>
              <a:ext uri="{FF2B5EF4-FFF2-40B4-BE49-F238E27FC236}">
                <a16:creationId xmlns:a16="http://schemas.microsoft.com/office/drawing/2014/main" id="{2912A94B-36C3-4A66-8C1F-82394C6BD591}"/>
              </a:ext>
            </a:extLst>
          </p:cNvPr>
          <p:cNvSpPr txBox="1">
            <a:spLocks noChangeArrowheads="1"/>
          </p:cNvSpPr>
          <p:nvPr/>
        </p:nvSpPr>
        <p:spPr bwMode="auto">
          <a:xfrm>
            <a:off x="2428875" y="1102718"/>
            <a:ext cx="227171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200">
                <a:solidFill>
                  <a:srgbClr val="990000"/>
                </a:solidFill>
              </a:rPr>
              <a:t>Problem statement</a:t>
            </a:r>
          </a:p>
        </p:txBody>
      </p:sp>
      <p:sp>
        <p:nvSpPr>
          <p:cNvPr id="7" name="Text Box 32">
            <a:extLst>
              <a:ext uri="{FF2B5EF4-FFF2-40B4-BE49-F238E27FC236}">
                <a16:creationId xmlns:a16="http://schemas.microsoft.com/office/drawing/2014/main" id="{F7361D74-5E23-4A0A-81A5-2ED212B0F60F}"/>
              </a:ext>
            </a:extLst>
          </p:cNvPr>
          <p:cNvSpPr txBox="1">
            <a:spLocks noChangeArrowheads="1"/>
          </p:cNvSpPr>
          <p:nvPr/>
        </p:nvSpPr>
        <p:spPr bwMode="auto">
          <a:xfrm>
            <a:off x="1285875" y="1612305"/>
            <a:ext cx="2819400" cy="379413"/>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800" b="1">
                <a:solidFill>
                  <a:srgbClr val="FF0066"/>
                </a:solidFill>
              </a:rPr>
              <a:t>Create Use case model</a:t>
            </a:r>
          </a:p>
        </p:txBody>
      </p:sp>
      <p:sp>
        <p:nvSpPr>
          <p:cNvPr id="8" name="Text Box 33">
            <a:extLst>
              <a:ext uri="{FF2B5EF4-FFF2-40B4-BE49-F238E27FC236}">
                <a16:creationId xmlns:a16="http://schemas.microsoft.com/office/drawing/2014/main" id="{DB758FBF-F3F7-4606-B13B-10DBC251E168}"/>
              </a:ext>
            </a:extLst>
          </p:cNvPr>
          <p:cNvSpPr txBox="1">
            <a:spLocks noChangeArrowheads="1"/>
          </p:cNvSpPr>
          <p:nvPr/>
        </p:nvSpPr>
        <p:spPr bwMode="auto">
          <a:xfrm>
            <a:off x="1971675" y="2145705"/>
            <a:ext cx="3657600" cy="379413"/>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800" b="1" dirty="0">
                <a:solidFill>
                  <a:srgbClr val="0000FF"/>
                </a:solidFill>
              </a:rPr>
              <a:t>Draw Activity Diagram (If reqd.)</a:t>
            </a:r>
          </a:p>
        </p:txBody>
      </p:sp>
      <p:sp>
        <p:nvSpPr>
          <p:cNvPr id="9" name="Text Box 34">
            <a:extLst>
              <a:ext uri="{FF2B5EF4-FFF2-40B4-BE49-F238E27FC236}">
                <a16:creationId xmlns:a16="http://schemas.microsoft.com/office/drawing/2014/main" id="{F1D3B7B9-CC3F-4501-BE85-2740ADC86512}"/>
              </a:ext>
            </a:extLst>
          </p:cNvPr>
          <p:cNvSpPr txBox="1">
            <a:spLocks noChangeArrowheads="1"/>
          </p:cNvSpPr>
          <p:nvPr/>
        </p:nvSpPr>
        <p:spPr bwMode="auto">
          <a:xfrm>
            <a:off x="2124075" y="2679105"/>
            <a:ext cx="4343400" cy="36933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800" b="1">
                <a:solidFill>
                  <a:srgbClr val="FF0066"/>
                </a:solidFill>
              </a:rPr>
              <a:t>Draw the interaction(sequence) diagrams</a:t>
            </a:r>
          </a:p>
        </p:txBody>
      </p:sp>
      <p:sp>
        <p:nvSpPr>
          <p:cNvPr id="10" name="Text Box 35">
            <a:extLst>
              <a:ext uri="{FF2B5EF4-FFF2-40B4-BE49-F238E27FC236}">
                <a16:creationId xmlns:a16="http://schemas.microsoft.com/office/drawing/2014/main" id="{3B731F2A-FBA2-46B3-BA79-FCE6010200C3}"/>
              </a:ext>
            </a:extLst>
          </p:cNvPr>
          <p:cNvSpPr txBox="1">
            <a:spLocks noChangeArrowheads="1"/>
          </p:cNvSpPr>
          <p:nvPr/>
        </p:nvSpPr>
        <p:spPr bwMode="auto">
          <a:xfrm>
            <a:off x="4410075" y="3212505"/>
            <a:ext cx="2971800" cy="379413"/>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800" b="1">
                <a:solidFill>
                  <a:srgbClr val="FF0066"/>
                </a:solidFill>
              </a:rPr>
              <a:t>Draw the class diagram</a:t>
            </a:r>
          </a:p>
        </p:txBody>
      </p:sp>
      <p:sp>
        <p:nvSpPr>
          <p:cNvPr id="11" name="Text Box 37">
            <a:extLst>
              <a:ext uri="{FF2B5EF4-FFF2-40B4-BE49-F238E27FC236}">
                <a16:creationId xmlns:a16="http://schemas.microsoft.com/office/drawing/2014/main" id="{B9CFDA73-A3EF-434C-A554-EEF3AB90AC7C}"/>
              </a:ext>
            </a:extLst>
          </p:cNvPr>
          <p:cNvSpPr txBox="1">
            <a:spLocks noChangeArrowheads="1"/>
          </p:cNvSpPr>
          <p:nvPr/>
        </p:nvSpPr>
        <p:spPr bwMode="auto">
          <a:xfrm>
            <a:off x="4581525" y="3745905"/>
            <a:ext cx="3714750" cy="6540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800" b="1">
                <a:solidFill>
                  <a:srgbClr val="0000FF"/>
                </a:solidFill>
              </a:rPr>
              <a:t>Draw the state chart,object diagram(If required)</a:t>
            </a:r>
          </a:p>
        </p:txBody>
      </p:sp>
      <p:grpSp>
        <p:nvGrpSpPr>
          <p:cNvPr id="12" name="Group 41">
            <a:extLst>
              <a:ext uri="{FF2B5EF4-FFF2-40B4-BE49-F238E27FC236}">
                <a16:creationId xmlns:a16="http://schemas.microsoft.com/office/drawing/2014/main" id="{95DC7CF4-4034-443B-9545-870EBC67327C}"/>
              </a:ext>
            </a:extLst>
          </p:cNvPr>
          <p:cNvGrpSpPr>
            <a:grpSpLocks/>
          </p:cNvGrpSpPr>
          <p:nvPr/>
        </p:nvGrpSpPr>
        <p:grpSpPr bwMode="auto">
          <a:xfrm>
            <a:off x="4105275" y="1764705"/>
            <a:ext cx="533400" cy="381000"/>
            <a:chOff x="1776" y="1584"/>
            <a:chExt cx="336" cy="240"/>
          </a:xfrm>
        </p:grpSpPr>
        <p:sp>
          <p:nvSpPr>
            <p:cNvPr id="13" name="Line 39">
              <a:extLst>
                <a:ext uri="{FF2B5EF4-FFF2-40B4-BE49-F238E27FC236}">
                  <a16:creationId xmlns:a16="http://schemas.microsoft.com/office/drawing/2014/main" id="{8153A6C6-9A7C-4213-8B13-C1D6E3542066}"/>
                </a:ext>
              </a:extLst>
            </p:cNvPr>
            <p:cNvSpPr>
              <a:spLocks noChangeShapeType="1"/>
            </p:cNvSpPr>
            <p:nvPr/>
          </p:nvSpPr>
          <p:spPr bwMode="auto">
            <a:xfrm>
              <a:off x="1776" y="1584"/>
              <a:ext cx="336" cy="0"/>
            </a:xfrm>
            <a:prstGeom prst="line">
              <a:avLst/>
            </a:prstGeom>
            <a:noFill/>
            <a:ln w="28575">
              <a:solidFill>
                <a:srgbClr val="99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40">
              <a:extLst>
                <a:ext uri="{FF2B5EF4-FFF2-40B4-BE49-F238E27FC236}">
                  <a16:creationId xmlns:a16="http://schemas.microsoft.com/office/drawing/2014/main" id="{31B06AA6-B51B-4A4F-9B3C-2A5BD2CEBF19}"/>
                </a:ext>
              </a:extLst>
            </p:cNvPr>
            <p:cNvSpPr>
              <a:spLocks noChangeShapeType="1"/>
            </p:cNvSpPr>
            <p:nvPr/>
          </p:nvSpPr>
          <p:spPr bwMode="auto">
            <a:xfrm>
              <a:off x="2112" y="1584"/>
              <a:ext cx="0" cy="240"/>
            </a:xfrm>
            <a:prstGeom prst="line">
              <a:avLst/>
            </a:prstGeom>
            <a:noFill/>
            <a:ln w="28575">
              <a:solidFill>
                <a:srgbClr val="99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 name="Group 42">
            <a:extLst>
              <a:ext uri="{FF2B5EF4-FFF2-40B4-BE49-F238E27FC236}">
                <a16:creationId xmlns:a16="http://schemas.microsoft.com/office/drawing/2014/main" id="{DE5EE72D-0922-4726-A0CA-5712E8693CAA}"/>
              </a:ext>
            </a:extLst>
          </p:cNvPr>
          <p:cNvGrpSpPr>
            <a:grpSpLocks/>
          </p:cNvGrpSpPr>
          <p:nvPr/>
        </p:nvGrpSpPr>
        <p:grpSpPr bwMode="auto">
          <a:xfrm>
            <a:off x="5629275" y="2298105"/>
            <a:ext cx="533400" cy="381000"/>
            <a:chOff x="1776" y="1584"/>
            <a:chExt cx="336" cy="240"/>
          </a:xfrm>
        </p:grpSpPr>
        <p:sp>
          <p:nvSpPr>
            <p:cNvPr id="16" name="Line 43">
              <a:extLst>
                <a:ext uri="{FF2B5EF4-FFF2-40B4-BE49-F238E27FC236}">
                  <a16:creationId xmlns:a16="http://schemas.microsoft.com/office/drawing/2014/main" id="{20BFC30E-891C-4202-A5D1-5905ED16A106}"/>
                </a:ext>
              </a:extLst>
            </p:cNvPr>
            <p:cNvSpPr>
              <a:spLocks noChangeShapeType="1"/>
            </p:cNvSpPr>
            <p:nvPr/>
          </p:nvSpPr>
          <p:spPr bwMode="auto">
            <a:xfrm>
              <a:off x="1776" y="1584"/>
              <a:ext cx="336" cy="0"/>
            </a:xfrm>
            <a:prstGeom prst="line">
              <a:avLst/>
            </a:prstGeom>
            <a:noFill/>
            <a:ln w="28575">
              <a:solidFill>
                <a:srgbClr val="99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44">
              <a:extLst>
                <a:ext uri="{FF2B5EF4-FFF2-40B4-BE49-F238E27FC236}">
                  <a16:creationId xmlns:a16="http://schemas.microsoft.com/office/drawing/2014/main" id="{1B0B7532-A36F-4877-A229-38CEF2357AD8}"/>
                </a:ext>
              </a:extLst>
            </p:cNvPr>
            <p:cNvSpPr>
              <a:spLocks noChangeShapeType="1"/>
            </p:cNvSpPr>
            <p:nvPr/>
          </p:nvSpPr>
          <p:spPr bwMode="auto">
            <a:xfrm>
              <a:off x="2112" y="1584"/>
              <a:ext cx="0" cy="240"/>
            </a:xfrm>
            <a:prstGeom prst="line">
              <a:avLst/>
            </a:prstGeom>
            <a:noFill/>
            <a:ln w="28575">
              <a:solidFill>
                <a:srgbClr val="99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 name="Group 45">
            <a:extLst>
              <a:ext uri="{FF2B5EF4-FFF2-40B4-BE49-F238E27FC236}">
                <a16:creationId xmlns:a16="http://schemas.microsoft.com/office/drawing/2014/main" id="{FA0B9282-0A9A-4320-9664-546098F19AAF}"/>
              </a:ext>
            </a:extLst>
          </p:cNvPr>
          <p:cNvGrpSpPr>
            <a:grpSpLocks/>
          </p:cNvGrpSpPr>
          <p:nvPr/>
        </p:nvGrpSpPr>
        <p:grpSpPr bwMode="auto">
          <a:xfrm>
            <a:off x="6467475" y="2831505"/>
            <a:ext cx="533400" cy="381000"/>
            <a:chOff x="1776" y="1584"/>
            <a:chExt cx="336" cy="240"/>
          </a:xfrm>
        </p:grpSpPr>
        <p:sp>
          <p:nvSpPr>
            <p:cNvPr id="19" name="Line 46">
              <a:extLst>
                <a:ext uri="{FF2B5EF4-FFF2-40B4-BE49-F238E27FC236}">
                  <a16:creationId xmlns:a16="http://schemas.microsoft.com/office/drawing/2014/main" id="{75ED4041-BE0A-40D8-9D27-1B7A0B6BFBD6}"/>
                </a:ext>
              </a:extLst>
            </p:cNvPr>
            <p:cNvSpPr>
              <a:spLocks noChangeShapeType="1"/>
            </p:cNvSpPr>
            <p:nvPr/>
          </p:nvSpPr>
          <p:spPr bwMode="auto">
            <a:xfrm>
              <a:off x="1776" y="1584"/>
              <a:ext cx="336" cy="0"/>
            </a:xfrm>
            <a:prstGeom prst="line">
              <a:avLst/>
            </a:prstGeom>
            <a:noFill/>
            <a:ln w="28575">
              <a:solidFill>
                <a:srgbClr val="99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7">
              <a:extLst>
                <a:ext uri="{FF2B5EF4-FFF2-40B4-BE49-F238E27FC236}">
                  <a16:creationId xmlns:a16="http://schemas.microsoft.com/office/drawing/2014/main" id="{1B167FCA-A0ED-4478-87BE-3518DA452A1E}"/>
                </a:ext>
              </a:extLst>
            </p:cNvPr>
            <p:cNvSpPr>
              <a:spLocks noChangeShapeType="1"/>
            </p:cNvSpPr>
            <p:nvPr/>
          </p:nvSpPr>
          <p:spPr bwMode="auto">
            <a:xfrm>
              <a:off x="2112" y="1584"/>
              <a:ext cx="0" cy="240"/>
            </a:xfrm>
            <a:prstGeom prst="line">
              <a:avLst/>
            </a:prstGeom>
            <a:noFill/>
            <a:ln w="28575">
              <a:solidFill>
                <a:srgbClr val="99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 name="Group 56">
            <a:extLst>
              <a:ext uri="{FF2B5EF4-FFF2-40B4-BE49-F238E27FC236}">
                <a16:creationId xmlns:a16="http://schemas.microsoft.com/office/drawing/2014/main" id="{AE294F76-BB5A-45E4-AA9B-EBD76B81A6A4}"/>
              </a:ext>
            </a:extLst>
          </p:cNvPr>
          <p:cNvGrpSpPr>
            <a:grpSpLocks/>
          </p:cNvGrpSpPr>
          <p:nvPr/>
        </p:nvGrpSpPr>
        <p:grpSpPr bwMode="auto">
          <a:xfrm>
            <a:off x="6696075" y="4050705"/>
            <a:ext cx="3048000" cy="1187450"/>
            <a:chOff x="3408" y="3024"/>
            <a:chExt cx="1920" cy="748"/>
          </a:xfrm>
        </p:grpSpPr>
        <p:sp>
          <p:nvSpPr>
            <p:cNvPr id="22" name="Text Box 36">
              <a:extLst>
                <a:ext uri="{FF2B5EF4-FFF2-40B4-BE49-F238E27FC236}">
                  <a16:creationId xmlns:a16="http://schemas.microsoft.com/office/drawing/2014/main" id="{1C7B596A-4C7B-41C0-88EB-8C18173A5D5F}"/>
                </a:ext>
              </a:extLst>
            </p:cNvPr>
            <p:cNvSpPr txBox="1">
              <a:spLocks noChangeArrowheads="1"/>
            </p:cNvSpPr>
            <p:nvPr/>
          </p:nvSpPr>
          <p:spPr bwMode="auto">
            <a:xfrm>
              <a:off x="3408" y="3360"/>
              <a:ext cx="1920" cy="41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800" b="1">
                  <a:solidFill>
                    <a:srgbClr val="FF0066"/>
                  </a:solidFill>
                </a:rPr>
                <a:t>Draw component &amp;Deployment Diagram</a:t>
              </a:r>
            </a:p>
          </p:txBody>
        </p:sp>
        <p:sp>
          <p:nvSpPr>
            <p:cNvPr id="23" name="Line 49">
              <a:extLst>
                <a:ext uri="{FF2B5EF4-FFF2-40B4-BE49-F238E27FC236}">
                  <a16:creationId xmlns:a16="http://schemas.microsoft.com/office/drawing/2014/main" id="{B90E4E70-9242-4907-A819-C54E7694A5EF}"/>
                </a:ext>
              </a:extLst>
            </p:cNvPr>
            <p:cNvSpPr>
              <a:spLocks noChangeShapeType="1"/>
            </p:cNvSpPr>
            <p:nvPr/>
          </p:nvSpPr>
          <p:spPr bwMode="auto">
            <a:xfrm>
              <a:off x="4416" y="3024"/>
              <a:ext cx="336" cy="0"/>
            </a:xfrm>
            <a:prstGeom prst="line">
              <a:avLst/>
            </a:prstGeom>
            <a:noFill/>
            <a:ln w="28575">
              <a:solidFill>
                <a:srgbClr val="99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0">
              <a:extLst>
                <a:ext uri="{FF2B5EF4-FFF2-40B4-BE49-F238E27FC236}">
                  <a16:creationId xmlns:a16="http://schemas.microsoft.com/office/drawing/2014/main" id="{148C60F2-7551-49AF-88C7-0D0BCA6E03F5}"/>
                </a:ext>
              </a:extLst>
            </p:cNvPr>
            <p:cNvSpPr>
              <a:spLocks noChangeShapeType="1"/>
            </p:cNvSpPr>
            <p:nvPr/>
          </p:nvSpPr>
          <p:spPr bwMode="auto">
            <a:xfrm>
              <a:off x="4752" y="3024"/>
              <a:ext cx="0" cy="336"/>
            </a:xfrm>
            <a:prstGeom prst="line">
              <a:avLst/>
            </a:prstGeom>
            <a:noFill/>
            <a:ln w="28575">
              <a:solidFill>
                <a:srgbClr val="99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 name="Group 57">
            <a:extLst>
              <a:ext uri="{FF2B5EF4-FFF2-40B4-BE49-F238E27FC236}">
                <a16:creationId xmlns:a16="http://schemas.microsoft.com/office/drawing/2014/main" id="{C1DE8C1A-571E-41DC-B516-3BFC7FD9BE1B}"/>
              </a:ext>
            </a:extLst>
          </p:cNvPr>
          <p:cNvGrpSpPr>
            <a:grpSpLocks/>
          </p:cNvGrpSpPr>
          <p:nvPr/>
        </p:nvGrpSpPr>
        <p:grpSpPr bwMode="auto">
          <a:xfrm>
            <a:off x="8037513" y="5222280"/>
            <a:ext cx="2208212" cy="727075"/>
            <a:chOff x="4253" y="3762"/>
            <a:chExt cx="1391" cy="458"/>
          </a:xfrm>
        </p:grpSpPr>
        <p:sp>
          <p:nvSpPr>
            <p:cNvPr id="26" name="Text Box 38">
              <a:extLst>
                <a:ext uri="{FF2B5EF4-FFF2-40B4-BE49-F238E27FC236}">
                  <a16:creationId xmlns:a16="http://schemas.microsoft.com/office/drawing/2014/main" id="{7911CDE1-FFEF-48F7-AF3F-0005EF51C3E2}"/>
                </a:ext>
              </a:extLst>
            </p:cNvPr>
            <p:cNvSpPr txBox="1">
              <a:spLocks noChangeArrowheads="1"/>
            </p:cNvSpPr>
            <p:nvPr/>
          </p:nvSpPr>
          <p:spPr bwMode="auto">
            <a:xfrm>
              <a:off x="4253" y="3951"/>
              <a:ext cx="139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200" dirty="0">
                  <a:solidFill>
                    <a:srgbClr val="990000"/>
                  </a:solidFill>
                </a:rPr>
                <a:t>Design Document</a:t>
              </a:r>
            </a:p>
          </p:txBody>
        </p:sp>
        <p:sp>
          <p:nvSpPr>
            <p:cNvPr id="27" name="Line 51">
              <a:extLst>
                <a:ext uri="{FF2B5EF4-FFF2-40B4-BE49-F238E27FC236}">
                  <a16:creationId xmlns:a16="http://schemas.microsoft.com/office/drawing/2014/main" id="{C9D518C4-162E-4A65-8CC0-86A24AB55D69}"/>
                </a:ext>
              </a:extLst>
            </p:cNvPr>
            <p:cNvSpPr>
              <a:spLocks noChangeShapeType="1"/>
            </p:cNvSpPr>
            <p:nvPr/>
          </p:nvSpPr>
          <p:spPr bwMode="auto">
            <a:xfrm>
              <a:off x="4752" y="3762"/>
              <a:ext cx="0" cy="240"/>
            </a:xfrm>
            <a:prstGeom prst="line">
              <a:avLst/>
            </a:prstGeom>
            <a:noFill/>
            <a:ln w="28575">
              <a:solidFill>
                <a:srgbClr val="99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 name="Line 52">
            <a:extLst>
              <a:ext uri="{FF2B5EF4-FFF2-40B4-BE49-F238E27FC236}">
                <a16:creationId xmlns:a16="http://schemas.microsoft.com/office/drawing/2014/main" id="{EC8D6982-9D06-4AEC-AE01-0470682FC48A}"/>
              </a:ext>
            </a:extLst>
          </p:cNvPr>
          <p:cNvSpPr>
            <a:spLocks noChangeShapeType="1"/>
          </p:cNvSpPr>
          <p:nvPr/>
        </p:nvSpPr>
        <p:spPr bwMode="auto">
          <a:xfrm>
            <a:off x="2200275" y="1078905"/>
            <a:ext cx="0" cy="533400"/>
          </a:xfrm>
          <a:prstGeom prst="line">
            <a:avLst/>
          </a:prstGeom>
          <a:noFill/>
          <a:ln w="28575">
            <a:solidFill>
              <a:srgbClr val="99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 name="Group 53">
            <a:extLst>
              <a:ext uri="{FF2B5EF4-FFF2-40B4-BE49-F238E27FC236}">
                <a16:creationId xmlns:a16="http://schemas.microsoft.com/office/drawing/2014/main" id="{249FCA08-EE7C-4E1E-9A3A-887C648ABCEA}"/>
              </a:ext>
            </a:extLst>
          </p:cNvPr>
          <p:cNvGrpSpPr>
            <a:grpSpLocks/>
          </p:cNvGrpSpPr>
          <p:nvPr/>
        </p:nvGrpSpPr>
        <p:grpSpPr bwMode="auto">
          <a:xfrm>
            <a:off x="7381875" y="3364905"/>
            <a:ext cx="533400" cy="381000"/>
            <a:chOff x="1776" y="1584"/>
            <a:chExt cx="336" cy="240"/>
          </a:xfrm>
        </p:grpSpPr>
        <p:sp>
          <p:nvSpPr>
            <p:cNvPr id="30" name="Line 54">
              <a:extLst>
                <a:ext uri="{FF2B5EF4-FFF2-40B4-BE49-F238E27FC236}">
                  <a16:creationId xmlns:a16="http://schemas.microsoft.com/office/drawing/2014/main" id="{0741C44B-B3B3-4D23-9277-391AF877C203}"/>
                </a:ext>
              </a:extLst>
            </p:cNvPr>
            <p:cNvSpPr>
              <a:spLocks noChangeShapeType="1"/>
            </p:cNvSpPr>
            <p:nvPr/>
          </p:nvSpPr>
          <p:spPr bwMode="auto">
            <a:xfrm>
              <a:off x="1776" y="1584"/>
              <a:ext cx="336" cy="0"/>
            </a:xfrm>
            <a:prstGeom prst="line">
              <a:avLst/>
            </a:prstGeom>
            <a:noFill/>
            <a:ln w="28575">
              <a:solidFill>
                <a:srgbClr val="99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55">
              <a:extLst>
                <a:ext uri="{FF2B5EF4-FFF2-40B4-BE49-F238E27FC236}">
                  <a16:creationId xmlns:a16="http://schemas.microsoft.com/office/drawing/2014/main" id="{78437E0D-A21B-4A51-B7AC-365CCFDF9F04}"/>
                </a:ext>
              </a:extLst>
            </p:cNvPr>
            <p:cNvSpPr>
              <a:spLocks noChangeShapeType="1"/>
            </p:cNvSpPr>
            <p:nvPr/>
          </p:nvSpPr>
          <p:spPr bwMode="auto">
            <a:xfrm>
              <a:off x="2112" y="1584"/>
              <a:ext cx="0" cy="240"/>
            </a:xfrm>
            <a:prstGeom prst="line">
              <a:avLst/>
            </a:prstGeom>
            <a:noFill/>
            <a:ln w="28575">
              <a:solidFill>
                <a:srgbClr val="99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86066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74955"/>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4288"/>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TÀI LIỆU TRONG PHÂN TÍCH THIẾT KẾ HỆ THỐNG</a:t>
            </a:r>
          </a:p>
        </p:txBody>
      </p:sp>
      <p:sp>
        <p:nvSpPr>
          <p:cNvPr id="5" name="Rectangle 3">
            <a:extLst>
              <a:ext uri="{FF2B5EF4-FFF2-40B4-BE49-F238E27FC236}">
                <a16:creationId xmlns:a16="http://schemas.microsoft.com/office/drawing/2014/main" id="{A83E2002-E9DE-40AB-8CBF-1E711205E421}"/>
              </a:ext>
            </a:extLst>
          </p:cNvPr>
          <p:cNvSpPr txBox="1">
            <a:spLocks noChangeArrowheads="1"/>
          </p:cNvSpPr>
          <p:nvPr/>
        </p:nvSpPr>
        <p:spPr>
          <a:xfrm>
            <a:off x="176645" y="1286601"/>
            <a:ext cx="11838709"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Xác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định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yêu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cầu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người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dùng</a:t>
            </a:r>
            <a:r>
              <a:rPr lang="en-US" sz="2800" b="1" dirty="0">
                <a:latin typeface="Times New Roman" panose="02020603050405020304" pitchFamily="18" charset="0"/>
                <a:cs typeface="Times New Roman" panose="02020603050405020304" pitchFamily="18" charset="0"/>
              </a:rPr>
              <a:t> (URD – User requirement definition)</a:t>
            </a:r>
          </a:p>
          <a:p>
            <a:pPr marL="914400" lvl="1" indent="-457200" algn="l">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những gì người dùng cần </a:t>
            </a:r>
            <a:r>
              <a:rPr lang="en-US" sz="2800" dirty="0" err="1">
                <a:latin typeface="Times New Roman" panose="02020603050405020304" pitchFamily="18" charset="0"/>
                <a:cs typeface="Times New Roman" panose="02020603050405020304" pitchFamily="18" charset="0"/>
              </a:rPr>
              <a:t>cho</a:t>
            </a:r>
            <a:r>
              <a:rPr lang="vi-VN" sz="2800" dirty="0">
                <a:latin typeface="Times New Roman" panose="02020603050405020304" pitchFamily="18" charset="0"/>
                <a:cs typeface="Times New Roman" panose="02020603050405020304" pitchFamily="18" charset="0"/>
              </a:rPr>
              <a:t> công việc của họ</a:t>
            </a:r>
          </a:p>
          <a:p>
            <a:pPr marL="914400" lvl="1" indent="-457200" algn="l">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Bao gồm yêu cầu </a:t>
            </a:r>
            <a:r>
              <a:rPr lang="en-US" sz="2800" dirty="0" err="1">
                <a:latin typeface="Times New Roman" panose="02020603050405020304" pitchFamily="18" charset="0"/>
                <a:cs typeface="Times New Roman" panose="02020603050405020304" pitchFamily="18" charset="0"/>
              </a:rPr>
              <a:t>kinh</a:t>
            </a:r>
            <a:r>
              <a:rPr lang="vi-VN"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doanh</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quy tắc </a:t>
            </a:r>
            <a:r>
              <a:rPr lang="en-US" sz="2800" dirty="0" err="1">
                <a:latin typeface="Times New Roman" panose="02020603050405020304" pitchFamily="18" charset="0"/>
                <a:cs typeface="Times New Roman" panose="02020603050405020304" pitchFamily="18" charset="0"/>
              </a:rPr>
              <a:t>nghiệp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buộc</a:t>
            </a:r>
            <a:r>
              <a:rPr lang="vi-VN" sz="2800" dirty="0">
                <a:latin typeface="Times New Roman" panose="02020603050405020304" pitchFamily="18" charset="0"/>
                <a:cs typeface="Times New Roman" panose="02020603050405020304" pitchFamily="18" charset="0"/>
              </a:rPr>
              <a:t> khác</a:t>
            </a:r>
          </a:p>
          <a:p>
            <a:pPr marL="457200" indent="-457200" algn="l">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Đ</a:t>
            </a:r>
            <a:r>
              <a:rPr lang="vi-VN" sz="2800" b="1" dirty="0">
                <a:latin typeface="Times New Roman" panose="02020603050405020304" pitchFamily="18" charset="0"/>
                <a:cs typeface="Times New Roman" panose="02020603050405020304" pitchFamily="18" charset="0"/>
              </a:rPr>
              <a:t>ặc tả yêu cầu phần mềm</a:t>
            </a:r>
            <a:r>
              <a:rPr lang="en-US" sz="2800" b="1" dirty="0">
                <a:latin typeface="Times New Roman" panose="02020603050405020304" pitchFamily="18" charset="0"/>
                <a:cs typeface="Times New Roman" panose="02020603050405020304" pitchFamily="18" charset="0"/>
              </a:rPr>
              <a:t> (SRS – Software requirement specification)</a:t>
            </a:r>
            <a:endParaRPr lang="vi-VN" sz="2800" b="1" dirty="0">
              <a:latin typeface="Times New Roman" panose="02020603050405020304" pitchFamily="18" charset="0"/>
              <a:cs typeface="Times New Roman" panose="02020603050405020304" pitchFamily="18" charset="0"/>
            </a:endParaRPr>
          </a:p>
          <a:p>
            <a:pPr marL="914400" lvl="1" indent="-457200" algn="l">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Một tập hợp các yêu cầu phần mềm</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đầy đủ, nhất quán và chính xác từ quan điểm của nhà phát triển</a:t>
            </a:r>
          </a:p>
          <a:p>
            <a:pPr marL="914400" lvl="1" indent="-457200" algn="l">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Tài liệu </a:t>
            </a:r>
            <a:r>
              <a:rPr lang="en-GB" sz="2800" dirty="0" err="1">
                <a:latin typeface="Times New Roman" panose="02020603050405020304" pitchFamily="18" charset="0"/>
                <a:cs typeface="Times New Roman" panose="02020603050405020304" pitchFamily="18" charset="0"/>
              </a:rPr>
              <a:t>đặc</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tả</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yêu</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cầu</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dùng</a:t>
            </a:r>
            <a:r>
              <a:rPr lang="en-GB"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cơ sở</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tham chiếu chung của các yêu cầu phần mềm cho khách hàng,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phát triển, thử nghiệm và </a:t>
            </a: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án</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00050" lvl="1" indent="-342900" algn="l">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Tài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liệu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kế</a:t>
            </a:r>
            <a:r>
              <a:rPr lang="en-US" sz="2800" b="1"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phần mềm</a:t>
            </a:r>
            <a:r>
              <a:rPr lang="en-US" sz="2800" b="1" dirty="0">
                <a:latin typeface="Times New Roman" panose="02020603050405020304" pitchFamily="18" charset="0"/>
                <a:cs typeface="Times New Roman" panose="02020603050405020304" pitchFamily="18" charset="0"/>
              </a:rPr>
              <a:t> (SDS – Software Design specification)</a:t>
            </a:r>
            <a:endParaRPr lang="vi-VN" sz="2800" b="1" dirty="0">
              <a:latin typeface="Times New Roman" panose="02020603050405020304" pitchFamily="18" charset="0"/>
              <a:cs typeface="Times New Roman" panose="02020603050405020304" pitchFamily="18" charset="0"/>
            </a:endParaRPr>
          </a:p>
          <a:p>
            <a:pPr marL="800100" lvl="1" indent="-342900" algn="l">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800100" lvl="1" indent="-342900" algn="l">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lgn="l">
              <a:lnSpc>
                <a:spcPct val="130000"/>
              </a:lnSpc>
              <a:buFont typeface="+mj-lt"/>
              <a:buAutoNum type="arabicParenR"/>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7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8425" y="83480"/>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391391" y="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TÀI LIỆU VÀ KẾT QUẢ CỦA PHÂN TÍCH THIẾT KẾ HỆ THỐNG</a:t>
            </a:r>
          </a:p>
        </p:txBody>
      </p:sp>
      <p:pic>
        <p:nvPicPr>
          <p:cNvPr id="2" name="Picture 1">
            <a:extLst>
              <a:ext uri="{FF2B5EF4-FFF2-40B4-BE49-F238E27FC236}">
                <a16:creationId xmlns:a16="http://schemas.microsoft.com/office/drawing/2014/main" id="{C276917C-4C27-4134-9C08-8EDE5AEDC44A}"/>
              </a:ext>
            </a:extLst>
          </p:cNvPr>
          <p:cNvPicPr>
            <a:picLocks noChangeAspect="1"/>
          </p:cNvPicPr>
          <p:nvPr/>
        </p:nvPicPr>
        <p:blipFill>
          <a:blip r:embed="rId4"/>
          <a:stretch>
            <a:fillRect/>
          </a:stretch>
        </p:blipFill>
        <p:spPr>
          <a:xfrm>
            <a:off x="2248899" y="997880"/>
            <a:ext cx="8009526" cy="5740807"/>
          </a:xfrm>
          <a:prstGeom prst="rect">
            <a:avLst/>
          </a:prstGeom>
        </p:spPr>
      </p:pic>
    </p:spTree>
    <p:extLst>
      <p:ext uri="{BB962C8B-B14F-4D97-AF65-F5344CB8AC3E}">
        <p14:creationId xmlns:p14="http://schemas.microsoft.com/office/powerpoint/2010/main" val="862109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4579" y="192054"/>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57199" y="0"/>
            <a:ext cx="1136072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CÁC B</a:t>
            </a:r>
            <a:r>
              <a:rPr lang="vi-VN" altLang="en-US" sz="3600" b="1" dirty="0">
                <a:solidFill>
                  <a:srgbClr val="C00000"/>
                </a:solidFill>
              </a:rPr>
              <a:t>Ư</a:t>
            </a:r>
            <a:r>
              <a:rPr lang="en-US" altLang="en-US" sz="3600" b="1" dirty="0">
                <a:solidFill>
                  <a:srgbClr val="C00000"/>
                </a:solidFill>
              </a:rPr>
              <a:t>ỚC CHÍNH CỦA PHÂN TÍCH YÊU CẦU HỆ THỐNG</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457199" y="1335087"/>
            <a:ext cx="11513127" cy="4187825"/>
          </a:xfrm>
          <a:prstGeom prst="rect">
            <a:avLst/>
          </a:prstGeom>
        </p:spPr>
        <p:txBody>
          <a:bodyPr vert="horz" lIns="182880" tIns="9144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l">
              <a:buFont typeface="+mj-lt"/>
              <a:buAutoNum type="arabicPeriod"/>
            </a:pPr>
            <a:r>
              <a:rPr lang="en-US" sz="2800" dirty="0">
                <a:latin typeface="Times New Roman" panose="02020603050405020304" pitchFamily="18" charset="0"/>
                <a:cs typeface="Times New Roman" panose="02020603050405020304" pitchFamily="18" charset="0"/>
              </a:rPr>
              <a:t>Thu </a:t>
            </a:r>
            <a:r>
              <a:rPr lang="en-US" sz="2800" dirty="0" err="1">
                <a:latin typeface="Times New Roman" panose="02020603050405020304" pitchFamily="18" charset="0"/>
                <a:cs typeface="Times New Roman" panose="02020603050405020304" pitchFamily="18" charset="0"/>
              </a:rPr>
              <a:t>nhận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cầu</a:t>
            </a:r>
            <a:r>
              <a:rPr lang="en-US" sz="2800" dirty="0">
                <a:latin typeface="Times New Roman" panose="02020603050405020304" pitchFamily="18" charset="0"/>
                <a:cs typeface="Times New Roman" panose="02020603050405020304" pitchFamily="18" charset="0"/>
              </a:rPr>
              <a:t>.</a:t>
            </a:r>
          </a:p>
          <a:p>
            <a:pPr marL="514350" indent="-514350" algn="l">
              <a:buFont typeface="+mj-lt"/>
              <a:buAutoNum type="arabicPeriod"/>
            </a:pPr>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cầu</a:t>
            </a:r>
            <a:r>
              <a:rPr lang="en-US" sz="2800" dirty="0">
                <a:latin typeface="Times New Roman" panose="02020603050405020304" pitchFamily="18" charset="0"/>
                <a:cs typeface="Times New Roman" panose="02020603050405020304" pitchFamily="18" charset="0"/>
              </a:rPr>
              <a:t> </a:t>
            </a:r>
          </a:p>
          <a:p>
            <a:pPr marL="514350" indent="-514350" algn="l">
              <a:buFont typeface="+mj-lt"/>
              <a:buAutoNum type="arabicPeriod"/>
            </a:pPr>
            <a:r>
              <a:rPr lang="en-US" sz="2800" dirty="0" err="1">
                <a:latin typeface="Times New Roman" panose="02020603050405020304" pitchFamily="18" charset="0"/>
                <a:cs typeface="Times New Roman" panose="02020603050405020304" pitchFamily="18" charset="0"/>
              </a:rPr>
              <a:t>Kiểm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cầu</a:t>
            </a:r>
            <a:r>
              <a:rPr lang="en-US" sz="2800" dirty="0">
                <a:latin typeface="Times New Roman" panose="02020603050405020304" pitchFamily="18" charset="0"/>
                <a:cs typeface="Times New Roman" panose="02020603050405020304" pitchFamily="18" charset="0"/>
              </a:rPr>
              <a:t> </a:t>
            </a:r>
          </a:p>
          <a:p>
            <a:pPr marL="514350" indent="-514350" algn="l">
              <a:buFont typeface="+mj-lt"/>
              <a:buAutoNum type="arabicPeriod"/>
            </a:pP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cầu</a:t>
            </a:r>
            <a:r>
              <a:rPr lang="en-US" sz="2800" dirty="0">
                <a:latin typeface="Times New Roman" panose="02020603050405020304" pitchFamily="18" charset="0"/>
                <a:cs typeface="Times New Roman" panose="02020603050405020304" pitchFamily="18" charset="0"/>
              </a:rPr>
              <a:t> </a:t>
            </a:r>
          </a:p>
          <a:p>
            <a:pPr marL="514350" indent="-514350" algn="l">
              <a:buFont typeface="+mj-lt"/>
              <a:buAutoNum type="arabicPeriod"/>
            </a:pP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cầu</a:t>
            </a:r>
            <a:endParaRPr lang="en-GB" sz="2800" dirty="0">
              <a:latin typeface="Times New Roman" panose="02020603050405020304" pitchFamily="18" charset="0"/>
              <a:cs typeface="Times New Roman" panose="02020603050405020304" pitchFamily="18" charset="0"/>
            </a:endParaRPr>
          </a:p>
          <a:p>
            <a:pPr marL="514350" indent="-514350" algn="l">
              <a:lnSpc>
                <a:spcPct val="100000"/>
              </a:lnSpc>
              <a:buFont typeface="+mj-lt"/>
              <a:buAutoNum type="arabicPeriod"/>
            </a:pP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4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2449" y="239643"/>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THU NHẬN YÊU CẦU VÀ PHÂN TÍCH YÊU CẦU</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457199" y="1066800"/>
            <a:ext cx="11513127"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1. </a:t>
            </a:r>
            <a:r>
              <a:rPr lang="en-US" sz="2800" b="1" dirty="0" err="1"/>
              <a:t>Yêu</a:t>
            </a:r>
            <a:r>
              <a:rPr lang="en-US" sz="2800" b="1" dirty="0"/>
              <a:t> </a:t>
            </a:r>
            <a:r>
              <a:rPr lang="en-US" sz="2800" b="1" dirty="0" err="1"/>
              <a:t>cầu</a:t>
            </a:r>
            <a:r>
              <a:rPr lang="en-US" sz="2800" b="1" dirty="0"/>
              <a:t> (Requirement) </a:t>
            </a:r>
            <a:r>
              <a:rPr lang="en-US" sz="2800" b="1" dirty="0" err="1"/>
              <a:t>là</a:t>
            </a:r>
            <a:r>
              <a:rPr lang="en-US" sz="2800" b="1" dirty="0"/>
              <a:t> </a:t>
            </a:r>
            <a:r>
              <a:rPr lang="en-US" sz="2800" b="1" dirty="0" err="1"/>
              <a:t>gì</a:t>
            </a:r>
            <a:r>
              <a:rPr lang="en-US" sz="2800" b="1" dirty="0"/>
              <a:t>?</a:t>
            </a:r>
            <a:endParaRPr lang="vi-VN" sz="2800" dirty="0"/>
          </a:p>
          <a:p>
            <a:pPr marL="514350" indent="-514350" algn="just">
              <a:lnSpc>
                <a:spcPct val="100000"/>
              </a:lnSpc>
              <a:buFont typeface="+mj-lt"/>
              <a:buAutoNum type="arabicPeriod" startAt="4"/>
            </a:pPr>
            <a:endParaRPr lang="vi-VN" sz="2600" dirty="0">
              <a:latin typeface="+mj-lt"/>
              <a:cs typeface="Times New Roman" panose="02020603050405020304" pitchFamily="18" charset="0"/>
            </a:endParaRPr>
          </a:p>
        </p:txBody>
      </p:sp>
      <p:pic>
        <p:nvPicPr>
          <p:cNvPr id="5" name="Content Placeholder 3" descr="Requirements Def Toolbox website.jpg">
            <a:extLst>
              <a:ext uri="{FF2B5EF4-FFF2-40B4-BE49-F238E27FC236}">
                <a16:creationId xmlns:a16="http://schemas.microsoft.com/office/drawing/2014/main" id="{223AF5E5-1DF9-408D-AE54-04D76CCDE7CD}"/>
              </a:ext>
            </a:extLst>
          </p:cNvPr>
          <p:cNvPicPr>
            <a:picLocks noChangeAspect="1"/>
          </p:cNvPicPr>
          <p:nvPr/>
        </p:nvPicPr>
        <p:blipFill>
          <a:blip r:embed="rId4" cstate="print"/>
          <a:srcRect/>
          <a:stretch>
            <a:fillRect/>
          </a:stretch>
        </p:blipFill>
        <p:spPr bwMode="auto">
          <a:xfrm>
            <a:off x="7579251" y="1746720"/>
            <a:ext cx="3611766" cy="3168352"/>
          </a:xfrm>
          <a:prstGeom prst="rect">
            <a:avLst/>
          </a:prstGeom>
          <a:noFill/>
          <a:ln w="9525">
            <a:noFill/>
            <a:miter lim="800000"/>
            <a:headEnd/>
            <a:tailEnd/>
          </a:ln>
        </p:spPr>
      </p:pic>
      <p:sp>
        <p:nvSpPr>
          <p:cNvPr id="8" name="TextBox 7">
            <a:extLst>
              <a:ext uri="{FF2B5EF4-FFF2-40B4-BE49-F238E27FC236}">
                <a16:creationId xmlns:a16="http://schemas.microsoft.com/office/drawing/2014/main" id="{5B80F8AE-C221-4F3C-AEE7-1024C9B29128}"/>
              </a:ext>
            </a:extLst>
          </p:cNvPr>
          <p:cNvSpPr txBox="1"/>
          <p:nvPr/>
        </p:nvSpPr>
        <p:spPr>
          <a:xfrm>
            <a:off x="1063328" y="1854732"/>
            <a:ext cx="6104046" cy="2952328"/>
          </a:xfrm>
          <a:prstGeom prst="rect">
            <a:avLst/>
          </a:prstGeom>
          <a:solidFill>
            <a:schemeClr val="bg1"/>
          </a:solidFill>
        </p:spPr>
        <p:txBody>
          <a:bodyPr wrap="square" rtlCol="0">
            <a:noAutofit/>
          </a:bodyPr>
          <a:lstStyle/>
          <a:p>
            <a:pPr marL="514350" indent="-514350" algn="just" eaLnBrk="1" hangingPunct="1">
              <a:lnSpc>
                <a:spcPct val="90000"/>
              </a:lnSpc>
              <a:buFont typeface="Arial" pitchFamily="34" charset="0"/>
              <a:buChar char="•"/>
              <a:defRPr/>
            </a:pPr>
            <a:r>
              <a:rPr lang="en-GB" altLang="ja-JP" sz="2400" dirty="0">
                <a:latin typeface="Times New Roman" panose="02020603050405020304" pitchFamily="18" charset="0"/>
                <a:cs typeface="Times New Roman" panose="02020603050405020304" pitchFamily="18" charset="0"/>
              </a:rPr>
              <a:t>A statement of a </a:t>
            </a:r>
            <a:r>
              <a:rPr lang="en-GB" altLang="ja-JP" sz="2400" b="1" u="sng" dirty="0">
                <a:latin typeface="Times New Roman" panose="02020603050405020304" pitchFamily="18" charset="0"/>
                <a:cs typeface="Times New Roman" panose="02020603050405020304" pitchFamily="18" charset="0"/>
              </a:rPr>
              <a:t>service</a:t>
            </a:r>
            <a:r>
              <a:rPr lang="en-GB" altLang="ja-JP" sz="2400" dirty="0">
                <a:latin typeface="Times New Roman" panose="02020603050405020304" pitchFamily="18" charset="0"/>
                <a:cs typeface="Times New Roman" panose="02020603050405020304" pitchFamily="18" charset="0"/>
              </a:rPr>
              <a:t> the system must do OR</a:t>
            </a:r>
          </a:p>
          <a:p>
            <a:pPr marL="514350" indent="-514350" algn="just" eaLnBrk="1" hangingPunct="1">
              <a:lnSpc>
                <a:spcPct val="90000"/>
              </a:lnSpc>
              <a:spcBef>
                <a:spcPts val="2400"/>
              </a:spcBef>
              <a:buFont typeface="Arial" pitchFamily="34" charset="0"/>
              <a:buChar char="•"/>
              <a:defRPr/>
            </a:pPr>
            <a:r>
              <a:rPr lang="en-GB" altLang="ja-JP" sz="2400" dirty="0">
                <a:latin typeface="Times New Roman" panose="02020603050405020304" pitchFamily="18" charset="0"/>
                <a:cs typeface="Times New Roman" panose="02020603050405020304" pitchFamily="18" charset="0"/>
              </a:rPr>
              <a:t>A statement of a </a:t>
            </a:r>
            <a:r>
              <a:rPr lang="en-GB" altLang="ja-JP" sz="2400" b="1" u="sng" dirty="0">
                <a:latin typeface="Times New Roman" panose="02020603050405020304" pitchFamily="18" charset="0"/>
                <a:cs typeface="Times New Roman" panose="02020603050405020304" pitchFamily="18" charset="0"/>
              </a:rPr>
              <a:t>constraint</a:t>
            </a:r>
            <a:r>
              <a:rPr lang="en-GB" altLang="ja-JP" sz="2400" dirty="0">
                <a:latin typeface="Times New Roman" panose="02020603050405020304" pitchFamily="18" charset="0"/>
                <a:cs typeface="Times New Roman" panose="02020603050405020304" pitchFamily="18" charset="0"/>
              </a:rPr>
              <a:t> the system must satisfy</a:t>
            </a:r>
          </a:p>
          <a:p>
            <a:pPr marL="514350" indent="-514350" algn="just">
              <a:lnSpc>
                <a:spcPct val="90000"/>
              </a:lnSpc>
              <a:spcBef>
                <a:spcPts val="2400"/>
              </a:spcBef>
              <a:buFont typeface="Arial" pitchFamily="34" charset="0"/>
              <a:buChar char="•"/>
              <a:defRPr/>
            </a:pP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(services)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buộc</a:t>
            </a:r>
            <a:r>
              <a:rPr lang="en-US" sz="2400" dirty="0">
                <a:latin typeface="Times New Roman" panose="02020603050405020304" pitchFamily="18" charset="0"/>
                <a:cs typeface="Times New Roman" panose="02020603050405020304" pitchFamily="18" charset="0"/>
              </a:rPr>
              <a:t> (constraints)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endParaRPr lang="en-US" sz="2400" dirty="0">
              <a:latin typeface="Times New Roman" panose="02020603050405020304" pitchFamily="18" charset="0"/>
              <a:cs typeface="Times New Roman" panose="02020603050405020304" pitchFamily="18" charset="0"/>
            </a:endParaRPr>
          </a:p>
          <a:p>
            <a:pPr marL="514350" indent="-514350" algn="just" eaLnBrk="1" hangingPunct="1">
              <a:lnSpc>
                <a:spcPct val="90000"/>
              </a:lnSpc>
              <a:spcBef>
                <a:spcPts val="2400"/>
              </a:spcBef>
              <a:buFont typeface="Arial" pitchFamily="34" charset="0"/>
              <a:buChar char="•"/>
              <a:defRPr/>
            </a:pPr>
            <a:endParaRPr lang="en-GB" altLang="ja-JP" sz="24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9542927-85D5-482C-9777-9962792D5FEF}"/>
              </a:ext>
            </a:extLst>
          </p:cNvPr>
          <p:cNvSpPr/>
          <p:nvPr/>
        </p:nvSpPr>
        <p:spPr>
          <a:xfrm>
            <a:off x="1295398" y="5329535"/>
            <a:ext cx="8517051" cy="461665"/>
          </a:xfrm>
          <a:prstGeom prst="rect">
            <a:avLst/>
          </a:prstGeom>
        </p:spPr>
        <p:txBody>
          <a:bodyPr wrap="square">
            <a:spAutoFit/>
          </a:bodyPr>
          <a:lstStyle/>
          <a:p>
            <a:pPr algn="just"/>
            <a:r>
              <a:rPr lang="en-US" altLang="en-US" sz="2400" b="1">
                <a:solidFill>
                  <a:srgbClr val="C00000"/>
                </a:solidFill>
                <a:latin typeface="Times New Roman" panose="02020603050405020304" pitchFamily="18" charset="0"/>
                <a:cs typeface="Times New Roman" panose="02020603050405020304" pitchFamily="18" charset="0"/>
              </a:rPr>
              <a:t>Requirements described the “what” of a system, not the “how”</a:t>
            </a:r>
          </a:p>
        </p:txBody>
      </p:sp>
    </p:spTree>
    <p:extLst>
      <p:ext uri="{BB962C8B-B14F-4D97-AF65-F5344CB8AC3E}">
        <p14:creationId xmlns:p14="http://schemas.microsoft.com/office/powerpoint/2010/main" val="147692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3013"/>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CÁC LOẠI YÊU CẦU CỦA HỆ THỐNG </a:t>
            </a:r>
          </a:p>
        </p:txBody>
      </p:sp>
      <p:pic>
        <p:nvPicPr>
          <p:cNvPr id="5" name="Picture 2">
            <a:extLst>
              <a:ext uri="{FF2B5EF4-FFF2-40B4-BE49-F238E27FC236}">
                <a16:creationId xmlns:a16="http://schemas.microsoft.com/office/drawing/2014/main" id="{FF9E5669-5555-4E90-BB5B-ADE0035EB0A8}"/>
              </a:ext>
            </a:extLst>
          </p:cNvPr>
          <p:cNvPicPr>
            <a:picLocks noChangeAspect="1" noChangeArrowheads="1"/>
          </p:cNvPicPr>
          <p:nvPr/>
        </p:nvPicPr>
        <p:blipFill>
          <a:blip r:embed="rId4" cstate="print"/>
          <a:srcRect l="27500" t="22000" r="12500" b="15000"/>
          <a:stretch>
            <a:fillRect/>
          </a:stretch>
        </p:blipFill>
        <p:spPr bwMode="auto">
          <a:xfrm>
            <a:off x="2315580" y="1102718"/>
            <a:ext cx="7560840" cy="4854737"/>
          </a:xfrm>
          <a:prstGeom prst="rect">
            <a:avLst/>
          </a:prstGeom>
          <a:noFill/>
          <a:ln w="9525">
            <a:noFill/>
            <a:miter lim="800000"/>
            <a:headEnd/>
            <a:tailEnd/>
          </a:ln>
          <a:effectLst/>
        </p:spPr>
      </p:pic>
    </p:spTree>
    <p:extLst>
      <p:ext uri="{BB962C8B-B14F-4D97-AF65-F5344CB8AC3E}">
        <p14:creationId xmlns:p14="http://schemas.microsoft.com/office/powerpoint/2010/main" val="4039076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4288"/>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YÊU CẦU KINH DOANH (BUSINESS REQUIREMENTS)</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28600" y="1103151"/>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just">
              <a:lnSpc>
                <a:spcPct val="100000"/>
              </a:lnSpc>
              <a:buFont typeface="Arial" panose="020B0604020202020204" pitchFamily="34" charset="0"/>
              <a:buChar char="•"/>
            </a:pPr>
            <a:r>
              <a:rPr lang="en-US" altLang="en-US" sz="3200" dirty="0" err="1">
                <a:latin typeface="Times New Roman" panose="02020603050405020304" pitchFamily="18" charset="0"/>
                <a:cs typeface="Times New Roman" panose="02020603050405020304" pitchFamily="18" charset="0"/>
              </a:rPr>
              <a:t>Biễu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diễn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các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mục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tiêu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tổ</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chức</a:t>
            </a:r>
            <a:r>
              <a:rPr lang="en-US" altLang="en-US" sz="3200" dirty="0">
                <a:latin typeface="Times New Roman" panose="02020603050405020304" pitchFamily="18" charset="0"/>
                <a:cs typeface="Times New Roman" panose="02020603050405020304" pitchFamily="18" charset="0"/>
              </a:rPr>
              <a:t> hay </a:t>
            </a:r>
            <a:r>
              <a:rPr lang="en-US" altLang="en-US" sz="3200" dirty="0" err="1">
                <a:latin typeface="Times New Roman" panose="02020603050405020304" pitchFamily="18" charset="0"/>
                <a:cs typeface="Times New Roman" panose="02020603050405020304" pitchFamily="18" charset="0"/>
              </a:rPr>
              <a:t>khách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hàng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yêu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cầu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hệ</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thống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phải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có</a:t>
            </a:r>
            <a:endParaRPr lang="en-US" altLang="en-US" sz="3200" dirty="0">
              <a:latin typeface="Times New Roman" panose="02020603050405020304" pitchFamily="18" charset="0"/>
              <a:cs typeface="Times New Roman" panose="02020603050405020304" pitchFamily="18" charset="0"/>
            </a:endParaRPr>
          </a:p>
          <a:p>
            <a:pPr marL="457200" indent="-457200" algn="just">
              <a:lnSpc>
                <a:spcPct val="100000"/>
              </a:lnSpc>
              <a:buFont typeface="Arial" panose="020B0604020202020204" pitchFamily="34" charset="0"/>
              <a:buChar char="•"/>
            </a:pPr>
            <a:r>
              <a:rPr lang="vi-VN" altLang="en-US" sz="3200" dirty="0">
                <a:latin typeface="Times New Roman" panose="02020603050405020304" pitchFamily="18" charset="0"/>
                <a:cs typeface="Times New Roman" panose="02020603050405020304" pitchFamily="18" charset="0"/>
              </a:rPr>
              <a:t>Yêu cầu </a:t>
            </a:r>
            <a:r>
              <a:rPr lang="en-US" altLang="en-US" sz="3200" dirty="0" err="1">
                <a:latin typeface="Times New Roman" panose="02020603050405020304" pitchFamily="18" charset="0"/>
                <a:cs typeface="Times New Roman" panose="02020603050405020304" pitchFamily="18" charset="0"/>
              </a:rPr>
              <a:t>kinh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doanh</a:t>
            </a:r>
            <a:r>
              <a:rPr lang="en-US" altLang="en-US" sz="3200" dirty="0">
                <a:latin typeface="Times New Roman" panose="02020603050405020304" pitchFamily="18" charset="0"/>
                <a:cs typeface="Times New Roman" panose="02020603050405020304" pitchFamily="18" charset="0"/>
              </a:rPr>
              <a:t> </a:t>
            </a:r>
            <a:r>
              <a:rPr lang="vi-VN" altLang="en-US" sz="3200" dirty="0">
                <a:latin typeface="Times New Roman" panose="02020603050405020304" pitchFamily="18" charset="0"/>
                <a:cs typeface="Times New Roman" panose="02020603050405020304" pitchFamily="18" charset="0"/>
              </a:rPr>
              <a:t>thường do người tài trợ cho dự</a:t>
            </a:r>
            <a:r>
              <a:rPr lang="en-US" altLang="en-US" sz="3200" dirty="0">
                <a:latin typeface="Times New Roman" panose="02020603050405020304" pitchFamily="18" charset="0"/>
                <a:cs typeface="Times New Roman" panose="02020603050405020304" pitchFamily="18" charset="0"/>
              </a:rPr>
              <a:t> </a:t>
            </a:r>
            <a:r>
              <a:rPr lang="vi-VN" altLang="en-US" sz="3200" dirty="0">
                <a:latin typeface="Times New Roman" panose="02020603050405020304" pitchFamily="18" charset="0"/>
                <a:cs typeface="Times New Roman" panose="02020603050405020304" pitchFamily="18" charset="0"/>
              </a:rPr>
              <a:t>án, khách mua phần mềm, người quản lý các</a:t>
            </a:r>
            <a:r>
              <a:rPr lang="en-US" altLang="en-US" sz="3200" dirty="0">
                <a:latin typeface="Times New Roman" panose="02020603050405020304" pitchFamily="18" charset="0"/>
                <a:cs typeface="Times New Roman" panose="02020603050405020304" pitchFamily="18" charset="0"/>
              </a:rPr>
              <a:t> </a:t>
            </a:r>
            <a:r>
              <a:rPr lang="vi-VN" altLang="en-US" sz="3200" dirty="0">
                <a:latin typeface="Times New Roman" panose="02020603050405020304" pitchFamily="18" charset="0"/>
                <a:cs typeface="Times New Roman" panose="02020603050405020304" pitchFamily="18" charset="0"/>
              </a:rPr>
              <a:t>người dùng, bộ phận tiếp thị (maketing)…</a:t>
            </a:r>
            <a:r>
              <a:rPr lang="en-US" altLang="en-US" sz="3200" dirty="0" err="1">
                <a:latin typeface="Times New Roman" panose="02020603050405020304" pitchFamily="18" charset="0"/>
                <a:cs typeface="Times New Roman" panose="02020603050405020304" pitchFamily="18" charset="0"/>
              </a:rPr>
              <a:t>cung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cấp</a:t>
            </a:r>
            <a:endParaRPr lang="vi-VN" altLang="en-US" sz="3200" dirty="0">
              <a:latin typeface="Times New Roman" panose="02020603050405020304" pitchFamily="18" charset="0"/>
              <a:cs typeface="Times New Roman" panose="02020603050405020304" pitchFamily="18" charset="0"/>
            </a:endParaRPr>
          </a:p>
          <a:p>
            <a:pPr marL="457200" indent="-457200" algn="just">
              <a:lnSpc>
                <a:spcPct val="100000"/>
              </a:lnSpc>
              <a:buFont typeface="Arial" panose="020B0604020202020204" pitchFamily="34" charset="0"/>
              <a:buChar char="•"/>
            </a:pPr>
            <a:r>
              <a:rPr lang="vi-VN" altLang="en-US" sz="3200" dirty="0">
                <a:latin typeface="Times New Roman" panose="02020603050405020304" pitchFamily="18" charset="0"/>
                <a:cs typeface="Times New Roman" panose="02020603050405020304" pitchFamily="18" charset="0"/>
              </a:rPr>
              <a:t>Thường được ghi nhận trong phần đặc tả (vision)</a:t>
            </a:r>
            <a:r>
              <a:rPr lang="en-US" altLang="en-US" sz="3200" dirty="0">
                <a:latin typeface="Times New Roman" panose="02020603050405020304" pitchFamily="18" charset="0"/>
                <a:cs typeface="Times New Roman" panose="02020603050405020304" pitchFamily="18" charset="0"/>
              </a:rPr>
              <a:t> </a:t>
            </a:r>
            <a:r>
              <a:rPr lang="vi-VN" altLang="en-US" sz="3200" dirty="0">
                <a:latin typeface="Times New Roman" panose="02020603050405020304" pitchFamily="18" charset="0"/>
                <a:cs typeface="Times New Roman" panose="02020603050405020304" pitchFamily="18" charset="0"/>
              </a:rPr>
              <a:t>và phạm vi (scope) của tài liệu, đôi khi còn được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gọi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là</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tuyên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bố</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dự</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án</a:t>
            </a:r>
            <a:r>
              <a:rPr lang="en-US" altLang="en-US" sz="3200" dirty="0">
                <a:latin typeface="Times New Roman" panose="02020603050405020304" pitchFamily="18" charset="0"/>
                <a:cs typeface="Times New Roman" panose="02020603050405020304" pitchFamily="18" charset="0"/>
              </a:rPr>
              <a:t> (project charter) hay </a:t>
            </a:r>
            <a:r>
              <a:rPr lang="en-US" altLang="en-US" sz="3200" dirty="0" err="1">
                <a:latin typeface="Times New Roman" panose="02020603050405020304" pitchFamily="18" charset="0"/>
                <a:cs typeface="Times New Roman" panose="02020603050405020304" pitchFamily="18" charset="0"/>
              </a:rPr>
              <a:t>tài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liệu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yêu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cầu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thị</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trường</a:t>
            </a:r>
            <a:r>
              <a:rPr lang="en-US" altLang="en-US" sz="3200" dirty="0">
                <a:latin typeface="Times New Roman" panose="02020603050405020304" pitchFamily="18" charset="0"/>
                <a:cs typeface="Times New Roman" panose="02020603050405020304" pitchFamily="18" charset="0"/>
              </a:rPr>
              <a:t> (market requirements document)</a:t>
            </a:r>
          </a:p>
          <a:p>
            <a:pPr marL="457200" indent="-457200" algn="l">
              <a:lnSpc>
                <a:spcPct val="100000"/>
              </a:lnSpc>
              <a:buFont typeface="Arial" panose="020B0604020202020204" pitchFamily="34" charset="0"/>
              <a:buChar char="•"/>
            </a:pPr>
            <a:endParaRPr lang="vi-V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408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MỤC TIÊU KHẢO SÁT YÊU CẦU HỆ THỐNG</a:t>
            </a:r>
          </a:p>
        </p:txBody>
      </p:sp>
      <p:sp>
        <p:nvSpPr>
          <p:cNvPr id="5" name="Rectangle 3"/>
          <p:cNvSpPr txBox="1">
            <a:spLocks noChangeArrowheads="1"/>
          </p:cNvSpPr>
          <p:nvPr/>
        </p:nvSpPr>
        <p:spPr>
          <a:xfrm>
            <a:off x="457199" y="1371600"/>
            <a:ext cx="10872439" cy="4495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en-US" sz="3200">
                <a:latin typeface="Times New Roman" panose="02020603050405020304" pitchFamily="18" charset="0"/>
                <a:cs typeface="Times New Roman" panose="02020603050405020304" pitchFamily="18" charset="0"/>
              </a:rPr>
              <a:t>Tiếp cận với nghiệp vụ chuyên môn, môi trường của hệ thống</a:t>
            </a:r>
          </a:p>
          <a:p>
            <a:pPr marL="457200" indent="-457200" algn="l">
              <a:buFont typeface="Arial" panose="020B0604020202020204" pitchFamily="34" charset="0"/>
              <a:buChar char="•"/>
            </a:pPr>
            <a:r>
              <a:rPr lang="en-US" altLang="en-US" sz="3200">
                <a:latin typeface="Times New Roman" panose="02020603050405020304" pitchFamily="18" charset="0"/>
                <a:cs typeface="Times New Roman" panose="02020603050405020304" pitchFamily="18" charset="0"/>
              </a:rPr>
              <a:t>Tìm hiểu vai trò, chức năng, nhiệm vụ và cách thức hoạt động của hệ thống</a:t>
            </a:r>
          </a:p>
          <a:p>
            <a:pPr marL="457200" indent="-457200" algn="l">
              <a:buFont typeface="Arial" panose="020B0604020202020204" pitchFamily="34" charset="0"/>
              <a:buChar char="•"/>
            </a:pPr>
            <a:r>
              <a:rPr lang="en-US" altLang="en-US" sz="3200">
                <a:latin typeface="Times New Roman" panose="02020603050405020304" pitchFamily="18" charset="0"/>
                <a:cs typeface="Times New Roman" panose="02020603050405020304" pitchFamily="18" charset="0"/>
              </a:rPr>
              <a:t>Nêu ra được các điểm hạn chế, bất cập của hệ thống cần phải thay đổi </a:t>
            </a:r>
          </a:p>
          <a:p>
            <a:pPr marL="457200" indent="-457200" algn="l">
              <a:buFont typeface="Arial" panose="020B0604020202020204" pitchFamily="34" charset="0"/>
              <a:buChar char="•"/>
            </a:pPr>
            <a:r>
              <a:rPr lang="en-US" altLang="en-US" sz="3200">
                <a:latin typeface="Times New Roman" panose="02020603050405020304" pitchFamily="18" charset="0"/>
                <a:cs typeface="Times New Roman" panose="02020603050405020304" pitchFamily="18" charset="0"/>
              </a:rPr>
              <a:t>Đưa ra được những vấn đề của hệ thống cần phải được nghiên cứu thay đổi. </a:t>
            </a:r>
            <a:endParaRPr lang="en-US"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35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trips(down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down)">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323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YÊU CẦU NGHIỆP VỤ (BUSINESS REQUIREMENTS)</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28600" y="1103151"/>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defRPr/>
            </a:pPr>
            <a:r>
              <a:rPr lang="en-US" altLang="en-US" sz="2800" b="1" dirty="0" err="1">
                <a:latin typeface="Times New Roman" panose="02020603050405020304" pitchFamily="18" charset="0"/>
                <a:cs typeface="Times New Roman" panose="02020603050405020304" pitchFamily="18" charset="0"/>
              </a:rPr>
              <a:t>Ví</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dụ</a:t>
            </a:r>
            <a:r>
              <a:rPr lang="en-US" altLang="en-US" sz="2800" b="1" dirty="0">
                <a:latin typeface="Times New Roman" panose="02020603050405020304" pitchFamily="18" charset="0"/>
                <a:cs typeface="Times New Roman" panose="02020603050405020304" pitchFamily="18" charset="0"/>
              </a:rPr>
              <a:t>: </a:t>
            </a:r>
          </a:p>
          <a:p>
            <a:pPr algn="l">
              <a:lnSpc>
                <a:spcPct val="100000"/>
              </a:lnSpc>
              <a:defRPr/>
            </a:pPr>
            <a:r>
              <a:rPr lang="en-US" altLang="en-US" sz="2800" dirty="0" err="1">
                <a:latin typeface="Times New Roman" panose="02020603050405020304" pitchFamily="18" charset="0"/>
                <a:cs typeface="Times New Roman" panose="02020603050405020304" pitchFamily="18" charset="0"/>
              </a:rPr>
              <a:t>Hãng</a:t>
            </a:r>
            <a:r>
              <a:rPr lang="en-US" altLang="en-US" sz="2800" dirty="0">
                <a:latin typeface="Times New Roman" panose="02020603050405020304" pitchFamily="18" charset="0"/>
                <a:cs typeface="Times New Roman" panose="02020603050405020304" pitchFamily="18" charset="0"/>
              </a:rPr>
              <a:t> du </a:t>
            </a:r>
            <a:r>
              <a:rPr lang="en-US" altLang="en-US" sz="2800" dirty="0" err="1">
                <a:latin typeface="Times New Roman" panose="02020603050405020304" pitchFamily="18" charset="0"/>
                <a:cs typeface="Times New Roman" panose="02020603050405020304" pitchFamily="18" charset="0"/>
              </a:rPr>
              <a:t>lịch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TravelGood</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gặp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người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mềm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đề</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nghị</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mềm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sau</a:t>
            </a:r>
            <a:r>
              <a:rPr lang="en-US" altLang="en-US" sz="2800" dirty="0">
                <a:latin typeface="Times New Roman" panose="02020603050405020304" pitchFamily="18" charset="0"/>
                <a:cs typeface="Times New Roman" panose="02020603050405020304" pitchFamily="18" charset="0"/>
              </a:rPr>
              <a:t>:</a:t>
            </a:r>
          </a:p>
          <a:p>
            <a:pPr lvl="1" algn="l">
              <a:lnSpc>
                <a:spcPct val="100000"/>
              </a:lnSpc>
              <a:defRPr/>
            </a:pPr>
            <a:r>
              <a:rPr lang="en-US" altLang="en-US" sz="2400" dirty="0" err="1">
                <a:latin typeface="Times New Roman" panose="02020603050405020304" pitchFamily="18" charset="0"/>
                <a:cs typeface="Times New Roman" panose="02020603050405020304" pitchFamily="18" charset="0"/>
              </a:rPr>
              <a:t>Mô</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tả</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bài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toán</a:t>
            </a:r>
            <a:r>
              <a:rPr lang="en-US" altLang="en-US" sz="2400" dirty="0">
                <a:latin typeface="Times New Roman" panose="02020603050405020304" pitchFamily="18" charset="0"/>
                <a:cs typeface="Times New Roman" panose="02020603050405020304" pitchFamily="18" charset="0"/>
              </a:rPr>
              <a:t> / </a:t>
            </a:r>
            <a:r>
              <a:rPr lang="en-US" altLang="en-US" sz="2400" dirty="0" err="1">
                <a:latin typeface="Times New Roman" panose="02020603050405020304" pitchFamily="18" charset="0"/>
                <a:cs typeface="Times New Roman" panose="02020603050405020304" pitchFamily="18" charset="0"/>
              </a:rPr>
              <a:t>yêu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cầu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người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dùng</a:t>
            </a:r>
            <a:endParaRPr lang="en-US" altLang="en-US" sz="2400" dirty="0">
              <a:latin typeface="Times New Roman" panose="02020603050405020304" pitchFamily="18" charset="0"/>
              <a:cs typeface="Times New Roman" panose="02020603050405020304" pitchFamily="18" charset="0"/>
            </a:endParaRPr>
          </a:p>
          <a:p>
            <a:pPr lvl="2" algn="l">
              <a:lnSpc>
                <a:spcPct val="100000"/>
              </a:lnSpc>
              <a:defRPr/>
            </a:pPr>
            <a:r>
              <a:rPr lang="en-US" altLang="en-US" sz="2400" i="1" dirty="0" err="1">
                <a:latin typeface="Times New Roman" panose="02020603050405020304" pitchFamily="18" charset="0"/>
                <a:cs typeface="Times New Roman" panose="02020603050405020304" pitchFamily="18" charset="0"/>
              </a:rPr>
              <a:t>TravelGood</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muốn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cung</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cấp</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cho</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khách</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hàng</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của</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họ</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một</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ứng</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dụng</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đặt</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vé</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và</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lập</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kế</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hoạch</a:t>
            </a:r>
            <a:r>
              <a:rPr lang="en-US" altLang="en-US" sz="2400" i="1" dirty="0">
                <a:latin typeface="Times New Roman" panose="02020603050405020304" pitchFamily="18" charset="0"/>
                <a:cs typeface="Times New Roman" panose="02020603050405020304" pitchFamily="18" charset="0"/>
              </a:rPr>
              <a:t> du </a:t>
            </a:r>
            <a:r>
              <a:rPr lang="en-US" altLang="en-US" sz="2400" i="1" dirty="0" err="1">
                <a:latin typeface="Times New Roman" panose="02020603050405020304" pitchFamily="18" charset="0"/>
                <a:cs typeface="Times New Roman" panose="02020603050405020304" pitchFamily="18" charset="0"/>
              </a:rPr>
              <a:t>lịch</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Ứng</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dụng</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này</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cần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cho</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phép</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khách</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lập</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kế</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hoạch</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về</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các</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chuyến</a:t>
            </a:r>
            <a:r>
              <a:rPr lang="en-US" altLang="en-US" sz="2400" i="1" dirty="0">
                <a:latin typeface="Times New Roman" panose="02020603050405020304" pitchFamily="18" charset="0"/>
                <a:cs typeface="Times New Roman" panose="02020603050405020304" pitchFamily="18" charset="0"/>
              </a:rPr>
              <a:t> bay </a:t>
            </a:r>
            <a:r>
              <a:rPr lang="en-US" altLang="en-US" sz="2400" i="1" dirty="0" err="1">
                <a:latin typeface="Times New Roman" panose="02020603050405020304" pitchFamily="18" charset="0"/>
                <a:cs typeface="Times New Roman" panose="02020603050405020304" pitchFamily="18" charset="0"/>
              </a:rPr>
              <a:t>và</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khách</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sạn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Đầu</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tiên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khách</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hàng</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có</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thể</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sắp</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xếp</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một</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chuyến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đi</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sau</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đó</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đặt</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vé</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và</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đặt</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phòng</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khách</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sạn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cho</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chuyến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đi</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đó</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Người</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dùng</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có</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thể</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lập</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kế</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hoạch</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cho</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nhiều</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chuyến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đi</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Ngoài</a:t>
            </a:r>
            <a:r>
              <a:rPr lang="en-US" altLang="en-US" sz="2400" i="1" dirty="0">
                <a:latin typeface="Times New Roman" panose="02020603050405020304" pitchFamily="18" charset="0"/>
                <a:cs typeface="Times New Roman" panose="02020603050405020304" pitchFamily="18" charset="0"/>
              </a:rPr>
              <a:t> ra, </a:t>
            </a:r>
            <a:r>
              <a:rPr lang="en-US" altLang="en-US" sz="2400" i="1" dirty="0" err="1">
                <a:latin typeface="Times New Roman" panose="02020603050405020304" pitchFamily="18" charset="0"/>
                <a:cs typeface="Times New Roman" panose="02020603050405020304" pitchFamily="18" charset="0"/>
              </a:rPr>
              <a:t>phần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mềm</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còn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cho</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phép</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hủy</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các</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chuyến</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đã</a:t>
            </a:r>
            <a:r>
              <a:rPr lang="en-US" altLang="en-US" sz="2400" i="1"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đặt</a:t>
            </a:r>
            <a:r>
              <a:rPr lang="en-US" altLang="en-US" sz="2400" i="1" dirty="0">
                <a:latin typeface="Times New Roman" panose="02020603050405020304" pitchFamily="18" charset="0"/>
                <a:cs typeface="Times New Roman" panose="02020603050405020304" pitchFamily="18" charset="0"/>
              </a:rPr>
              <a:t>.</a:t>
            </a:r>
          </a:p>
          <a:p>
            <a:pPr marL="228600" lvl="2" algn="l">
              <a:lnSpc>
                <a:spcPct val="100000"/>
              </a:lnSpc>
              <a:defRPr/>
            </a:pPr>
            <a:r>
              <a:rPr lang="en-US" altLang="en-US" sz="2400" i="1"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i="1" dirty="0" err="1">
                <a:latin typeface="Times New Roman" panose="02020603050405020304" pitchFamily="18" charset="0"/>
                <a:cs typeface="Times New Roman" panose="02020603050405020304" pitchFamily="18" charset="0"/>
                <a:sym typeface="Wingdings" panose="05000000000000000000" pitchFamily="2" charset="2"/>
              </a:rPr>
              <a:t>Yêu</a:t>
            </a:r>
            <a:r>
              <a:rPr lang="en-US" altLang="en-US" sz="2400" i="1"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2400" i="1" dirty="0" err="1">
                <a:latin typeface="Times New Roman" panose="02020603050405020304" pitchFamily="18" charset="0"/>
                <a:cs typeface="Times New Roman" panose="02020603050405020304" pitchFamily="18" charset="0"/>
                <a:sym typeface="Wingdings" panose="05000000000000000000" pitchFamily="2" charset="2"/>
              </a:rPr>
              <a:t>cầu</a:t>
            </a:r>
            <a:r>
              <a:rPr lang="en-US" altLang="en-US" sz="2400" i="1"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2400" i="1" dirty="0" err="1">
                <a:latin typeface="Times New Roman" panose="02020603050405020304" pitchFamily="18" charset="0"/>
                <a:cs typeface="Times New Roman" panose="02020603050405020304" pitchFamily="18" charset="0"/>
                <a:sym typeface="Wingdings" panose="05000000000000000000" pitchFamily="2" charset="2"/>
              </a:rPr>
              <a:t>kinh</a:t>
            </a:r>
            <a:r>
              <a:rPr lang="en-US" altLang="en-US" sz="2400" i="1"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2400" i="1" dirty="0" err="1">
                <a:latin typeface="Times New Roman" panose="02020603050405020304" pitchFamily="18" charset="0"/>
                <a:cs typeface="Times New Roman" panose="02020603050405020304" pitchFamily="18" charset="0"/>
                <a:sym typeface="Wingdings" panose="05000000000000000000" pitchFamily="2" charset="2"/>
              </a:rPr>
              <a:t>doanh</a:t>
            </a:r>
            <a:r>
              <a:rPr lang="en-US" altLang="en-US" sz="2400" b="1" i="1"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2400" b="1" i="1" dirty="0" err="1">
                <a:solidFill>
                  <a:srgbClr val="C00000"/>
                </a:solidFill>
                <a:latin typeface="Times New Roman" panose="02020603050405020304" pitchFamily="18" charset="0"/>
                <a:cs typeface="Times New Roman" panose="02020603050405020304" pitchFamily="18" charset="0"/>
              </a:rPr>
              <a:t>TravelGood</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muốn</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cung</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cấp</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cho</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khách</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hàng</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của</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họ</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một</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ứng</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dụng</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đặt</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vé</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và</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lập</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kế</a:t>
            </a:r>
            <a:r>
              <a:rPr lang="en-US" altLang="en-US" sz="2400" b="1" i="1" dirty="0">
                <a:solidFill>
                  <a:srgbClr val="C00000"/>
                </a:solidFill>
                <a:latin typeface="Times New Roman" panose="02020603050405020304" pitchFamily="18" charset="0"/>
                <a:cs typeface="Times New Roman" panose="02020603050405020304" pitchFamily="18" charset="0"/>
              </a:rPr>
              <a:t> </a:t>
            </a:r>
            <a:r>
              <a:rPr lang="en-US" altLang="en-US" sz="2400" b="1" i="1" dirty="0" err="1">
                <a:solidFill>
                  <a:srgbClr val="C00000"/>
                </a:solidFill>
                <a:latin typeface="Times New Roman" panose="02020603050405020304" pitchFamily="18" charset="0"/>
                <a:cs typeface="Times New Roman" panose="02020603050405020304" pitchFamily="18" charset="0"/>
              </a:rPr>
              <a:t>hoạch</a:t>
            </a:r>
            <a:r>
              <a:rPr lang="en-US" altLang="en-US" sz="2400" b="1" i="1" dirty="0">
                <a:solidFill>
                  <a:srgbClr val="C00000"/>
                </a:solidFill>
                <a:latin typeface="Times New Roman" panose="02020603050405020304" pitchFamily="18" charset="0"/>
                <a:cs typeface="Times New Roman" panose="02020603050405020304" pitchFamily="18" charset="0"/>
              </a:rPr>
              <a:t> du </a:t>
            </a:r>
            <a:r>
              <a:rPr lang="en-US" altLang="en-US" sz="2400" b="1" i="1" dirty="0" err="1">
                <a:solidFill>
                  <a:srgbClr val="C00000"/>
                </a:solidFill>
                <a:latin typeface="Times New Roman" panose="02020603050405020304" pitchFamily="18" charset="0"/>
                <a:cs typeface="Times New Roman" panose="02020603050405020304" pitchFamily="18" charset="0"/>
              </a:rPr>
              <a:t>lịch</a:t>
            </a:r>
            <a:r>
              <a:rPr lang="en-US" altLang="en-US" sz="2400" b="1" i="1" dirty="0">
                <a:solidFill>
                  <a:srgbClr val="C00000"/>
                </a:solidFill>
                <a:latin typeface="Times New Roman" panose="02020603050405020304" pitchFamily="18" charset="0"/>
                <a:cs typeface="Times New Roman" panose="02020603050405020304" pitchFamily="18" charset="0"/>
              </a:rPr>
              <a:t>. </a:t>
            </a:r>
          </a:p>
          <a:p>
            <a:pPr marL="457200" indent="-457200" algn="l">
              <a:lnSpc>
                <a:spcPct val="100000"/>
              </a:lnSpc>
              <a:buFont typeface="Arial" panose="020B0604020202020204" pitchFamily="34" charset="0"/>
              <a:buChar char="•"/>
            </a:pPr>
            <a:endParaRPr lang="vi-V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9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60883"/>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0" y="179173"/>
            <a:ext cx="11021291"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600" b="1" dirty="0">
                <a:solidFill>
                  <a:srgbClr val="002060"/>
                </a:solidFill>
              </a:rPr>
              <a:t>YÊU CẦU NGƯỜI DÙNG (USER REQUIREMENTS)</a:t>
            </a:r>
            <a:endParaRPr lang="en-US" altLang="en-US" sz="3600" b="1" dirty="0">
              <a:solidFill>
                <a:srgbClr val="002060"/>
              </a:solidFill>
            </a:endParaRPr>
          </a:p>
        </p:txBody>
      </p:sp>
      <p:sp>
        <p:nvSpPr>
          <p:cNvPr id="5" name="Rectangle 3">
            <a:extLst>
              <a:ext uri="{FF2B5EF4-FFF2-40B4-BE49-F238E27FC236}">
                <a16:creationId xmlns:a16="http://schemas.microsoft.com/office/drawing/2014/main" id="{EB7216DA-CA9A-4F91-AF3A-217A1FA20955}"/>
              </a:ext>
            </a:extLst>
          </p:cNvPr>
          <p:cNvSpPr txBox="1">
            <a:spLocks noChangeArrowheads="1"/>
          </p:cNvSpPr>
          <p:nvPr/>
        </p:nvSpPr>
        <p:spPr>
          <a:xfrm>
            <a:off x="332508" y="1258458"/>
            <a:ext cx="11021291" cy="4187825"/>
          </a:xfrm>
          <a:prstGeom prst="rect">
            <a:avLst/>
          </a:prstGeom>
        </p:spPr>
        <p:txBody>
          <a:bodyPr vert="horz" lIns="182880" tIns="9144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en-US" dirty="0" err="1">
                <a:latin typeface="Times New Roman" panose="02020603050405020304" pitchFamily="18" charset="0"/>
                <a:cs typeface="Times New Roman" panose="02020603050405020304" pitchFamily="18" charset="0"/>
              </a:rPr>
              <a:t>Mô</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tả</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mục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tiêu</a:t>
            </a:r>
            <a:r>
              <a:rPr lang="en-US" altLang="en-US" dirty="0">
                <a:latin typeface="Times New Roman" panose="02020603050405020304" pitchFamily="18" charset="0"/>
                <a:cs typeface="Times New Roman" panose="02020603050405020304" pitchFamily="18" charset="0"/>
              </a:rPr>
              <a:t> (goal) hay </a:t>
            </a:r>
            <a:r>
              <a:rPr lang="en-US" altLang="en-US" dirty="0" err="1">
                <a:latin typeface="Times New Roman" panose="02020603050405020304" pitchFamily="18" charset="0"/>
                <a:cs typeface="Times New Roman" panose="02020603050405020304" pitchFamily="18" charset="0"/>
              </a:rPr>
              <a:t>tác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vụ</a:t>
            </a:r>
            <a:r>
              <a:rPr lang="en-US" altLang="en-US" dirty="0">
                <a:latin typeface="Times New Roman" panose="02020603050405020304" pitchFamily="18" charset="0"/>
                <a:cs typeface="Times New Roman" panose="02020603050405020304" pitchFamily="18" charset="0"/>
              </a:rPr>
              <a:t> (task)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vi-VN" altLang="en-US" dirty="0">
                <a:latin typeface="Times New Roman" panose="02020603050405020304" pitchFamily="18" charset="0"/>
                <a:cs typeface="Times New Roman" panose="02020603050405020304" pitchFamily="18" charset="0"/>
              </a:rPr>
              <a:t>người dùng đối với hệ thống.</a:t>
            </a:r>
          </a:p>
          <a:p>
            <a:pPr>
              <a:lnSpc>
                <a:spcPct val="120000"/>
              </a:lnSpc>
            </a:pPr>
            <a:r>
              <a:rPr lang="vi-VN" altLang="en-US" b="1" dirty="0">
                <a:latin typeface="Times New Roman" panose="02020603050405020304" pitchFamily="18" charset="0"/>
                <a:cs typeface="Times New Roman" panose="02020603050405020304" pitchFamily="18" charset="0"/>
              </a:rPr>
              <a:t>Yêu cầu người d</a:t>
            </a:r>
            <a:r>
              <a:rPr lang="en-US" altLang="en-US" b="1" dirty="0">
                <a:latin typeface="Times New Roman" panose="02020603050405020304" pitchFamily="18" charset="0"/>
                <a:cs typeface="Times New Roman" panose="02020603050405020304" pitchFamily="18" charset="0"/>
              </a:rPr>
              <a:t>ù</a:t>
            </a:r>
            <a:r>
              <a:rPr lang="vi-VN" altLang="en-US" b="1" dirty="0">
                <a:latin typeface="Times New Roman" panose="02020603050405020304" pitchFamily="18" charset="0"/>
                <a:cs typeface="Times New Roman" panose="02020603050405020304" pitchFamily="18" charset="0"/>
              </a:rPr>
              <a:t>ng</a:t>
            </a:r>
            <a:r>
              <a:rPr lang="en-US" altLang="en-US" b="1" dirty="0">
                <a:latin typeface="Times New Roman" panose="02020603050405020304" pitchFamily="18" charset="0"/>
                <a:cs typeface="Times New Roman" panose="02020603050405020304" pitchFamily="18" charset="0"/>
              </a:rPr>
              <a:t>:</a:t>
            </a:r>
          </a:p>
          <a:p>
            <a:pPr lvl="1">
              <a:lnSpc>
                <a:spcPct val="120000"/>
              </a:lnSpc>
            </a:pP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yếu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người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dùng</a:t>
            </a:r>
            <a:r>
              <a:rPr lang="en-US" altLang="en-US" sz="2800" dirty="0">
                <a:latin typeface="Times New Roman" panose="02020603050405020304" pitchFamily="18" charset="0"/>
                <a:cs typeface="Times New Roman" panose="02020603050405020304" pitchFamily="18" charset="0"/>
              </a:rPr>
              <a:t>. M</a:t>
            </a:r>
            <a:r>
              <a:rPr lang="vi-VN" altLang="en-US" sz="2800" dirty="0">
                <a:latin typeface="Times New Roman" panose="02020603050405020304" pitchFamily="18" charset="0"/>
                <a:cs typeface="Times New Roman" panose="02020603050405020304" pitchFamily="18" charset="0"/>
              </a:rPr>
              <a:t>ô tả cái (what) mà người</a:t>
            </a:r>
            <a:r>
              <a:rPr lang="en-US" altLang="en-US" sz="2800" dirty="0">
                <a:latin typeface="Times New Roman" panose="02020603050405020304" pitchFamily="18" charset="0"/>
                <a:cs typeface="Times New Roman" panose="02020603050405020304" pitchFamily="18" charset="0"/>
              </a:rPr>
              <a:t> </a:t>
            </a:r>
            <a:r>
              <a:rPr lang="vi-VN" altLang="en-US" sz="2800" dirty="0">
                <a:latin typeface="Times New Roman" panose="02020603050405020304" pitchFamily="18" charset="0"/>
                <a:cs typeface="Times New Roman" panose="02020603050405020304" pitchFamily="18" charset="0"/>
              </a:rPr>
              <a:t>dùng có thể làm đối với hệ thống.</a:t>
            </a:r>
            <a:endParaRPr lang="en-US" altLang="en-US" sz="2800" dirty="0">
              <a:latin typeface="Times New Roman" panose="02020603050405020304" pitchFamily="18" charset="0"/>
              <a:cs typeface="Times New Roman" panose="02020603050405020304" pitchFamily="18" charset="0"/>
            </a:endParaRPr>
          </a:p>
          <a:p>
            <a:pPr lvl="1">
              <a:lnSpc>
                <a:spcPct val="120000"/>
              </a:lnSpc>
            </a:pPr>
            <a:r>
              <a:rPr lang="en-US" altLang="en-US" sz="2800" dirty="0" err="1">
                <a:latin typeface="Times New Roman" panose="02020603050405020304" pitchFamily="18" charset="0"/>
                <a:cs typeface="Times New Roman" panose="02020603050405020304" pitchFamily="18" charset="0"/>
              </a:rPr>
              <a:t>Viết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bằng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ngôn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ngữ</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biểu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đồ</a:t>
            </a:r>
            <a:r>
              <a:rPr lang="en-US" altLang="en-US" sz="2800" dirty="0">
                <a:latin typeface="Times New Roman" panose="02020603050405020304" pitchFamily="18" charset="0"/>
                <a:cs typeface="Times New Roman" panose="02020603050405020304" pitchFamily="18" charset="0"/>
              </a:rPr>
              <a:t>.</a:t>
            </a:r>
          </a:p>
          <a:p>
            <a:pPr lvl="1">
              <a:lnSpc>
                <a:spcPct val="120000"/>
              </a:lnSpc>
            </a:pPr>
            <a:r>
              <a:rPr lang="en-US" altLang="en-US" sz="2800" dirty="0" err="1">
                <a:latin typeface="Times New Roman" panose="02020603050405020304" pitchFamily="18" charset="0"/>
                <a:cs typeface="Times New Roman" panose="02020603050405020304" pitchFamily="18" charset="0"/>
              </a:rPr>
              <a:t>Mô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dịch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vụ</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ràng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động</a:t>
            </a:r>
            <a:endParaRPr lang="vi-VN" altLang="en-US" sz="2800" dirty="0">
              <a:latin typeface="Times New Roman" panose="02020603050405020304" pitchFamily="18" charset="0"/>
              <a:cs typeface="Times New Roman" panose="02020603050405020304" pitchFamily="18" charset="0"/>
            </a:endParaRPr>
          </a:p>
          <a:p>
            <a:pPr>
              <a:lnSpc>
                <a:spcPct val="120000"/>
              </a:lnSpc>
            </a:pPr>
            <a:r>
              <a:rPr lang="en-US" altLang="en-US" dirty="0" err="1">
                <a:latin typeface="Times New Roman" panose="02020603050405020304" pitchFamily="18" charset="0"/>
                <a:cs typeface="Times New Roman" panose="02020603050405020304" pitchFamily="18" charset="0"/>
              </a:rPr>
              <a:t>Ví</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a:t>
            </a:r>
            <a:r>
              <a:rPr lang="en-US" altLang="en-US" dirty="0">
                <a:latin typeface="Times New Roman" panose="02020603050405020304" pitchFamily="18" charset="0"/>
                <a:cs typeface="Times New Roman" panose="02020603050405020304" pitchFamily="18" charset="0"/>
              </a:rPr>
              <a:t>: use case "Make a Reservation" </a:t>
            </a:r>
            <a:r>
              <a:rPr lang="en-US" altLang="en-US" dirty="0" err="1">
                <a:latin typeface="Times New Roman" panose="02020603050405020304" pitchFamily="18" charset="0"/>
                <a:cs typeface="Times New Roman" panose="02020603050405020304" pitchFamily="18" charset="0"/>
              </a:rPr>
              <a:t>dùng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trong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website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hàng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không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thuê</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xe</a:t>
            </a:r>
            <a:r>
              <a:rPr lang="en-US" altLang="en-US" dirty="0">
                <a:latin typeface="Times New Roman" panose="02020603050405020304" pitchFamily="18" charset="0"/>
                <a:cs typeface="Times New Roman" panose="02020603050405020304" pitchFamily="18" charset="0"/>
              </a:rPr>
              <a:t>, hay </a:t>
            </a:r>
            <a:r>
              <a:rPr lang="en-US" altLang="en-US" dirty="0" err="1">
                <a:latin typeface="Times New Roman" panose="02020603050405020304" pitchFamily="18" charset="0"/>
                <a:cs typeface="Times New Roman" panose="02020603050405020304" pitchFamily="18" charset="0"/>
              </a:rPr>
              <a:t>khách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sạn</a:t>
            </a:r>
            <a:r>
              <a:rPr lang="en-US" altLang="en-US" dirty="0">
                <a:latin typeface="Times New Roman" panose="02020603050405020304" pitchFamily="18" charset="0"/>
                <a:cs typeface="Times New Roman" panose="02020603050405020304" pitchFamily="18" charset="0"/>
              </a:rPr>
              <a:t>.</a:t>
            </a:r>
          </a:p>
          <a:p>
            <a:pPr algn="just">
              <a:lnSpc>
                <a:spcPct val="120000"/>
              </a:lnSpc>
            </a:pPr>
            <a:endParaRPr lang="en-US" dirty="0">
              <a:latin typeface="Times New Roman" panose="02020603050405020304" pitchFamily="18" charset="0"/>
              <a:cs typeface="Times New Roman" panose="02020603050405020304" pitchFamily="18" charset="0"/>
            </a:endParaRPr>
          </a:p>
          <a:p>
            <a:pPr algn="just">
              <a:lnSpc>
                <a:spcPct val="120000"/>
              </a:lnSpc>
            </a:pPr>
            <a:endParaRPr lang="en-US" dirty="0">
              <a:latin typeface="Times New Roman" panose="02020603050405020304" pitchFamily="18" charset="0"/>
              <a:cs typeface="Times New Roman" panose="02020603050405020304" pitchFamily="18" charset="0"/>
            </a:endParaRPr>
          </a:p>
          <a:p>
            <a:pPr marL="0" indent="0" algn="just">
              <a:lnSpc>
                <a:spcPct val="120000"/>
              </a:lnSpc>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049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516" y="-4002"/>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0" y="102544"/>
            <a:ext cx="11021291"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600" b="1" dirty="0">
                <a:solidFill>
                  <a:srgbClr val="002060"/>
                </a:solidFill>
              </a:rPr>
              <a:t>YÊU CẦU NGƯỜI DÙNG (USER REQUIREMENTS)</a:t>
            </a:r>
            <a:endParaRPr lang="en-US" altLang="en-US" sz="3600" b="1" dirty="0">
              <a:solidFill>
                <a:srgbClr val="002060"/>
              </a:solidFill>
            </a:endParaRPr>
          </a:p>
        </p:txBody>
      </p:sp>
      <p:sp>
        <p:nvSpPr>
          <p:cNvPr id="5" name="Rectangle 3">
            <a:extLst>
              <a:ext uri="{FF2B5EF4-FFF2-40B4-BE49-F238E27FC236}">
                <a16:creationId xmlns:a16="http://schemas.microsoft.com/office/drawing/2014/main" id="{EB7216DA-CA9A-4F91-AF3A-217A1FA20955}"/>
              </a:ext>
            </a:extLst>
          </p:cNvPr>
          <p:cNvSpPr txBox="1">
            <a:spLocks noChangeArrowheads="1"/>
          </p:cNvSpPr>
          <p:nvPr/>
        </p:nvSpPr>
        <p:spPr>
          <a:xfrm>
            <a:off x="332509" y="1258458"/>
            <a:ext cx="5763492" cy="4187825"/>
          </a:xfrm>
          <a:prstGeom prst="rect">
            <a:avLst/>
          </a:prstGeom>
        </p:spPr>
        <p:txBody>
          <a:bodyPr vert="horz" lIns="182880" tIns="9144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err="1">
                <a:latin typeface="Times New Roman" panose="02020603050405020304" pitchFamily="18" charset="0"/>
                <a:cs typeface="Times New Roman" panose="02020603050405020304" pitchFamily="18" charset="0"/>
              </a:rPr>
              <a:t>Hãng</a:t>
            </a:r>
            <a:r>
              <a:rPr lang="en-US" altLang="en-US" dirty="0">
                <a:latin typeface="Times New Roman" panose="02020603050405020304" pitchFamily="18" charset="0"/>
                <a:cs typeface="Times New Roman" panose="02020603050405020304" pitchFamily="18" charset="0"/>
              </a:rPr>
              <a:t> du </a:t>
            </a:r>
            <a:r>
              <a:rPr lang="en-US" altLang="en-US" dirty="0" err="1">
                <a:latin typeface="Times New Roman" panose="02020603050405020304" pitchFamily="18" charset="0"/>
                <a:cs typeface="Times New Roman" panose="02020603050405020304" pitchFamily="18" charset="0"/>
              </a:rPr>
              <a:t>lịch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TravelGood</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đến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gặp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bạn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người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mềm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đề</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nghị</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dự</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án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mềm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sau</a:t>
            </a:r>
            <a:r>
              <a:rPr lang="en-US" altLang="en-US" dirty="0">
                <a:latin typeface="Times New Roman" panose="02020603050405020304" pitchFamily="18" charset="0"/>
                <a:cs typeface="Times New Roman" panose="02020603050405020304" pitchFamily="18" charset="0"/>
              </a:rPr>
              <a:t>:</a:t>
            </a:r>
          </a:p>
          <a:p>
            <a:r>
              <a:rPr lang="en-US" altLang="en-US" dirty="0" err="1">
                <a:latin typeface="Times New Roman" panose="02020603050405020304" pitchFamily="18" charset="0"/>
                <a:cs typeface="Times New Roman" panose="02020603050405020304" pitchFamily="18" charset="0"/>
              </a:rPr>
              <a:t>Mô</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tả</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bài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toán</a:t>
            </a:r>
            <a:r>
              <a:rPr lang="en-US" altLang="en-US" dirty="0">
                <a:latin typeface="Times New Roman" panose="02020603050405020304" pitchFamily="18" charset="0"/>
                <a:cs typeface="Times New Roman" panose="02020603050405020304" pitchFamily="18" charset="0"/>
              </a:rPr>
              <a:t> / </a:t>
            </a:r>
            <a:r>
              <a:rPr lang="en-US" altLang="en-US" dirty="0" err="1">
                <a:latin typeface="Times New Roman" panose="02020603050405020304" pitchFamily="18" charset="0"/>
                <a:cs typeface="Times New Roman" panose="02020603050405020304" pitchFamily="18" charset="0"/>
              </a:rPr>
              <a:t>yêu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người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dùng</a:t>
            </a:r>
            <a:endParaRPr lang="en-US" altLang="en-US" dirty="0">
              <a:latin typeface="Times New Roman" panose="02020603050405020304" pitchFamily="18" charset="0"/>
              <a:cs typeface="Times New Roman" panose="02020603050405020304" pitchFamily="18" charset="0"/>
            </a:endParaRPr>
          </a:p>
          <a:p>
            <a:pPr marL="404813" lvl="2" indent="-342900" algn="just"/>
            <a:r>
              <a:rPr lang="en-US" altLang="en-US" sz="2200" i="1" dirty="0" err="1">
                <a:latin typeface="Times New Roman" panose="02020603050405020304" pitchFamily="18" charset="0"/>
                <a:cs typeface="Times New Roman" panose="02020603050405020304" pitchFamily="18" charset="0"/>
              </a:rPr>
              <a:t>TravelGood</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muốn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cung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cấp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hàng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của</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họ</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một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ứng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dụng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đặt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vé</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và</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lập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kế</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hoạch</a:t>
            </a:r>
            <a:r>
              <a:rPr lang="en-US" altLang="en-US" sz="2200" i="1" dirty="0">
                <a:latin typeface="Times New Roman" panose="02020603050405020304" pitchFamily="18" charset="0"/>
                <a:cs typeface="Times New Roman" panose="02020603050405020304" pitchFamily="18" charset="0"/>
              </a:rPr>
              <a:t> du </a:t>
            </a:r>
            <a:r>
              <a:rPr lang="en-US" altLang="en-US" sz="2200" i="1" dirty="0" err="1">
                <a:latin typeface="Times New Roman" panose="02020603050405020304" pitchFamily="18" charset="0"/>
                <a:cs typeface="Times New Roman" panose="02020603050405020304" pitchFamily="18" charset="0"/>
              </a:rPr>
              <a:t>lịch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Ứng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dụng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này</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cần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phép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lập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kế</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hoạch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về</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các</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bay </a:t>
            </a:r>
            <a:r>
              <a:rPr lang="en-US" altLang="en-US" sz="2200" i="1" dirty="0" err="1">
                <a:latin typeface="Times New Roman" panose="02020603050405020304" pitchFamily="18" charset="0"/>
                <a:cs typeface="Times New Roman" panose="02020603050405020304" pitchFamily="18" charset="0"/>
              </a:rPr>
              <a:t>và</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sạn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Đầu</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tiên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hàng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có</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thể</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sắp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xếp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một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đi</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sau</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đó</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đặt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vé</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và</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đặt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phòng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sạn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đi</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đó</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Người</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dùng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có</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thể</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lập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kế</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hoạch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nhiều</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đi</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Ngoài</a:t>
            </a:r>
            <a:r>
              <a:rPr lang="en-US" altLang="en-US" sz="2200" i="1" dirty="0">
                <a:latin typeface="Times New Roman" panose="02020603050405020304" pitchFamily="18" charset="0"/>
                <a:cs typeface="Times New Roman" panose="02020603050405020304" pitchFamily="18" charset="0"/>
              </a:rPr>
              <a:t> ra, </a:t>
            </a:r>
            <a:r>
              <a:rPr lang="en-US" altLang="en-US" sz="2200" i="1" dirty="0" err="1">
                <a:latin typeface="Times New Roman" panose="02020603050405020304" pitchFamily="18" charset="0"/>
                <a:cs typeface="Times New Roman" panose="02020603050405020304" pitchFamily="18" charset="0"/>
              </a:rPr>
              <a:t>phần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mềm</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còn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phép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hủy</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các</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đã</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đặt</a:t>
            </a:r>
            <a:r>
              <a:rPr lang="en-US" altLang="en-US" sz="2200" i="1" dirty="0">
                <a:latin typeface="Times New Roman" panose="02020603050405020304" pitchFamily="18" charset="0"/>
                <a:cs typeface="Times New Roman" panose="02020603050405020304" pitchFamily="18" charset="0"/>
              </a:rPr>
              <a:t>.</a:t>
            </a:r>
          </a:p>
          <a:p>
            <a:pPr algn="just">
              <a:lnSpc>
                <a:spcPct val="120000"/>
              </a:lnSpc>
            </a:pPr>
            <a:endParaRPr lang="en-US" dirty="0">
              <a:latin typeface="Times New Roman" panose="02020603050405020304" pitchFamily="18" charset="0"/>
              <a:cs typeface="Times New Roman" panose="02020603050405020304" pitchFamily="18" charset="0"/>
            </a:endParaRPr>
          </a:p>
          <a:p>
            <a:pPr algn="just">
              <a:lnSpc>
                <a:spcPct val="120000"/>
              </a:lnSpc>
            </a:pPr>
            <a:endParaRPr lang="en-US" dirty="0">
              <a:latin typeface="Times New Roman" panose="02020603050405020304" pitchFamily="18" charset="0"/>
              <a:cs typeface="Times New Roman" panose="02020603050405020304" pitchFamily="18" charset="0"/>
            </a:endParaRPr>
          </a:p>
          <a:p>
            <a:pPr marL="0" indent="0" algn="just">
              <a:lnSpc>
                <a:spcPct val="120000"/>
              </a:lnSpc>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F4920E8-11A9-47A9-A3B6-A0CFE1772AD5}"/>
              </a:ext>
            </a:extLst>
          </p:cNvPr>
          <p:cNvSpPr/>
          <p:nvPr/>
        </p:nvSpPr>
        <p:spPr>
          <a:xfrm>
            <a:off x="5763491" y="1411717"/>
            <a:ext cx="6096000" cy="3416320"/>
          </a:xfrm>
          <a:prstGeom prst="rect">
            <a:avLst/>
          </a:prstGeom>
        </p:spPr>
        <p:txBody>
          <a:bodyPr>
            <a:spAutoFit/>
          </a:bodyPr>
          <a:lstStyle/>
          <a:p>
            <a:pPr lvl="1"/>
            <a:r>
              <a:rPr lang="en-US" altLang="en-US" sz="2400" b="1" dirty="0" err="1">
                <a:solidFill>
                  <a:srgbClr val="002060"/>
                </a:solidFill>
                <a:latin typeface="Times New Roman" panose="02020603050405020304" pitchFamily="18" charset="0"/>
                <a:cs typeface="Times New Roman" panose="02020603050405020304" pitchFamily="18" charset="0"/>
              </a:rPr>
              <a:t>Yêu</a:t>
            </a:r>
            <a:r>
              <a:rPr lang="en-US" altLang="en-US" sz="2400" b="1" dirty="0">
                <a:solidFill>
                  <a:srgbClr val="002060"/>
                </a:solidFill>
                <a:latin typeface="Times New Roman" panose="02020603050405020304" pitchFamily="18" charset="0"/>
                <a:cs typeface="Times New Roman" panose="02020603050405020304" pitchFamily="18" charset="0"/>
              </a:rPr>
              <a:t> </a:t>
            </a:r>
            <a:r>
              <a:rPr lang="en-US" altLang="en-US" sz="2400" b="1" dirty="0" err="1">
                <a:solidFill>
                  <a:srgbClr val="002060"/>
                </a:solidFill>
                <a:latin typeface="Times New Roman" panose="02020603050405020304" pitchFamily="18" charset="0"/>
                <a:cs typeface="Times New Roman" panose="02020603050405020304" pitchFamily="18" charset="0"/>
              </a:rPr>
              <a:t>cầu</a:t>
            </a:r>
            <a:r>
              <a:rPr lang="en-US" altLang="en-US" sz="2400" b="1" dirty="0">
                <a:solidFill>
                  <a:srgbClr val="002060"/>
                </a:solidFill>
                <a:latin typeface="Times New Roman" panose="02020603050405020304" pitchFamily="18" charset="0"/>
                <a:cs typeface="Times New Roman" panose="02020603050405020304" pitchFamily="18" charset="0"/>
              </a:rPr>
              <a:t> </a:t>
            </a:r>
            <a:r>
              <a:rPr lang="en-US" altLang="en-US" sz="2400" b="1" dirty="0" err="1">
                <a:solidFill>
                  <a:srgbClr val="002060"/>
                </a:solidFill>
                <a:latin typeface="Times New Roman" panose="02020603050405020304" pitchFamily="18" charset="0"/>
                <a:cs typeface="Times New Roman" panose="02020603050405020304" pitchFamily="18" charset="0"/>
              </a:rPr>
              <a:t>người</a:t>
            </a:r>
            <a:r>
              <a:rPr lang="en-US" altLang="en-US" sz="2400" b="1" dirty="0">
                <a:solidFill>
                  <a:srgbClr val="002060"/>
                </a:solidFill>
                <a:latin typeface="Times New Roman" panose="02020603050405020304" pitchFamily="18" charset="0"/>
                <a:cs typeface="Times New Roman" panose="02020603050405020304" pitchFamily="18" charset="0"/>
              </a:rPr>
              <a:t> </a:t>
            </a:r>
            <a:r>
              <a:rPr lang="en-US" altLang="en-US" sz="2400" b="1" dirty="0" err="1">
                <a:solidFill>
                  <a:srgbClr val="002060"/>
                </a:solidFill>
                <a:latin typeface="Times New Roman" panose="02020603050405020304" pitchFamily="18" charset="0"/>
                <a:cs typeface="Times New Roman" panose="02020603050405020304" pitchFamily="18" charset="0"/>
              </a:rPr>
              <a:t>dùng</a:t>
            </a:r>
            <a:r>
              <a:rPr lang="en-US" altLang="en-US" sz="2400" b="1" dirty="0">
                <a:solidFill>
                  <a:srgbClr val="002060"/>
                </a:solidFill>
                <a:latin typeface="Times New Roman" panose="02020603050405020304" pitchFamily="18" charset="0"/>
                <a:cs typeface="Times New Roman" panose="02020603050405020304" pitchFamily="18" charset="0"/>
              </a:rPr>
              <a:t> - </a:t>
            </a:r>
            <a:r>
              <a:rPr lang="en-US" altLang="en-US" sz="2400" b="1" i="1" dirty="0" err="1">
                <a:solidFill>
                  <a:srgbClr val="002060"/>
                </a:solidFill>
                <a:latin typeface="Times New Roman" panose="02020603050405020304" pitchFamily="18" charset="0"/>
                <a:cs typeface="Times New Roman" panose="02020603050405020304" pitchFamily="18" charset="0"/>
              </a:rPr>
              <a:t>Khách</a:t>
            </a:r>
            <a:r>
              <a:rPr lang="en-US" altLang="en-US" sz="2400" b="1" i="1" dirty="0">
                <a:solidFill>
                  <a:srgbClr val="002060"/>
                </a:solidFill>
                <a:latin typeface="Times New Roman" panose="02020603050405020304" pitchFamily="18" charset="0"/>
                <a:cs typeface="Times New Roman" panose="02020603050405020304" pitchFamily="18" charset="0"/>
              </a:rPr>
              <a:t> </a:t>
            </a:r>
            <a:r>
              <a:rPr lang="en-US" altLang="en-US" sz="2400" b="1" i="1" dirty="0" err="1">
                <a:solidFill>
                  <a:srgbClr val="002060"/>
                </a:solidFill>
                <a:latin typeface="Times New Roman" panose="02020603050405020304" pitchFamily="18" charset="0"/>
                <a:cs typeface="Times New Roman" panose="02020603050405020304" pitchFamily="18" charset="0"/>
              </a:rPr>
              <a:t>hàng</a:t>
            </a:r>
            <a:r>
              <a:rPr lang="en-US" altLang="en-US" sz="2400" b="1"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Đặt</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vé</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Lập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kế</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hoạch</a:t>
            </a:r>
            <a:r>
              <a:rPr lang="en-US" altLang="en-US" sz="2400" i="1" dirty="0">
                <a:solidFill>
                  <a:srgbClr val="002060"/>
                </a:solidFill>
                <a:latin typeface="Times New Roman" panose="02020603050405020304" pitchFamily="18" charset="0"/>
                <a:cs typeface="Times New Roman" panose="02020603050405020304" pitchFamily="18" charset="0"/>
              </a:rPr>
              <a:t> du </a:t>
            </a:r>
            <a:r>
              <a:rPr lang="en-US" altLang="en-US" sz="2400" i="1" dirty="0" err="1">
                <a:solidFill>
                  <a:srgbClr val="002060"/>
                </a:solidFill>
                <a:latin typeface="Times New Roman" panose="02020603050405020304" pitchFamily="18" charset="0"/>
                <a:cs typeface="Times New Roman" panose="02020603050405020304" pitchFamily="18" charset="0"/>
              </a:rPr>
              <a:t>lịch</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Lập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kế</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hoạch</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về</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các</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bay </a:t>
            </a:r>
            <a:r>
              <a:rPr lang="en-US" altLang="en-US" sz="2400" i="1" dirty="0" err="1">
                <a:solidFill>
                  <a:srgbClr val="002060"/>
                </a:solidFill>
                <a:latin typeface="Times New Roman" panose="02020603050405020304" pitchFamily="18" charset="0"/>
                <a:cs typeface="Times New Roman" panose="02020603050405020304" pitchFamily="18" charset="0"/>
              </a:rPr>
              <a:t>và</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khách</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sạn</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Sắp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xếp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một</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đi</a:t>
            </a:r>
            <a:endParaRPr lang="en-US" altLang="en-US" sz="2400" i="1" dirty="0">
              <a:solidFill>
                <a:srgbClr val="002060"/>
              </a:solidFill>
              <a:latin typeface="Times New Roman" panose="02020603050405020304" pitchFamily="18" charset="0"/>
              <a:cs typeface="Times New Roman" panose="02020603050405020304" pitchFamily="18" charset="0"/>
            </a:endParaRP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Đặt</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phòng</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khách</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sạn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cho</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đi</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đó</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Lập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kế</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hoạch</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cho</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nhiều</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đi</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Hủy</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các</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đã</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đặt</a:t>
            </a:r>
            <a:r>
              <a:rPr lang="en-US" altLang="en-US" sz="2400" i="1"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3608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70028"/>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228600" y="0"/>
            <a:ext cx="8686800"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600" b="1" dirty="0">
                <a:solidFill>
                  <a:srgbClr val="C00000"/>
                </a:solidFill>
              </a:rPr>
              <a:t>YÊU CẦU </a:t>
            </a:r>
            <a:r>
              <a:rPr lang="en-US" altLang="en-US" sz="3600" b="1" dirty="0">
                <a:solidFill>
                  <a:srgbClr val="C00000"/>
                </a:solidFill>
              </a:rPr>
              <a:t>HỆ THỐNG</a:t>
            </a:r>
            <a:r>
              <a:rPr lang="vi-VN" altLang="en-US" sz="3600" b="1" dirty="0">
                <a:solidFill>
                  <a:srgbClr val="C00000"/>
                </a:solidFill>
              </a:rPr>
              <a:t> (</a:t>
            </a:r>
            <a:r>
              <a:rPr lang="en-US" altLang="en-US" sz="3600" dirty="0"/>
              <a:t>SYSTEM REQUIREMENTS </a:t>
            </a:r>
            <a:r>
              <a:rPr lang="vi-VN" altLang="en-US" sz="3600" b="1" dirty="0">
                <a:solidFill>
                  <a:srgbClr val="C00000"/>
                </a:solidFill>
              </a:rPr>
              <a:t>)</a:t>
            </a:r>
            <a:endParaRPr lang="en-US" altLang="en-US" sz="3600" b="1" dirty="0">
              <a:solidFill>
                <a:srgbClr val="C00000"/>
              </a:solidFill>
            </a:endParaRP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28600" y="928688"/>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Mô</a:t>
            </a:r>
            <a:r>
              <a:rPr lang="en-US" altLang="en-US" sz="2800" dirty="0">
                <a:latin typeface="Times New Roman" panose="02020603050405020304" pitchFamily="18" charset="0"/>
                <a:cs typeface="Times New Roman" panose="02020603050405020304" pitchFamily="18" charset="0"/>
              </a:rPr>
              <a:t> tả </a:t>
            </a:r>
            <a:r>
              <a:rPr lang="en-US" altLang="en-US" sz="2800" dirty="0" err="1">
                <a:latin typeface="Times New Roman" panose="02020603050405020304" pitchFamily="18" charset="0"/>
                <a:cs typeface="Times New Roman" panose="02020603050405020304" pitchFamily="18" charset="0"/>
              </a:rPr>
              <a:t>yêu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cầu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mức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cao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đối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1 </a:t>
            </a:r>
            <a:r>
              <a:rPr lang="en-US" altLang="en-US" sz="2800" dirty="0" err="1">
                <a:latin typeface="Times New Roman" panose="02020603050405020304" pitchFamily="18" charset="0"/>
                <a:cs typeface="Times New Roman" panose="02020603050405020304" pitchFamily="18" charset="0"/>
              </a:rPr>
              <a:t>sản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phẩm</a:t>
            </a:r>
            <a:r>
              <a:rPr lang="en-US" altLang="en-US" sz="2800" dirty="0">
                <a:latin typeface="Times New Roman" panose="02020603050405020304" pitchFamily="18" charset="0"/>
                <a:cs typeface="Times New Roman" panose="02020603050405020304" pitchFamily="18" charset="0"/>
              </a:rPr>
              <a:t>, nó </a:t>
            </a:r>
            <a:r>
              <a:rPr lang="en-US" altLang="en-US" sz="2800" dirty="0" err="1">
                <a:latin typeface="Times New Roman" panose="02020603050405020304" pitchFamily="18" charset="0"/>
                <a:cs typeface="Times New Roman" panose="02020603050405020304" pitchFamily="18" charset="0"/>
              </a:rPr>
              <a:t>chứa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các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hê</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con (subsystem). </a:t>
            </a:r>
          </a:p>
          <a:p>
            <a:pPr marL="457200" indent="-457200" algn="l">
              <a:lnSpc>
                <a:spcPct val="100000"/>
              </a:lnSpc>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Một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hê</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có </a:t>
            </a:r>
            <a:r>
              <a:rPr lang="en-US" altLang="en-US" sz="2800" dirty="0" err="1">
                <a:latin typeface="Times New Roman" panose="02020603050405020304" pitchFamily="18" charset="0"/>
                <a:cs typeface="Times New Roman" panose="02020603050405020304" pitchFamily="18" charset="0"/>
              </a:rPr>
              <a:t>thể</a:t>
            </a:r>
            <a:r>
              <a:rPr lang="en-US" altLang="en-US" sz="2800" dirty="0">
                <a:latin typeface="Times New Roman" panose="02020603050405020304" pitchFamily="18" charset="0"/>
                <a:cs typeface="Times New Roman" panose="02020603050405020304" pitchFamily="18" charset="0"/>
              </a:rPr>
              <a:t> là </a:t>
            </a:r>
            <a:r>
              <a:rPr lang="en-US" altLang="en-US" sz="2800" dirty="0" err="1">
                <a:latin typeface="Times New Roman" panose="02020603050405020304" pitchFamily="18" charset="0"/>
                <a:cs typeface="Times New Roman" panose="02020603050405020304" pitchFamily="18" charset="0"/>
              </a:rPr>
              <a:t>toàn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mềm</a:t>
            </a:r>
            <a:r>
              <a:rPr lang="en-US" altLang="en-US" sz="2800" dirty="0">
                <a:latin typeface="Times New Roman" panose="02020603050405020304" pitchFamily="18" charset="0"/>
                <a:cs typeface="Times New Roman" panose="02020603050405020304" pitchFamily="18" charset="0"/>
              </a:rPr>
              <a:t> hay bao </a:t>
            </a:r>
            <a:r>
              <a:rPr lang="en-US" altLang="en-US" sz="2800" dirty="0" err="1">
                <a:latin typeface="Times New Roman" panose="02020603050405020304" pitchFamily="18" charset="0"/>
                <a:cs typeface="Times New Roman" panose="02020603050405020304" pitchFamily="18" charset="0"/>
              </a:rPr>
              <a:t>gồm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các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hê</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con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mềm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như</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cứng</a:t>
            </a:r>
            <a:r>
              <a:rPr lang="en-US" altLang="en-US" sz="2800" dirty="0">
                <a:latin typeface="Times New Roman" panose="02020603050405020304" pitchFamily="18" charset="0"/>
                <a:cs typeface="Times New Roman" panose="02020603050405020304" pitchFamily="18" charset="0"/>
              </a:rPr>
              <a:t>. </a:t>
            </a:r>
          </a:p>
          <a:p>
            <a:pPr marL="457200" indent="-457200" algn="l">
              <a:lnSpc>
                <a:spcPct val="100000"/>
              </a:lnSpc>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Con </a:t>
            </a:r>
            <a:r>
              <a:rPr lang="en-US" altLang="en-US" sz="2800" dirty="0" err="1">
                <a:latin typeface="Times New Roman" panose="02020603050405020304" pitchFamily="18" charset="0"/>
                <a:cs typeface="Times New Roman" panose="02020603050405020304" pitchFamily="18" charset="0"/>
              </a:rPr>
              <a:t>người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cũng</a:t>
            </a:r>
            <a:r>
              <a:rPr lang="en-US" altLang="en-US" sz="2800" dirty="0">
                <a:latin typeface="Times New Roman" panose="02020603050405020304" pitchFamily="18" charset="0"/>
                <a:cs typeface="Times New Roman" panose="02020603050405020304" pitchFamily="18" charset="0"/>
              </a:rPr>
              <a:t> là 1 </a:t>
            </a:r>
            <a:r>
              <a:rPr lang="en-US" altLang="en-US" sz="2800" dirty="0" err="1">
                <a:latin typeface="Times New Roman" panose="02020603050405020304" pitchFamily="18" charset="0"/>
                <a:cs typeface="Times New Roman" panose="02020603050405020304" pitchFamily="18" charset="0"/>
              </a:rPr>
              <a:t>phần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hê</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vì </a:t>
            </a:r>
            <a:r>
              <a:rPr lang="en-US" altLang="en-US" sz="2800" dirty="0" err="1">
                <a:latin typeface="Times New Roman" panose="02020603050405020304" pitchFamily="18" charset="0"/>
                <a:cs typeface="Times New Roman" panose="02020603050405020304" pitchFamily="18" charset="0"/>
              </a:rPr>
              <a:t>vậy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các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chức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hê</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cũng</a:t>
            </a:r>
            <a:r>
              <a:rPr lang="en-US" altLang="en-US" sz="2800" dirty="0">
                <a:latin typeface="Times New Roman" panose="02020603050405020304" pitchFamily="18" charset="0"/>
                <a:cs typeface="Times New Roman" panose="02020603050405020304" pitchFamily="18" charset="0"/>
              </a:rPr>
              <a:t> có </a:t>
            </a:r>
            <a:r>
              <a:rPr lang="en-US" altLang="en-US" sz="2800" dirty="0" err="1">
                <a:latin typeface="Times New Roman" panose="02020603050405020304" pitchFamily="18" charset="0"/>
                <a:cs typeface="Times New Roman" panose="02020603050405020304" pitchFamily="18" charset="0"/>
              </a:rPr>
              <a:t>thê</a:t>
            </a:r>
            <a:r>
              <a:rPr lang="en-US" altLang="en-US" sz="2800" dirty="0">
                <a:latin typeface="Times New Roman" panose="02020603050405020304" pitchFamily="18" charset="0"/>
                <a:cs typeface="Times New Roman" panose="02020603050405020304" pitchFamily="18" charset="0"/>
              </a:rPr>
              <a:t>̉ chỉ </a:t>
            </a:r>
            <a:r>
              <a:rPr lang="en-US" altLang="en-US" sz="2800" dirty="0" err="1">
                <a:latin typeface="Times New Roman" panose="02020603050405020304" pitchFamily="18" charset="0"/>
                <a:cs typeface="Times New Roman" panose="02020603050405020304" pitchFamily="18" charset="0"/>
              </a:rPr>
              <a:t>định</a:t>
            </a:r>
            <a:r>
              <a:rPr lang="en-US" altLang="en-US" sz="2800" dirty="0">
                <a:latin typeface="Times New Roman" panose="02020603050405020304" pitchFamily="18" charset="0"/>
                <a:cs typeface="Times New Roman" panose="02020603050405020304" pitchFamily="18" charset="0"/>
              </a:rPr>
              <a:t> cả </a:t>
            </a:r>
            <a:r>
              <a:rPr lang="en-US" altLang="en-US" sz="2800" dirty="0" err="1">
                <a:latin typeface="Times New Roman" panose="02020603050405020304" pitchFamily="18" charset="0"/>
                <a:cs typeface="Times New Roman" panose="02020603050405020304" pitchFamily="18" charset="0"/>
              </a:rPr>
              <a:t>vai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con </a:t>
            </a:r>
            <a:r>
              <a:rPr lang="en-US" altLang="en-US" sz="2800" dirty="0" err="1">
                <a:latin typeface="Times New Roman" panose="02020603050405020304" pitchFamily="18" charset="0"/>
                <a:cs typeface="Times New Roman" panose="02020603050405020304" pitchFamily="18" charset="0"/>
              </a:rPr>
              <a:t>người</a:t>
            </a:r>
            <a:endParaRPr lang="en-US" altLang="en-US" sz="2800" dirty="0">
              <a:latin typeface="Times New Roman" panose="02020603050405020304" pitchFamily="18" charset="0"/>
              <a:cs typeface="Times New Roman" panose="02020603050405020304" pitchFamily="18" charset="0"/>
            </a:endParaRPr>
          </a:p>
          <a:p>
            <a:pPr marL="457200" indent="-457200" algn="l">
              <a:lnSpc>
                <a:spcPct val="100000"/>
              </a:lnSpc>
              <a:buFont typeface="Arial" panose="020B0604020202020204" pitchFamily="34" charset="0"/>
              <a:buChar char="•"/>
            </a:pPr>
            <a:r>
              <a:rPr lang="en-US" altLang="en-US" sz="2800" b="1" dirty="0" err="1">
                <a:latin typeface="Times New Roman" panose="02020603050405020304" pitchFamily="18" charset="0"/>
                <a:cs typeface="Times New Roman" panose="02020603050405020304" pitchFamily="18" charset="0"/>
              </a:rPr>
              <a:t>Gồm</a:t>
            </a:r>
            <a:r>
              <a:rPr lang="en-US" altLang="en-US" sz="2800" b="1" dirty="0">
                <a:latin typeface="Times New Roman" panose="02020603050405020304" pitchFamily="18" charset="0"/>
                <a:cs typeface="Times New Roman" panose="02020603050405020304" pitchFamily="18" charset="0"/>
              </a:rPr>
              <a:t> 3 </a:t>
            </a:r>
            <a:r>
              <a:rPr lang="en-US" altLang="en-US" sz="2800" b="1" dirty="0" err="1">
                <a:latin typeface="Times New Roman" panose="02020603050405020304" pitchFamily="18" charset="0"/>
                <a:cs typeface="Times New Roman" panose="02020603050405020304" pitchFamily="18" charset="0"/>
              </a:rPr>
              <a:t>loại</a:t>
            </a:r>
            <a:r>
              <a:rPr lang="en-US" altLang="en-US" sz="2800" b="1" dirty="0">
                <a:latin typeface="Times New Roman" panose="02020603050405020304" pitchFamily="18" charset="0"/>
                <a:cs typeface="Times New Roman" panose="02020603050405020304" pitchFamily="18" charset="0"/>
              </a:rPr>
              <a:t>:</a:t>
            </a:r>
          </a:p>
          <a:p>
            <a:pPr marL="800100" lvl="1" indent="-342900" algn="l">
              <a:lnSpc>
                <a:spcPct val="10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(Functional requirement)</a:t>
            </a:r>
          </a:p>
          <a:p>
            <a:pPr marL="800100" lvl="1" indent="-342900" algn="l">
              <a:lnSpc>
                <a:spcPct val="100000"/>
              </a:lnSpc>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Yêu cầu phi chức năng (Non-functional requirement)</a:t>
            </a:r>
            <a:endParaRPr lang="en-US" sz="2400" dirty="0">
              <a:latin typeface="Times New Roman" panose="02020603050405020304" pitchFamily="18" charset="0"/>
              <a:cs typeface="Times New Roman" panose="02020603050405020304" pitchFamily="18" charset="0"/>
            </a:endParaRPr>
          </a:p>
          <a:p>
            <a:pPr marL="800100" lvl="1" indent="-342900" algn="l">
              <a:lnSpc>
                <a:spcPct val="10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buộc</a:t>
            </a:r>
            <a:r>
              <a:rPr lang="en-US" sz="2400" dirty="0">
                <a:latin typeface="Times New Roman" panose="02020603050405020304" pitchFamily="18" charset="0"/>
                <a:cs typeface="Times New Roman" panose="02020603050405020304" pitchFamily="18" charset="0"/>
              </a:rPr>
              <a:t> – Constraints)</a:t>
            </a:r>
          </a:p>
          <a:p>
            <a:pPr marL="804863" indent="-457200" algn="l">
              <a:lnSpc>
                <a:spcPct val="100000"/>
              </a:lnSpc>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514350" indent="-514350" algn="l">
              <a:lnSpc>
                <a:spcPct val="100000"/>
              </a:lnSpc>
              <a:buFont typeface="Arial" panose="020B0604020202020204" pitchFamily="34" charset="0"/>
              <a:buChar char="•"/>
            </a:pPr>
            <a:endParaRPr lang="vi-V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60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6225" y="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0813473"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600" b="1" dirty="0">
                <a:solidFill>
                  <a:srgbClr val="C00000"/>
                </a:solidFill>
              </a:rPr>
              <a:t>YÊU CẦU CHỨC NĂNG</a:t>
            </a:r>
            <a:r>
              <a:rPr lang="en-US" altLang="en-US" sz="3600" b="1" dirty="0">
                <a:solidFill>
                  <a:srgbClr val="C00000"/>
                </a:solidFill>
              </a:rPr>
              <a:t> (FUNCTIONAL REQUIREMENTS)</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3462" y="914400"/>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20000"/>
              </a:lnSpc>
              <a:spcBef>
                <a:spcPct val="0"/>
              </a:spcBef>
            </a:pPr>
            <a:r>
              <a:rPr lang="vi-VN" altLang="en-US" sz="2800" b="1" dirty="0">
                <a:latin typeface="Times New Roman "/>
              </a:rPr>
              <a:t>Yêu cầu chức năng</a:t>
            </a:r>
            <a:r>
              <a:rPr lang="en-US" altLang="en-US" sz="2800" b="1" dirty="0">
                <a:latin typeface="Times New Roman "/>
              </a:rPr>
              <a:t> (Functional requirements)</a:t>
            </a:r>
            <a:r>
              <a:rPr lang="vi-VN" altLang="en-US" sz="2800" b="1" dirty="0">
                <a:latin typeface="Times New Roman "/>
              </a:rPr>
              <a:t>: </a:t>
            </a:r>
            <a:r>
              <a:rPr lang="en-US" altLang="en-US" sz="2800" dirty="0" err="1">
                <a:latin typeface="Times New Roman "/>
              </a:rPr>
              <a:t>mô</a:t>
            </a:r>
            <a:r>
              <a:rPr lang="en-US" altLang="en-US" sz="2800" dirty="0">
                <a:latin typeface="Times New Roman "/>
              </a:rPr>
              <a:t> </a:t>
            </a:r>
            <a:r>
              <a:rPr lang="en-US" altLang="en-US" sz="2800" dirty="0" err="1">
                <a:latin typeface="Times New Roman "/>
              </a:rPr>
              <a:t>tả</a:t>
            </a:r>
            <a:r>
              <a:rPr lang="en-US" altLang="en-US" sz="2800" dirty="0">
                <a:latin typeface="Times New Roman "/>
              </a:rPr>
              <a:t> </a:t>
            </a:r>
            <a:r>
              <a:rPr lang="en-US" altLang="en-US" sz="2800" dirty="0" err="1">
                <a:latin typeface="Times New Roman "/>
              </a:rPr>
              <a:t>hệ</a:t>
            </a:r>
            <a:r>
              <a:rPr lang="en-US" altLang="en-US" sz="2800" dirty="0">
                <a:latin typeface="Times New Roman "/>
              </a:rPr>
              <a:t> </a:t>
            </a:r>
            <a:r>
              <a:rPr lang="en-US" altLang="en-US" sz="2800" dirty="0" err="1">
                <a:latin typeface="Times New Roman "/>
              </a:rPr>
              <a:t>thống</a:t>
            </a:r>
            <a:r>
              <a:rPr lang="en-US" altLang="en-US" sz="2800" dirty="0">
                <a:latin typeface="Times New Roman "/>
              </a:rPr>
              <a:t> </a:t>
            </a:r>
            <a:r>
              <a:rPr lang="en-US" altLang="en-US" sz="2800" dirty="0" err="1">
                <a:latin typeface="Times New Roman "/>
              </a:rPr>
              <a:t>sẽ</a:t>
            </a:r>
            <a:r>
              <a:rPr lang="en-US" altLang="en-US" sz="2800" dirty="0">
                <a:latin typeface="Times New Roman "/>
              </a:rPr>
              <a:t> </a:t>
            </a:r>
            <a:r>
              <a:rPr lang="en-US" altLang="en-US" sz="2800" dirty="0" err="1">
                <a:latin typeface="Times New Roman "/>
              </a:rPr>
              <a:t>làm</a:t>
            </a:r>
            <a:r>
              <a:rPr lang="en-US" altLang="en-US" sz="2800" dirty="0">
                <a:latin typeface="Times New Roman "/>
              </a:rPr>
              <a:t> </a:t>
            </a:r>
            <a:r>
              <a:rPr lang="en-US" altLang="en-US" sz="2800" dirty="0" err="1">
                <a:latin typeface="Times New Roman "/>
              </a:rPr>
              <a:t>gì</a:t>
            </a:r>
            <a:r>
              <a:rPr lang="en-US" altLang="en-US" sz="2800" dirty="0">
                <a:latin typeface="Times New Roman "/>
              </a:rPr>
              <a:t>. </a:t>
            </a:r>
          </a:p>
          <a:p>
            <a:pPr marL="457200" indent="-457200" algn="just">
              <a:lnSpc>
                <a:spcPct val="120000"/>
              </a:lnSpc>
              <a:spcBef>
                <a:spcPct val="0"/>
              </a:spcBef>
              <a:buFont typeface="Arial" panose="020B0604020202020204" pitchFamily="34" charset="0"/>
              <a:buChar char="•"/>
            </a:pPr>
            <a:r>
              <a:rPr lang="en-US" altLang="en-US" sz="2800" dirty="0" err="1">
                <a:latin typeface="Times New Roman "/>
              </a:rPr>
              <a:t>Mô</a:t>
            </a:r>
            <a:r>
              <a:rPr lang="en-US" altLang="en-US" sz="2800" dirty="0">
                <a:latin typeface="Times New Roman "/>
              </a:rPr>
              <a:t> </a:t>
            </a:r>
            <a:r>
              <a:rPr lang="en-US" altLang="en-US" sz="2800" dirty="0" err="1">
                <a:latin typeface="Times New Roman "/>
              </a:rPr>
              <a:t>tả</a:t>
            </a:r>
            <a:r>
              <a:rPr lang="en-US" altLang="en-US" sz="2800" dirty="0">
                <a:latin typeface="Times New Roman "/>
              </a:rPr>
              <a:t> </a:t>
            </a:r>
            <a:r>
              <a:rPr lang="en-US" altLang="en-US" sz="2800" dirty="0" err="1">
                <a:latin typeface="Times New Roman "/>
              </a:rPr>
              <a:t>các</a:t>
            </a:r>
            <a:r>
              <a:rPr lang="en-US" altLang="en-US" sz="2800" dirty="0">
                <a:latin typeface="Times New Roman "/>
              </a:rPr>
              <a:t> </a:t>
            </a:r>
            <a:r>
              <a:rPr lang="vi-VN" altLang="en-US" sz="2800" dirty="0">
                <a:latin typeface="Times New Roman "/>
              </a:rPr>
              <a:t>chức năng </a:t>
            </a:r>
            <a:r>
              <a:rPr lang="en-US" altLang="en-US" sz="2800" dirty="0" err="1">
                <a:latin typeface="Times New Roman "/>
              </a:rPr>
              <a:t>hoặc</a:t>
            </a:r>
            <a:r>
              <a:rPr lang="en-US" altLang="en-US" sz="2800" dirty="0">
                <a:latin typeface="Times New Roman "/>
              </a:rPr>
              <a:t> </a:t>
            </a:r>
            <a:r>
              <a:rPr lang="en-US" altLang="en-US" sz="2800" dirty="0" err="1">
                <a:latin typeface="Times New Roman "/>
              </a:rPr>
              <a:t>các</a:t>
            </a:r>
            <a:r>
              <a:rPr lang="en-US" altLang="en-US" sz="2800" dirty="0">
                <a:latin typeface="Times New Roman "/>
              </a:rPr>
              <a:t> </a:t>
            </a:r>
            <a:r>
              <a:rPr lang="vi-VN" altLang="en-US" sz="2800" dirty="0">
                <a:latin typeface="Times New Roman "/>
              </a:rPr>
              <a:t>dịch vụ </a:t>
            </a:r>
            <a:r>
              <a:rPr lang="en-US" altLang="en-US" sz="2800" dirty="0" err="1">
                <a:latin typeface="Times New Roman "/>
              </a:rPr>
              <a:t>mà</a:t>
            </a:r>
            <a:r>
              <a:rPr lang="en-US" altLang="en-US" sz="2800" dirty="0">
                <a:latin typeface="Times New Roman "/>
              </a:rPr>
              <a:t> </a:t>
            </a:r>
            <a:r>
              <a:rPr lang="vi-VN" altLang="en-US" sz="2800" dirty="0">
                <a:latin typeface="Times New Roman "/>
              </a:rPr>
              <a:t>hệ thống</a:t>
            </a:r>
            <a:r>
              <a:rPr lang="en-US" altLang="en-US" sz="2800" dirty="0">
                <a:latin typeface="Times New Roman "/>
              </a:rPr>
              <a:t> </a:t>
            </a:r>
            <a:r>
              <a:rPr lang="en-US" altLang="en-US" sz="2800" dirty="0" err="1">
                <a:latin typeface="Times New Roman "/>
              </a:rPr>
              <a:t>phải</a:t>
            </a:r>
            <a:r>
              <a:rPr lang="en-US" altLang="en-US" sz="2800" dirty="0">
                <a:latin typeface="Times New Roman "/>
              </a:rPr>
              <a:t> </a:t>
            </a:r>
            <a:r>
              <a:rPr lang="en-US" altLang="en-US" sz="2800" dirty="0" err="1">
                <a:latin typeface="Times New Roman "/>
              </a:rPr>
              <a:t>thực</a:t>
            </a:r>
            <a:r>
              <a:rPr lang="en-US" altLang="en-US" sz="2800" dirty="0">
                <a:latin typeface="Times New Roman "/>
              </a:rPr>
              <a:t> </a:t>
            </a:r>
            <a:r>
              <a:rPr lang="en-US" altLang="en-US" sz="2800" dirty="0" err="1">
                <a:latin typeface="Times New Roman "/>
              </a:rPr>
              <a:t>hiện</a:t>
            </a:r>
            <a:r>
              <a:rPr lang="en-US" altLang="en-US" sz="2800" dirty="0">
                <a:latin typeface="Times New Roman "/>
              </a:rPr>
              <a:t> </a:t>
            </a:r>
            <a:r>
              <a:rPr lang="en-US" altLang="en-US" sz="2800" dirty="0" err="1">
                <a:latin typeface="Times New Roman "/>
              </a:rPr>
              <a:t>một</a:t>
            </a:r>
            <a:r>
              <a:rPr lang="en-US" altLang="en-US" sz="2800" dirty="0">
                <a:latin typeface="Times New Roman "/>
              </a:rPr>
              <a:t> </a:t>
            </a:r>
            <a:r>
              <a:rPr lang="en-US" altLang="en-US" sz="2800" dirty="0" err="1">
                <a:latin typeface="Times New Roman "/>
              </a:rPr>
              <a:t>cách</a:t>
            </a:r>
            <a:r>
              <a:rPr lang="en-US" altLang="en-US" sz="2800" dirty="0">
                <a:latin typeface="Times New Roman "/>
              </a:rPr>
              <a:t> chi </a:t>
            </a:r>
            <a:r>
              <a:rPr lang="en-US" altLang="en-US" sz="2800" dirty="0" err="1">
                <a:latin typeface="Times New Roman "/>
              </a:rPr>
              <a:t>tiết</a:t>
            </a:r>
            <a:r>
              <a:rPr lang="en-US" altLang="en-US" sz="2800" dirty="0">
                <a:latin typeface="Times New Roman "/>
              </a:rPr>
              <a:t>.</a:t>
            </a:r>
          </a:p>
          <a:p>
            <a:pPr marL="457200" indent="-457200" algn="just">
              <a:lnSpc>
                <a:spcPct val="120000"/>
              </a:lnSpc>
              <a:spcBef>
                <a:spcPct val="0"/>
              </a:spcBef>
              <a:buFont typeface="Arial" panose="020B0604020202020204" pitchFamily="34" charset="0"/>
              <a:buChar char="•"/>
            </a:pPr>
            <a:r>
              <a:rPr lang="en-US" altLang="en-US" sz="2800" dirty="0" err="1">
                <a:latin typeface="Times New Roman "/>
              </a:rPr>
              <a:t>Xác</a:t>
            </a:r>
            <a:r>
              <a:rPr lang="en-US" altLang="en-US" sz="2800" dirty="0">
                <a:latin typeface="Times New Roman "/>
              </a:rPr>
              <a:t> </a:t>
            </a:r>
            <a:r>
              <a:rPr lang="en-US" altLang="en-US" sz="2800" dirty="0" err="1">
                <a:latin typeface="Times New Roman "/>
              </a:rPr>
              <a:t>định</a:t>
            </a:r>
            <a:r>
              <a:rPr lang="en-US" altLang="en-US" sz="2800" dirty="0">
                <a:latin typeface="Times New Roman "/>
              </a:rPr>
              <a:t> </a:t>
            </a:r>
            <a:r>
              <a:rPr lang="en-US" altLang="en-US" sz="2800" dirty="0" err="1">
                <a:latin typeface="Times New Roman "/>
              </a:rPr>
              <a:t>chức</a:t>
            </a:r>
            <a:r>
              <a:rPr lang="en-US" altLang="en-US" sz="2800" dirty="0">
                <a:latin typeface="Times New Roman "/>
              </a:rPr>
              <a:t> </a:t>
            </a:r>
            <a:r>
              <a:rPr lang="en-US" altLang="en-US" sz="2800" dirty="0" err="1">
                <a:latin typeface="Times New Roman "/>
              </a:rPr>
              <a:t>năng</a:t>
            </a:r>
            <a:r>
              <a:rPr lang="en-US" altLang="en-US" sz="2800" dirty="0">
                <a:latin typeface="Times New Roman "/>
              </a:rPr>
              <a:t> </a:t>
            </a:r>
            <a:r>
              <a:rPr lang="en-US" altLang="en-US" sz="2800" dirty="0" err="1">
                <a:latin typeface="Times New Roman "/>
              </a:rPr>
              <a:t>của</a:t>
            </a:r>
            <a:r>
              <a:rPr lang="en-US" altLang="en-US" sz="2800" dirty="0">
                <a:latin typeface="Times New Roman "/>
              </a:rPr>
              <a:t> </a:t>
            </a:r>
            <a:r>
              <a:rPr lang="en-US" altLang="en-US" sz="2800" dirty="0" err="1">
                <a:latin typeface="Times New Roman "/>
              </a:rPr>
              <a:t>phần</a:t>
            </a:r>
            <a:r>
              <a:rPr lang="en-US" altLang="en-US" sz="2800" dirty="0">
                <a:latin typeface="Times New Roman "/>
              </a:rPr>
              <a:t> </a:t>
            </a:r>
            <a:r>
              <a:rPr lang="en-US" altLang="en-US" sz="2800" dirty="0" err="1">
                <a:latin typeface="Times New Roman "/>
              </a:rPr>
              <a:t>mềm</a:t>
            </a:r>
            <a:r>
              <a:rPr lang="en-US" altLang="en-US" sz="2800" dirty="0">
                <a:latin typeface="Times New Roman "/>
              </a:rPr>
              <a:t> </a:t>
            </a:r>
            <a:r>
              <a:rPr lang="en-US" altLang="en-US" sz="2800" dirty="0" err="1">
                <a:latin typeface="Times New Roman "/>
              </a:rPr>
              <a:t>mà</a:t>
            </a:r>
            <a:r>
              <a:rPr lang="en-US" altLang="en-US" sz="2800" dirty="0">
                <a:latin typeface="Times New Roman "/>
              </a:rPr>
              <a:t> </a:t>
            </a:r>
            <a:r>
              <a:rPr lang="en-US" altLang="en-US" sz="2800" dirty="0" err="1">
                <a:latin typeface="Times New Roman "/>
              </a:rPr>
              <a:t>các</a:t>
            </a:r>
            <a:r>
              <a:rPr lang="en-US" altLang="en-US" sz="2800" dirty="0">
                <a:latin typeface="Times New Roman "/>
              </a:rPr>
              <a:t> </a:t>
            </a:r>
            <a:r>
              <a:rPr lang="en-US" altLang="en-US" sz="2800" dirty="0" err="1">
                <a:latin typeface="Times New Roman "/>
              </a:rPr>
              <a:t>nhà</a:t>
            </a:r>
            <a:r>
              <a:rPr lang="en-US" altLang="en-US" sz="2800" dirty="0">
                <a:latin typeface="Times New Roman "/>
              </a:rPr>
              <a:t> </a:t>
            </a:r>
            <a:r>
              <a:rPr lang="en-US" altLang="en-US" sz="2800" dirty="0" err="1">
                <a:latin typeface="Times New Roman "/>
              </a:rPr>
              <a:t>phát</a:t>
            </a:r>
            <a:r>
              <a:rPr lang="en-US" altLang="en-US" sz="2800" dirty="0">
                <a:latin typeface="Times New Roman "/>
              </a:rPr>
              <a:t> </a:t>
            </a:r>
            <a:r>
              <a:rPr lang="en-US" altLang="en-US" sz="2800" dirty="0" err="1">
                <a:latin typeface="Times New Roman "/>
              </a:rPr>
              <a:t>triển</a:t>
            </a:r>
            <a:r>
              <a:rPr lang="en-US" altLang="en-US" sz="2800" dirty="0">
                <a:latin typeface="Times New Roman "/>
              </a:rPr>
              <a:t> </a:t>
            </a:r>
            <a:r>
              <a:rPr lang="en-US" altLang="en-US" sz="2800" dirty="0" err="1">
                <a:latin typeface="Times New Roman "/>
              </a:rPr>
              <a:t>phải</a:t>
            </a:r>
            <a:r>
              <a:rPr lang="en-US" altLang="en-US" sz="2800" dirty="0">
                <a:latin typeface="Times New Roman "/>
              </a:rPr>
              <a:t> </a:t>
            </a:r>
            <a:r>
              <a:rPr lang="en-US" altLang="en-US" sz="2800" dirty="0" err="1">
                <a:latin typeface="Times New Roman "/>
              </a:rPr>
              <a:t>xây</a:t>
            </a:r>
            <a:r>
              <a:rPr lang="en-US" altLang="en-US" sz="2800" dirty="0">
                <a:latin typeface="Times New Roman "/>
              </a:rPr>
              <a:t> </a:t>
            </a:r>
            <a:r>
              <a:rPr lang="en-US" altLang="en-US" sz="2800" dirty="0" err="1">
                <a:latin typeface="Times New Roman "/>
              </a:rPr>
              <a:t>dựng</a:t>
            </a:r>
            <a:r>
              <a:rPr lang="en-US" altLang="en-US" sz="2800" dirty="0">
                <a:latin typeface="Times New Roman "/>
              </a:rPr>
              <a:t> </a:t>
            </a:r>
            <a:r>
              <a:rPr lang="en-US" altLang="en-US" sz="2800" dirty="0" err="1">
                <a:latin typeface="Times New Roman "/>
              </a:rPr>
              <a:t>để</a:t>
            </a:r>
            <a:r>
              <a:rPr lang="en-US" altLang="en-US" sz="2800" dirty="0">
                <a:latin typeface="Times New Roman "/>
              </a:rPr>
              <a:t> </a:t>
            </a:r>
            <a:r>
              <a:rPr lang="en-US" altLang="en-US" sz="2800" dirty="0" err="1">
                <a:latin typeface="Times New Roman "/>
              </a:rPr>
              <a:t>giúp</a:t>
            </a:r>
            <a:r>
              <a:rPr lang="en-US" altLang="en-US" sz="2800" dirty="0">
                <a:latin typeface="Times New Roman "/>
              </a:rPr>
              <a:t> </a:t>
            </a:r>
            <a:r>
              <a:rPr lang="en-US" altLang="en-US" sz="2800" dirty="0" err="1">
                <a:latin typeface="Times New Roman "/>
              </a:rPr>
              <a:t>người</a:t>
            </a:r>
            <a:r>
              <a:rPr lang="en-US" altLang="en-US" sz="2800" dirty="0">
                <a:latin typeface="Times New Roman "/>
              </a:rPr>
              <a:t> </a:t>
            </a:r>
            <a:r>
              <a:rPr lang="en-US" altLang="en-US" sz="2800" dirty="0" err="1">
                <a:latin typeface="Times New Roman "/>
              </a:rPr>
              <a:t>dùng</a:t>
            </a:r>
            <a:r>
              <a:rPr lang="en-US" altLang="en-US" sz="2800" dirty="0">
                <a:latin typeface="Times New Roman "/>
              </a:rPr>
              <a:t> </a:t>
            </a:r>
            <a:r>
              <a:rPr lang="en-US" altLang="en-US" sz="2800" dirty="0" err="1">
                <a:latin typeface="Times New Roman "/>
              </a:rPr>
              <a:t>hoàn</a:t>
            </a:r>
            <a:r>
              <a:rPr lang="en-US" altLang="en-US" sz="2800" dirty="0">
                <a:latin typeface="Times New Roman "/>
              </a:rPr>
              <a:t> </a:t>
            </a:r>
            <a:r>
              <a:rPr lang="en-US" altLang="en-US" sz="2800" dirty="0" err="1">
                <a:latin typeface="Times New Roman "/>
              </a:rPr>
              <a:t>thành</a:t>
            </a:r>
            <a:r>
              <a:rPr lang="en-US" altLang="en-US" sz="2800" dirty="0">
                <a:latin typeface="Times New Roman "/>
              </a:rPr>
              <a:t> </a:t>
            </a:r>
            <a:r>
              <a:rPr lang="en-US" altLang="en-US" sz="2800" dirty="0" err="1">
                <a:latin typeface="Times New Roman "/>
              </a:rPr>
              <a:t>nhiệm</a:t>
            </a:r>
            <a:r>
              <a:rPr lang="en-US" altLang="en-US" sz="2800" dirty="0">
                <a:latin typeface="Times New Roman "/>
              </a:rPr>
              <a:t> </a:t>
            </a:r>
            <a:r>
              <a:rPr lang="en-US" altLang="en-US" sz="2800" dirty="0" err="1">
                <a:latin typeface="Times New Roman "/>
              </a:rPr>
              <a:t>vụ</a:t>
            </a:r>
            <a:r>
              <a:rPr lang="en-US" altLang="en-US" sz="2800" dirty="0">
                <a:latin typeface="Times New Roman "/>
              </a:rPr>
              <a:t> </a:t>
            </a:r>
            <a:r>
              <a:rPr lang="en-US" altLang="en-US" sz="2800" dirty="0" err="1">
                <a:latin typeface="Times New Roman "/>
              </a:rPr>
              <a:t>của</a:t>
            </a:r>
            <a:r>
              <a:rPr lang="en-US" altLang="en-US" sz="2800" dirty="0">
                <a:latin typeface="Times New Roman "/>
              </a:rPr>
              <a:t> </a:t>
            </a:r>
            <a:r>
              <a:rPr lang="en-US" altLang="en-US" sz="2800" dirty="0" err="1">
                <a:latin typeface="Times New Roman "/>
              </a:rPr>
              <a:t>họ</a:t>
            </a:r>
            <a:r>
              <a:rPr lang="en-US" altLang="en-US" sz="2800" dirty="0">
                <a:latin typeface="Times New Roman "/>
              </a:rPr>
              <a:t>, </a:t>
            </a:r>
            <a:r>
              <a:rPr lang="en-US" altLang="en-US" sz="2800" dirty="0" err="1">
                <a:latin typeface="Times New Roman "/>
              </a:rPr>
              <a:t>thỏa</a:t>
            </a:r>
            <a:r>
              <a:rPr lang="en-US" altLang="en-US" sz="2800" dirty="0">
                <a:latin typeface="Times New Roman "/>
              </a:rPr>
              <a:t> </a:t>
            </a:r>
            <a:r>
              <a:rPr lang="en-US" altLang="en-US" sz="2800" dirty="0" err="1">
                <a:latin typeface="Times New Roman "/>
              </a:rPr>
              <a:t>mãn</a:t>
            </a:r>
            <a:r>
              <a:rPr lang="en-US" altLang="en-US" sz="2800" dirty="0">
                <a:latin typeface="Times New Roman "/>
              </a:rPr>
              <a:t> </a:t>
            </a:r>
            <a:r>
              <a:rPr lang="en-US" altLang="en-US" sz="2800" dirty="0" err="1">
                <a:latin typeface="Times New Roman "/>
              </a:rPr>
              <a:t>được</a:t>
            </a:r>
            <a:r>
              <a:rPr lang="en-US" altLang="en-US" sz="2800" dirty="0">
                <a:latin typeface="Times New Roman "/>
              </a:rPr>
              <a:t> </a:t>
            </a:r>
            <a:r>
              <a:rPr lang="en-US" altLang="en-US" sz="2800" dirty="0" err="1">
                <a:latin typeface="Times New Roman "/>
              </a:rPr>
              <a:t>yêu</a:t>
            </a:r>
            <a:r>
              <a:rPr lang="en-US" altLang="en-US" sz="2800" dirty="0">
                <a:latin typeface="Times New Roman "/>
              </a:rPr>
              <a:t> </a:t>
            </a:r>
            <a:r>
              <a:rPr lang="en-US" altLang="en-US" sz="2800" dirty="0" err="1">
                <a:latin typeface="Times New Roman "/>
              </a:rPr>
              <a:t>cầu</a:t>
            </a:r>
            <a:r>
              <a:rPr lang="en-US" altLang="en-US" sz="2800" dirty="0">
                <a:latin typeface="Times New Roman "/>
              </a:rPr>
              <a:t> </a:t>
            </a:r>
            <a:r>
              <a:rPr lang="en-US" altLang="en-US" sz="2800" dirty="0" err="1">
                <a:latin typeface="Times New Roman "/>
              </a:rPr>
              <a:t>nghiệp</a:t>
            </a:r>
            <a:r>
              <a:rPr lang="en-US" altLang="en-US" sz="2800" dirty="0">
                <a:latin typeface="Times New Roman "/>
              </a:rPr>
              <a:t> </a:t>
            </a:r>
            <a:r>
              <a:rPr lang="en-US" altLang="en-US" sz="2800" dirty="0" err="1">
                <a:latin typeface="Times New Roman "/>
              </a:rPr>
              <a:t>vụ</a:t>
            </a:r>
            <a:r>
              <a:rPr lang="en-US" altLang="en-US" sz="2800" dirty="0">
                <a:latin typeface="Times New Roman "/>
              </a:rPr>
              <a:t>.</a:t>
            </a:r>
          </a:p>
          <a:p>
            <a:pPr marL="457200" indent="-457200" algn="just">
              <a:lnSpc>
                <a:spcPct val="120000"/>
              </a:lnSpc>
              <a:spcBef>
                <a:spcPct val="0"/>
              </a:spcBef>
              <a:buFont typeface="Arial" panose="020B0604020202020204" pitchFamily="34" charset="0"/>
              <a:buChar char="•"/>
            </a:pPr>
            <a:r>
              <a:rPr lang="vi-VN" dirty="0">
                <a:latin typeface="Times New Roman "/>
              </a:rPr>
              <a:t>Mô tả cách </a:t>
            </a:r>
            <a:r>
              <a:rPr lang="en-US" dirty="0" err="1">
                <a:latin typeface="Times New Roman "/>
              </a:rPr>
              <a:t>ứng</a:t>
            </a:r>
            <a:r>
              <a:rPr lang="en-US" dirty="0">
                <a:latin typeface="Times New Roman "/>
              </a:rPr>
              <a:t> </a:t>
            </a:r>
            <a:r>
              <a:rPr lang="en-US" dirty="0" err="1">
                <a:latin typeface="Times New Roman "/>
              </a:rPr>
              <a:t>xử</a:t>
            </a:r>
            <a:r>
              <a:rPr lang="en-US" dirty="0">
                <a:latin typeface="Times New Roman "/>
              </a:rPr>
              <a:t> </a:t>
            </a:r>
            <a:r>
              <a:rPr lang="en-US" dirty="0" err="1">
                <a:latin typeface="Times New Roman "/>
              </a:rPr>
              <a:t>của</a:t>
            </a:r>
            <a:r>
              <a:rPr lang="en-US" dirty="0">
                <a:latin typeface="Times New Roman "/>
              </a:rPr>
              <a:t> </a:t>
            </a:r>
            <a:r>
              <a:rPr lang="vi-VN" dirty="0">
                <a:latin typeface="Times New Roman "/>
              </a:rPr>
              <a:t>hệ thống </a:t>
            </a:r>
            <a:r>
              <a:rPr lang="en-US" dirty="0" err="1">
                <a:latin typeface="Times New Roman "/>
              </a:rPr>
              <a:t>với</a:t>
            </a:r>
            <a:r>
              <a:rPr lang="en-US" dirty="0">
                <a:latin typeface="Times New Roman "/>
              </a:rPr>
              <a:t> </a:t>
            </a:r>
            <a:r>
              <a:rPr lang="en-US" dirty="0" err="1">
                <a:latin typeface="Times New Roman "/>
              </a:rPr>
              <a:t>hành</a:t>
            </a:r>
            <a:r>
              <a:rPr lang="en-US" dirty="0">
                <a:latin typeface="Times New Roman "/>
              </a:rPr>
              <a:t> vi </a:t>
            </a:r>
            <a:r>
              <a:rPr lang="en-US" dirty="0" err="1">
                <a:latin typeface="Times New Roman "/>
              </a:rPr>
              <a:t>kích</a:t>
            </a:r>
            <a:r>
              <a:rPr lang="en-US" dirty="0">
                <a:latin typeface="Times New Roman "/>
              </a:rPr>
              <a:t> </a:t>
            </a:r>
            <a:r>
              <a:rPr lang="en-US" dirty="0" err="1">
                <a:latin typeface="Times New Roman "/>
              </a:rPr>
              <a:t>hoạt</a:t>
            </a:r>
            <a:r>
              <a:rPr lang="en-US" dirty="0">
                <a:latin typeface="Times New Roman "/>
              </a:rPr>
              <a:t> </a:t>
            </a:r>
            <a:r>
              <a:rPr lang="en-US" dirty="0" err="1">
                <a:latin typeface="Times New Roman "/>
              </a:rPr>
              <a:t>của</a:t>
            </a:r>
            <a:r>
              <a:rPr lang="en-US" dirty="0">
                <a:latin typeface="Times New Roman "/>
              </a:rPr>
              <a:t> </a:t>
            </a:r>
            <a:r>
              <a:rPr lang="en-US" dirty="0" err="1">
                <a:latin typeface="Times New Roman "/>
              </a:rPr>
              <a:t>người</a:t>
            </a:r>
            <a:r>
              <a:rPr lang="en-US" dirty="0">
                <a:latin typeface="Times New Roman "/>
              </a:rPr>
              <a:t> </a:t>
            </a:r>
            <a:r>
              <a:rPr lang="en-US" dirty="0" err="1">
                <a:latin typeface="Times New Roman "/>
              </a:rPr>
              <a:t>dùng</a:t>
            </a:r>
            <a:endParaRPr lang="en-US" dirty="0">
              <a:latin typeface="Times New Roman "/>
            </a:endParaRPr>
          </a:p>
          <a:p>
            <a:pPr marL="457200" indent="-457200" algn="just">
              <a:lnSpc>
                <a:spcPct val="120000"/>
              </a:lnSpc>
              <a:spcBef>
                <a:spcPct val="0"/>
              </a:spcBef>
              <a:buFont typeface="Arial" panose="020B0604020202020204" pitchFamily="34" charset="0"/>
              <a:buChar char="•"/>
            </a:pPr>
            <a:r>
              <a:rPr lang="en-US" altLang="en-US" sz="2800" dirty="0" err="1">
                <a:latin typeface="Times New Roman "/>
              </a:rPr>
              <a:t>Đôi</a:t>
            </a:r>
            <a:r>
              <a:rPr lang="en-US" altLang="en-US" sz="2800" dirty="0">
                <a:latin typeface="Times New Roman "/>
              </a:rPr>
              <a:t> </a:t>
            </a:r>
            <a:r>
              <a:rPr lang="en-US" altLang="en-US" sz="2800" dirty="0" err="1">
                <a:latin typeface="Times New Roman "/>
              </a:rPr>
              <a:t>khi</a:t>
            </a:r>
            <a:r>
              <a:rPr lang="en-US" altLang="en-US" sz="2800" dirty="0">
                <a:latin typeface="Times New Roman "/>
              </a:rPr>
              <a:t> </a:t>
            </a:r>
            <a:r>
              <a:rPr lang="en-US" altLang="en-US" sz="2800" dirty="0" err="1">
                <a:latin typeface="Times New Roman "/>
              </a:rPr>
              <a:t>còn</a:t>
            </a:r>
            <a:r>
              <a:rPr lang="en-US" altLang="en-US" sz="2800" dirty="0">
                <a:latin typeface="Times New Roman "/>
              </a:rPr>
              <a:t> </a:t>
            </a:r>
            <a:r>
              <a:rPr lang="en-US" altLang="en-US" sz="2800" dirty="0" err="1">
                <a:latin typeface="Times New Roman "/>
              </a:rPr>
              <a:t>được</a:t>
            </a:r>
            <a:r>
              <a:rPr lang="en-US" altLang="en-US" sz="2800" dirty="0">
                <a:latin typeface="Times New Roman "/>
              </a:rPr>
              <a:t> </a:t>
            </a:r>
            <a:r>
              <a:rPr lang="en-US" altLang="en-US" sz="2800" dirty="0" err="1">
                <a:latin typeface="Times New Roman "/>
              </a:rPr>
              <a:t>gọi</a:t>
            </a:r>
            <a:r>
              <a:rPr lang="en-US" altLang="en-US" sz="2800" dirty="0">
                <a:latin typeface="Times New Roman "/>
              </a:rPr>
              <a:t> </a:t>
            </a:r>
            <a:r>
              <a:rPr lang="en-US" altLang="en-US" sz="2800" dirty="0" err="1">
                <a:latin typeface="Times New Roman "/>
              </a:rPr>
              <a:t>là</a:t>
            </a:r>
            <a:r>
              <a:rPr lang="en-US" altLang="en-US" sz="2800" dirty="0">
                <a:latin typeface="Times New Roman "/>
              </a:rPr>
              <a:t> behavioral requirements.</a:t>
            </a:r>
          </a:p>
          <a:p>
            <a:pPr marL="457200" indent="-457200" algn="l">
              <a:lnSpc>
                <a:spcPct val="100000"/>
              </a:lnSpc>
              <a:buFont typeface="Arial" panose="020B0604020202020204" pitchFamily="34" charset="0"/>
              <a:buChar char="•"/>
            </a:pPr>
            <a:endParaRPr lang="vi-VN" sz="2600" dirty="0">
              <a:latin typeface="+mj-lt"/>
              <a:cs typeface="Times New Roman" panose="02020603050405020304" pitchFamily="18" charset="0"/>
            </a:endParaRPr>
          </a:p>
        </p:txBody>
      </p:sp>
    </p:spTree>
    <p:extLst>
      <p:ext uri="{BB962C8B-B14F-4D97-AF65-F5344CB8AC3E}">
        <p14:creationId xmlns:p14="http://schemas.microsoft.com/office/powerpoint/2010/main" val="295171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6225" y="153956"/>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0813473"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600" b="1" dirty="0">
                <a:solidFill>
                  <a:srgbClr val="C00000"/>
                </a:solidFill>
              </a:rPr>
              <a:t>YÊU CẦU CHỨC NĂNG</a:t>
            </a:r>
            <a:r>
              <a:rPr lang="en-US" altLang="en-US" sz="3600" b="1" dirty="0">
                <a:solidFill>
                  <a:srgbClr val="C00000"/>
                </a:solidFill>
              </a:rPr>
              <a:t> (FUNCTIONAL REQUIREMENTS)</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28600" y="1258891"/>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r>
              <a:rPr lang="en-US" altLang="en-US" dirty="0" err="1">
                <a:latin typeface="Times New Roman" panose="02020603050405020304" pitchFamily="18" charset="0"/>
                <a:cs typeface="Times New Roman" panose="02020603050405020304" pitchFamily="18" charset="0"/>
              </a:rPr>
              <a:t>Ví</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a:t>
            </a:r>
            <a:r>
              <a:rPr lang="en-US" alt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Trong hệ thống quản lý thư viện</a:t>
            </a:r>
          </a:p>
          <a:p>
            <a:pPr marL="342900" indent="-342900" algn="l">
              <a:buFont typeface="Arial" pitchFamily="34" charset="0"/>
              <a:buChar char="•"/>
              <a:defRPr/>
            </a:pPr>
            <a:r>
              <a:rPr lang="en-US" dirty="0">
                <a:latin typeface="Times New Roman" panose="02020603050405020304" pitchFamily="18" charset="0"/>
                <a:cs typeface="Times New Roman" panose="02020603050405020304" pitchFamily="18" charset="0"/>
              </a:rPr>
              <a:t>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riêng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khỏi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endParaRPr lang="en-US"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vi-VN" dirty="0">
                <a:latin typeface="Times New Roman" panose="02020603050405020304" pitchFamily="18" charset="0"/>
                <a:cs typeface="Times New Roman" panose="02020603050405020304" pitchFamily="18" charset="0"/>
              </a:rPr>
              <a:t>Người dùng có thể tìm kiếm, download, in những 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endParaRPr lang="en-US"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vi-VN" dirty="0">
                <a:latin typeface="Times New Roman" panose="02020603050405020304" pitchFamily="18" charset="0"/>
                <a:cs typeface="Times New Roman" panose="02020603050405020304" pitchFamily="18" charset="0"/>
              </a:rPr>
              <a:t>Người dùng được cấp một vùng lưu trữ riêng để có</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thể copy để lưu trữ tài liệu lâu dài…</a:t>
            </a:r>
            <a:endParaRPr lang="en-US"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vi-VN" altLang="en-US" sz="2400" dirty="0">
                <a:latin typeface="Times New Roman" panose="02020603050405020304" pitchFamily="18" charset="0"/>
                <a:cs typeface="Times New Roman" panose="02020603050405020304" pitchFamily="18" charset="0"/>
              </a:rPr>
              <a:t>Chức năng tính toán</a:t>
            </a:r>
            <a:endParaRPr lang="en-US" altLang="en-US" sz="2400"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vi-VN" altLang="en-US" sz="2400" dirty="0">
                <a:latin typeface="Times New Roman" panose="02020603050405020304" pitchFamily="18" charset="0"/>
                <a:cs typeface="Times New Roman" panose="02020603050405020304" pitchFamily="18" charset="0"/>
              </a:rPr>
              <a:t>Chức năng </a:t>
            </a:r>
            <a:r>
              <a:rPr lang="en-US" altLang="en-US" sz="2400" dirty="0" err="1">
                <a:latin typeface="Times New Roman" panose="02020603050405020304" pitchFamily="18" charset="0"/>
                <a:cs typeface="Times New Roman" panose="02020603050405020304" pitchFamily="18" charset="0"/>
              </a:rPr>
              <a:t>đăng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nhập</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đăng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xuất</a:t>
            </a:r>
            <a:endParaRPr lang="en-US" altLang="en-US"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vi-VN" altLang="en-US" sz="2400" dirty="0">
                <a:latin typeface="Times New Roman" panose="02020603050405020304" pitchFamily="18" charset="0"/>
                <a:cs typeface="Times New Roman" panose="02020603050405020304" pitchFamily="18" charset="0"/>
              </a:rPr>
              <a:t>Chức năng backup, restore</a:t>
            </a:r>
            <a:endParaRPr lang="en-US" altLang="en-US" sz="2400"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vi-VN" altLang="en-US" sz="2400" dirty="0">
                <a:latin typeface="Times New Roman" panose="02020603050405020304" pitchFamily="18" charset="0"/>
                <a:cs typeface="Times New Roman" panose="02020603050405020304" pitchFamily="18" charset="0"/>
              </a:rPr>
              <a:t>Chức năng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quản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lý</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thông</a:t>
            </a:r>
            <a:r>
              <a:rPr lang="en-US" altLang="en-US" sz="2400" dirty="0">
                <a:latin typeface="Times New Roman" panose="02020603050405020304" pitchFamily="18" charset="0"/>
                <a:cs typeface="Times New Roman" panose="02020603050405020304" pitchFamily="18" charset="0"/>
              </a:rPr>
              <a:t> tin </a:t>
            </a:r>
            <a:r>
              <a:rPr lang="en-US" altLang="en-US" sz="2400" dirty="0" err="1">
                <a:latin typeface="Times New Roman" panose="02020603050405020304" pitchFamily="18" charset="0"/>
                <a:cs typeface="Times New Roman" panose="02020603050405020304" pitchFamily="18" charset="0"/>
              </a:rPr>
              <a:t>cá</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nhân</a:t>
            </a:r>
            <a:endParaRPr lang="en-US" altLang="en-US"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vi-VN" altLang="en-US" sz="2400" dirty="0">
                <a:latin typeface="Times New Roman" panose="02020603050405020304" pitchFamily="18" charset="0"/>
                <a:cs typeface="Times New Roman" panose="02020603050405020304" pitchFamily="18" charset="0"/>
              </a:rPr>
              <a:t>Chức năng </a:t>
            </a:r>
            <a:r>
              <a:rPr lang="en-US" altLang="en-US" sz="2400" dirty="0" err="1">
                <a:latin typeface="Times New Roman" panose="02020603050405020304" pitchFamily="18" charset="0"/>
                <a:cs typeface="Times New Roman" panose="02020603050405020304" pitchFamily="18" charset="0"/>
              </a:rPr>
              <a:t>phân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quyền</a:t>
            </a:r>
            <a:endParaRPr lang="en-US" altLang="en-US" sz="2400" dirty="0">
              <a:latin typeface="Times New Roman" panose="02020603050405020304" pitchFamily="18" charset="0"/>
              <a:cs typeface="Times New Roman" panose="02020603050405020304" pitchFamily="18" charset="0"/>
            </a:endParaRPr>
          </a:p>
          <a:p>
            <a:pPr marL="457200" indent="-457200" algn="l">
              <a:lnSpc>
                <a:spcPct val="100000"/>
              </a:lnSpc>
              <a:buFont typeface="Arial" panose="020B0604020202020204" pitchFamily="34" charset="0"/>
              <a:buChar char="•"/>
            </a:pPr>
            <a:endParaRPr lang="vi-V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604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subTnLst>
                                    <p:animClr clrSpc="rgb" dir="cw">
                                      <p:cBhvr override="childStyle">
                                        <p:cTn dur="1" fill="hold" display="0" masterRel="nextClick" afterEffect="1"/>
                                        <p:tgtEl>
                                          <p:spTgt spid="7">
                                            <p:txEl>
                                              <p:pRg st="7" end="7"/>
                                            </p:txEl>
                                          </p:spTgt>
                                        </p:tgtEl>
                                        <p:attrNameLst>
                                          <p:attrName>ppt_c</p:attrName>
                                        </p:attrNameLst>
                                      </p:cBhvr>
                                      <p:to>
                                        <a:srgbClr val="000099"/>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subTnLst>
                                    <p:animClr clrSpc="rgb" dir="cw">
                                      <p:cBhvr override="childStyle">
                                        <p:cTn dur="1" fill="hold" display="0" masterRel="nextClick" afterEffect="1"/>
                                        <p:tgtEl>
                                          <p:spTgt spid="7">
                                            <p:txEl>
                                              <p:pRg st="8" end="8"/>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6225" y="-1829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0813473" cy="914400"/>
          </a:xfrm>
          <a:prstGeom prst="rect">
            <a:avLst/>
          </a:prstGeom>
          <a:no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600" b="1" dirty="0">
                <a:solidFill>
                  <a:srgbClr val="C00000"/>
                </a:solidFill>
              </a:rPr>
              <a:t>YÊU CẦU CHỨC NĂNG</a:t>
            </a:r>
            <a:r>
              <a:rPr lang="en-US" altLang="en-US" sz="3600" b="1" dirty="0">
                <a:solidFill>
                  <a:srgbClr val="C00000"/>
                </a:solidFill>
              </a:rPr>
              <a:t> (FUNCTIONAL REQUIREMENTS)</a:t>
            </a:r>
          </a:p>
        </p:txBody>
      </p:sp>
      <p:sp>
        <p:nvSpPr>
          <p:cNvPr id="5" name="Rectangle 3">
            <a:extLst>
              <a:ext uri="{FF2B5EF4-FFF2-40B4-BE49-F238E27FC236}">
                <a16:creationId xmlns:a16="http://schemas.microsoft.com/office/drawing/2014/main" id="{BC7B32E7-C9F7-4692-A4C1-ABEC5D9B3EAA}"/>
              </a:ext>
            </a:extLst>
          </p:cNvPr>
          <p:cNvSpPr txBox="1">
            <a:spLocks noChangeArrowheads="1"/>
          </p:cNvSpPr>
          <p:nvPr/>
        </p:nvSpPr>
        <p:spPr>
          <a:xfrm>
            <a:off x="332509" y="1258458"/>
            <a:ext cx="5763492" cy="4187825"/>
          </a:xfrm>
          <a:prstGeom prst="rect">
            <a:avLst/>
          </a:prstGeom>
        </p:spPr>
        <p:txBody>
          <a:bodyPr vert="horz" lIns="182880" tIns="9144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err="1">
                <a:latin typeface="Times New Roman" panose="02020603050405020304" pitchFamily="18" charset="0"/>
                <a:cs typeface="Times New Roman" panose="02020603050405020304" pitchFamily="18" charset="0"/>
              </a:rPr>
              <a:t>Hãng</a:t>
            </a:r>
            <a:r>
              <a:rPr lang="en-US" altLang="en-US" dirty="0">
                <a:latin typeface="Times New Roman" panose="02020603050405020304" pitchFamily="18" charset="0"/>
                <a:cs typeface="Times New Roman" panose="02020603050405020304" pitchFamily="18" charset="0"/>
              </a:rPr>
              <a:t> du </a:t>
            </a:r>
            <a:r>
              <a:rPr lang="en-US" altLang="en-US" dirty="0" err="1">
                <a:latin typeface="Times New Roman" panose="02020603050405020304" pitchFamily="18" charset="0"/>
                <a:cs typeface="Times New Roman" panose="02020603050405020304" pitchFamily="18" charset="0"/>
              </a:rPr>
              <a:t>lịch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TravelGood</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đến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gặp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bạn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người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mềm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đề</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nghị</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dự</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án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mềm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sau</a:t>
            </a:r>
            <a:r>
              <a:rPr lang="en-US" altLang="en-US" dirty="0">
                <a:latin typeface="Times New Roman" panose="02020603050405020304" pitchFamily="18" charset="0"/>
                <a:cs typeface="Times New Roman" panose="02020603050405020304" pitchFamily="18" charset="0"/>
              </a:rPr>
              <a:t>:</a:t>
            </a:r>
          </a:p>
          <a:p>
            <a:r>
              <a:rPr lang="en-US" altLang="en-US" dirty="0" err="1">
                <a:latin typeface="Times New Roman" panose="02020603050405020304" pitchFamily="18" charset="0"/>
                <a:cs typeface="Times New Roman" panose="02020603050405020304" pitchFamily="18" charset="0"/>
              </a:rPr>
              <a:t>Mô</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tả</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bài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toán</a:t>
            </a:r>
            <a:r>
              <a:rPr lang="en-US" altLang="en-US" dirty="0">
                <a:latin typeface="Times New Roman" panose="02020603050405020304" pitchFamily="18" charset="0"/>
                <a:cs typeface="Times New Roman" panose="02020603050405020304" pitchFamily="18" charset="0"/>
              </a:rPr>
              <a:t> / </a:t>
            </a:r>
            <a:r>
              <a:rPr lang="en-US" altLang="en-US" dirty="0" err="1">
                <a:latin typeface="Times New Roman" panose="02020603050405020304" pitchFamily="18" charset="0"/>
                <a:cs typeface="Times New Roman" panose="02020603050405020304" pitchFamily="18" charset="0"/>
              </a:rPr>
              <a:t>yêu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người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dùng</a:t>
            </a:r>
            <a:endParaRPr lang="en-US" altLang="en-US" dirty="0">
              <a:latin typeface="Times New Roman" panose="02020603050405020304" pitchFamily="18" charset="0"/>
              <a:cs typeface="Times New Roman" panose="02020603050405020304" pitchFamily="18" charset="0"/>
            </a:endParaRPr>
          </a:p>
          <a:p>
            <a:pPr marL="404813" lvl="2" indent="-342900" algn="just"/>
            <a:r>
              <a:rPr lang="en-US" altLang="en-US" sz="2200" i="1" dirty="0" err="1">
                <a:latin typeface="Times New Roman" panose="02020603050405020304" pitchFamily="18" charset="0"/>
                <a:cs typeface="Times New Roman" panose="02020603050405020304" pitchFamily="18" charset="0"/>
              </a:rPr>
              <a:t>TravelGood</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muốn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cung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cấp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hàng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của</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họ</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một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ứng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dụng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đặt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vé</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và</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lập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kế</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hoạch</a:t>
            </a:r>
            <a:r>
              <a:rPr lang="en-US" altLang="en-US" sz="2200" i="1" dirty="0">
                <a:latin typeface="Times New Roman" panose="02020603050405020304" pitchFamily="18" charset="0"/>
                <a:cs typeface="Times New Roman" panose="02020603050405020304" pitchFamily="18" charset="0"/>
              </a:rPr>
              <a:t> du </a:t>
            </a:r>
            <a:r>
              <a:rPr lang="en-US" altLang="en-US" sz="2200" i="1" dirty="0" err="1">
                <a:latin typeface="Times New Roman" panose="02020603050405020304" pitchFamily="18" charset="0"/>
                <a:cs typeface="Times New Roman" panose="02020603050405020304" pitchFamily="18" charset="0"/>
              </a:rPr>
              <a:t>lịch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Ứng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dụng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này</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cần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phép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lập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kế</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hoạch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về</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các</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bay </a:t>
            </a:r>
            <a:r>
              <a:rPr lang="en-US" altLang="en-US" sz="2200" i="1" dirty="0" err="1">
                <a:latin typeface="Times New Roman" panose="02020603050405020304" pitchFamily="18" charset="0"/>
                <a:cs typeface="Times New Roman" panose="02020603050405020304" pitchFamily="18" charset="0"/>
              </a:rPr>
              <a:t>và</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sạn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Đầu</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tiên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hàng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có</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thể</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sắp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xếp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một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đi</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sau</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đó</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đặt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vé</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và</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đặt</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phòng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khách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sạn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đi</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đó</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Người</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dùng</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có</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thể</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lập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kế</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hoạch</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nhiều</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đi</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Ngoài</a:t>
            </a:r>
            <a:r>
              <a:rPr lang="en-US" altLang="en-US" sz="2200" i="1" dirty="0">
                <a:latin typeface="Times New Roman" panose="02020603050405020304" pitchFamily="18" charset="0"/>
                <a:cs typeface="Times New Roman" panose="02020603050405020304" pitchFamily="18" charset="0"/>
              </a:rPr>
              <a:t> ra, </a:t>
            </a:r>
            <a:r>
              <a:rPr lang="en-US" altLang="en-US" sz="2200" i="1" dirty="0" err="1">
                <a:latin typeface="Times New Roman" panose="02020603050405020304" pitchFamily="18" charset="0"/>
                <a:cs typeface="Times New Roman" panose="02020603050405020304" pitchFamily="18" charset="0"/>
              </a:rPr>
              <a:t>phần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mềm</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còn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cho</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phép</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hủy</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các</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chuyến</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đã</a:t>
            </a:r>
            <a:r>
              <a:rPr lang="en-US" altLang="en-US" sz="2200" i="1" dirty="0">
                <a:latin typeface="Times New Roman" panose="02020603050405020304" pitchFamily="18" charset="0"/>
                <a:cs typeface="Times New Roman" panose="02020603050405020304" pitchFamily="18" charset="0"/>
              </a:rPr>
              <a:t> </a:t>
            </a:r>
            <a:r>
              <a:rPr lang="en-US" altLang="en-US" sz="2200" i="1" dirty="0" err="1">
                <a:latin typeface="Times New Roman" panose="02020603050405020304" pitchFamily="18" charset="0"/>
                <a:cs typeface="Times New Roman" panose="02020603050405020304" pitchFamily="18" charset="0"/>
              </a:rPr>
              <a:t>đặt</a:t>
            </a:r>
            <a:r>
              <a:rPr lang="en-US" altLang="en-US" sz="2200" i="1" dirty="0">
                <a:latin typeface="Times New Roman" panose="02020603050405020304" pitchFamily="18" charset="0"/>
                <a:cs typeface="Times New Roman" panose="02020603050405020304" pitchFamily="18" charset="0"/>
              </a:rPr>
              <a:t>.</a:t>
            </a:r>
          </a:p>
          <a:p>
            <a:pPr algn="just">
              <a:lnSpc>
                <a:spcPct val="120000"/>
              </a:lnSpc>
            </a:pPr>
            <a:endParaRPr lang="en-US" dirty="0">
              <a:latin typeface="Times New Roman" panose="02020603050405020304" pitchFamily="18" charset="0"/>
              <a:cs typeface="Times New Roman" panose="02020603050405020304" pitchFamily="18" charset="0"/>
            </a:endParaRPr>
          </a:p>
          <a:p>
            <a:pPr algn="just">
              <a:lnSpc>
                <a:spcPct val="120000"/>
              </a:lnSpc>
            </a:pPr>
            <a:endParaRPr lang="en-US" dirty="0">
              <a:latin typeface="Times New Roman" panose="02020603050405020304" pitchFamily="18" charset="0"/>
              <a:cs typeface="Times New Roman" panose="02020603050405020304" pitchFamily="18" charset="0"/>
            </a:endParaRPr>
          </a:p>
          <a:p>
            <a:pPr marL="0" indent="0" algn="just">
              <a:lnSpc>
                <a:spcPct val="120000"/>
              </a:lnSpc>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28E8AB3-9C65-48A9-BEA3-CE5B6E08034E}"/>
              </a:ext>
            </a:extLst>
          </p:cNvPr>
          <p:cNvSpPr/>
          <p:nvPr/>
        </p:nvSpPr>
        <p:spPr>
          <a:xfrm>
            <a:off x="5763491" y="1411717"/>
            <a:ext cx="6096000" cy="3416320"/>
          </a:xfrm>
          <a:prstGeom prst="rect">
            <a:avLst/>
          </a:prstGeom>
        </p:spPr>
        <p:txBody>
          <a:bodyPr>
            <a:spAutoFit/>
          </a:bodyPr>
          <a:lstStyle/>
          <a:p>
            <a:pPr lvl="1"/>
            <a:r>
              <a:rPr lang="en-US" altLang="en-US" sz="2400" b="1" dirty="0" err="1">
                <a:solidFill>
                  <a:srgbClr val="002060"/>
                </a:solidFill>
                <a:latin typeface="Times New Roman" panose="02020603050405020304" pitchFamily="18" charset="0"/>
                <a:cs typeface="Times New Roman" panose="02020603050405020304" pitchFamily="18" charset="0"/>
              </a:rPr>
              <a:t>Các</a:t>
            </a:r>
            <a:r>
              <a:rPr lang="en-US" altLang="en-US" sz="2400" b="1" dirty="0">
                <a:solidFill>
                  <a:srgbClr val="002060"/>
                </a:solidFill>
                <a:latin typeface="Times New Roman" panose="02020603050405020304" pitchFamily="18" charset="0"/>
                <a:cs typeface="Times New Roman" panose="02020603050405020304" pitchFamily="18" charset="0"/>
              </a:rPr>
              <a:t> </a:t>
            </a:r>
            <a:r>
              <a:rPr lang="en-US" altLang="en-US" sz="2400" b="1" dirty="0" err="1">
                <a:solidFill>
                  <a:srgbClr val="002060"/>
                </a:solidFill>
                <a:latin typeface="Times New Roman" panose="02020603050405020304" pitchFamily="18" charset="0"/>
                <a:cs typeface="Times New Roman" panose="02020603050405020304" pitchFamily="18" charset="0"/>
              </a:rPr>
              <a:t>chức</a:t>
            </a:r>
            <a:r>
              <a:rPr lang="en-US" altLang="en-US" sz="2400" b="1" dirty="0">
                <a:solidFill>
                  <a:srgbClr val="002060"/>
                </a:solidFill>
                <a:latin typeface="Times New Roman" panose="02020603050405020304" pitchFamily="18" charset="0"/>
                <a:cs typeface="Times New Roman" panose="02020603050405020304" pitchFamily="18" charset="0"/>
              </a:rPr>
              <a:t> </a:t>
            </a:r>
            <a:r>
              <a:rPr lang="en-US" altLang="en-US" sz="2400" b="1" dirty="0" err="1">
                <a:solidFill>
                  <a:srgbClr val="002060"/>
                </a:solidFill>
                <a:latin typeface="Times New Roman" panose="02020603050405020304" pitchFamily="18" charset="0"/>
                <a:cs typeface="Times New Roman" panose="02020603050405020304" pitchFamily="18" charset="0"/>
              </a:rPr>
              <a:t>năng</a:t>
            </a:r>
            <a:r>
              <a:rPr lang="en-US" altLang="en-US" sz="2400" b="1"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Đặt</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vé</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Lập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kế</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hoạch</a:t>
            </a:r>
            <a:r>
              <a:rPr lang="en-US" altLang="en-US" sz="2400" i="1" dirty="0">
                <a:solidFill>
                  <a:srgbClr val="002060"/>
                </a:solidFill>
                <a:latin typeface="Times New Roman" panose="02020603050405020304" pitchFamily="18" charset="0"/>
                <a:cs typeface="Times New Roman" panose="02020603050405020304" pitchFamily="18" charset="0"/>
              </a:rPr>
              <a:t> du </a:t>
            </a:r>
            <a:r>
              <a:rPr lang="en-US" altLang="en-US" sz="2400" i="1" dirty="0" err="1">
                <a:solidFill>
                  <a:srgbClr val="002060"/>
                </a:solidFill>
                <a:latin typeface="Times New Roman" panose="02020603050405020304" pitchFamily="18" charset="0"/>
                <a:cs typeface="Times New Roman" panose="02020603050405020304" pitchFamily="18" charset="0"/>
              </a:rPr>
              <a:t>lịch</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Lập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kế</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hoạch</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về</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các</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bay </a:t>
            </a:r>
            <a:r>
              <a:rPr lang="en-US" altLang="en-US" sz="2400" i="1" dirty="0" err="1">
                <a:solidFill>
                  <a:srgbClr val="002060"/>
                </a:solidFill>
                <a:latin typeface="Times New Roman" panose="02020603050405020304" pitchFamily="18" charset="0"/>
                <a:cs typeface="Times New Roman" panose="02020603050405020304" pitchFamily="18" charset="0"/>
              </a:rPr>
              <a:t>và</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khách</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sạn</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Sắp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xếp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một</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đi</a:t>
            </a:r>
            <a:endParaRPr lang="en-US" altLang="en-US" sz="2400" i="1" dirty="0">
              <a:solidFill>
                <a:srgbClr val="002060"/>
              </a:solidFill>
              <a:latin typeface="Times New Roman" panose="02020603050405020304" pitchFamily="18" charset="0"/>
              <a:cs typeface="Times New Roman" panose="02020603050405020304" pitchFamily="18" charset="0"/>
            </a:endParaRP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Đặt</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phòng</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khách</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sạn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cho</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đi</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đó</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Lập</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kế</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hoạch</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cho</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nhiều</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đi</a:t>
            </a:r>
            <a:r>
              <a:rPr lang="en-US" altLang="en-US" sz="2400" i="1" dirty="0">
                <a:solidFill>
                  <a:srgbClr val="002060"/>
                </a:solidFill>
                <a:latin typeface="Times New Roman" panose="02020603050405020304" pitchFamily="18" charset="0"/>
                <a:cs typeface="Times New Roman" panose="02020603050405020304" pitchFamily="18" charset="0"/>
              </a:rPr>
              <a:t>. </a:t>
            </a:r>
          </a:p>
          <a:p>
            <a:pPr lvl="2" indent="-401638">
              <a:buFont typeface="Wingdings" panose="05000000000000000000" pitchFamily="2" charset="2"/>
              <a:buChar char="Ø"/>
            </a:pPr>
            <a:r>
              <a:rPr lang="en-US" altLang="en-US" sz="2400" i="1" dirty="0" err="1">
                <a:solidFill>
                  <a:srgbClr val="002060"/>
                </a:solidFill>
                <a:latin typeface="Times New Roman" panose="02020603050405020304" pitchFamily="18" charset="0"/>
                <a:cs typeface="Times New Roman" panose="02020603050405020304" pitchFamily="18" charset="0"/>
              </a:rPr>
              <a:t>Hủy</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các</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chuyến</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đã</a:t>
            </a:r>
            <a:r>
              <a:rPr lang="en-US" altLang="en-US" sz="2400" i="1" dirty="0">
                <a:solidFill>
                  <a:srgbClr val="002060"/>
                </a:solidFill>
                <a:latin typeface="Times New Roman" panose="02020603050405020304" pitchFamily="18" charset="0"/>
                <a:cs typeface="Times New Roman" panose="02020603050405020304" pitchFamily="18" charset="0"/>
              </a:rPr>
              <a:t> </a:t>
            </a:r>
            <a:r>
              <a:rPr lang="en-US" altLang="en-US" sz="2400" i="1" dirty="0" err="1">
                <a:solidFill>
                  <a:srgbClr val="002060"/>
                </a:solidFill>
                <a:latin typeface="Times New Roman" panose="02020603050405020304" pitchFamily="18" charset="0"/>
                <a:cs typeface="Times New Roman" panose="02020603050405020304" pitchFamily="18" charset="0"/>
              </a:rPr>
              <a:t>đặt</a:t>
            </a:r>
            <a:r>
              <a:rPr lang="en-US" altLang="en-US" sz="2400" i="1"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4733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08708" y="13854"/>
            <a:ext cx="11554691" cy="932689"/>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200" b="1" dirty="0">
                <a:solidFill>
                  <a:srgbClr val="C00000"/>
                </a:solidFill>
              </a:rPr>
              <a:t>YÊU CẦU PHI CHỨC NĂNG</a:t>
            </a:r>
            <a:r>
              <a:rPr lang="en-US" altLang="en-US" sz="3200" b="1" dirty="0">
                <a:solidFill>
                  <a:srgbClr val="C00000"/>
                </a:solidFill>
              </a:rPr>
              <a:t> (NON-FUNCTIONAL REQUIREMENTS)</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28599" y="1125077"/>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just">
              <a:lnSpc>
                <a:spcPct val="120000"/>
              </a:lnSpc>
              <a:spcBef>
                <a:spcPct val="0"/>
              </a:spcBef>
              <a:buFont typeface="Arial" panose="020B0604020202020204" pitchFamily="34" charset="0"/>
              <a:buChar char="•"/>
            </a:pPr>
            <a:r>
              <a:rPr lang="en-US" altLang="en-US" sz="3200" dirty="0" err="1">
                <a:latin typeface="Times New Roman" panose="02020603050405020304" pitchFamily="18" charset="0"/>
                <a:cs typeface="Times New Roman" panose="02020603050405020304" pitchFamily="18" charset="0"/>
              </a:rPr>
              <a:t>Không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tập</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trung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vào</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các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chức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năng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hệ</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thống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mà</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chỉ</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tập</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trung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vào</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các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ràng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buộc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hệ</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thống</a:t>
            </a:r>
            <a:r>
              <a:rPr lang="en-US" altLang="en-US" sz="3200" dirty="0">
                <a:latin typeface="Times New Roman" panose="02020603050405020304" pitchFamily="18" charset="0"/>
                <a:cs typeface="Times New Roman" panose="02020603050405020304" pitchFamily="18" charset="0"/>
              </a:rPr>
              <a:t>. N</a:t>
            </a:r>
            <a:r>
              <a:rPr lang="vi-VN" altLang="en-US" sz="3200" dirty="0">
                <a:latin typeface="Times New Roman" panose="02020603050405020304" pitchFamily="18" charset="0"/>
                <a:cs typeface="Times New Roman" panose="02020603050405020304" pitchFamily="18" charset="0"/>
              </a:rPr>
              <a:t>hững ràng buộc về tiêu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chuẩn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thời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gian</a:t>
            </a:r>
            <a:r>
              <a:rPr lang="en-US" altLang="en-US" sz="3200" dirty="0">
                <a:latin typeface="Times New Roman" panose="02020603050405020304" pitchFamily="18" charset="0"/>
                <a:cs typeface="Times New Roman" panose="02020603050405020304" pitchFamily="18" charset="0"/>
              </a:rPr>
              <a:t>, qui </a:t>
            </a:r>
            <a:r>
              <a:rPr lang="en-US" altLang="en-US" sz="3200" dirty="0" err="1">
                <a:latin typeface="Times New Roman" panose="02020603050405020304" pitchFamily="18" charset="0"/>
                <a:cs typeface="Times New Roman" panose="02020603050405020304" pitchFamily="18" charset="0"/>
              </a:rPr>
              <a:t>trình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phát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triển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chủ</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yếu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là</a:t>
            </a:r>
            <a:r>
              <a:rPr lang="en-US" altLang="en-US" sz="3200" dirty="0">
                <a:latin typeface="Times New Roman" panose="02020603050405020304" pitchFamily="18" charset="0"/>
                <a:cs typeface="Times New Roman" panose="02020603050405020304" pitchFamily="18" charset="0"/>
              </a:rPr>
              <a:t> </a:t>
            </a:r>
            <a:r>
              <a:rPr lang="vi-VN" altLang="en-US" sz="3200" dirty="0">
                <a:latin typeface="Times New Roman" panose="02020603050405020304" pitchFamily="18" charset="0"/>
                <a:cs typeface="Times New Roman" panose="02020603050405020304" pitchFamily="18" charset="0"/>
              </a:rPr>
              <a:t>những yêu cầu về chất lượng</a:t>
            </a:r>
            <a:r>
              <a:rPr lang="en-US" altLang="en-US" sz="3200" dirty="0">
                <a:latin typeface="Times New Roman" panose="02020603050405020304" pitchFamily="18" charset="0"/>
                <a:cs typeface="Times New Roman" panose="02020603050405020304" pitchFamily="18" charset="0"/>
              </a:rPr>
              <a:t>.</a:t>
            </a:r>
          </a:p>
          <a:p>
            <a:pPr marL="457200" indent="-457200" algn="just">
              <a:lnSpc>
                <a:spcPct val="120000"/>
              </a:lnSpc>
              <a:spcBef>
                <a:spcPct val="0"/>
              </a:spcBef>
              <a:buFont typeface="Arial" panose="020B0604020202020204" pitchFamily="34" charset="0"/>
              <a:buChar char="•"/>
            </a:pPr>
            <a:r>
              <a:rPr lang="en-US" altLang="en-US" sz="3200" dirty="0" err="1">
                <a:latin typeface="Times New Roman" panose="02020603050405020304" pitchFamily="18" charset="0"/>
                <a:cs typeface="Times New Roman" panose="02020603050405020304" pitchFamily="18" charset="0"/>
              </a:rPr>
              <a:t>Sáu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loại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chính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yêu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cầu</a:t>
            </a:r>
            <a:r>
              <a:rPr lang="en-US" altLang="en-US" sz="3200" dirty="0">
                <a:latin typeface="Times New Roman" panose="02020603050405020304" pitchFamily="18" charset="0"/>
                <a:cs typeface="Times New Roman" panose="02020603050405020304" pitchFamily="18" charset="0"/>
              </a:rPr>
              <a:t> phi </a:t>
            </a:r>
            <a:r>
              <a:rPr lang="en-US" altLang="en-US" sz="3200" dirty="0" err="1">
                <a:latin typeface="Times New Roman" panose="02020603050405020304" pitchFamily="18" charset="0"/>
                <a:cs typeface="Times New Roman" panose="02020603050405020304" pitchFamily="18" charset="0"/>
              </a:rPr>
              <a:t>chức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năng</a:t>
            </a:r>
            <a:r>
              <a:rPr lang="en-US" altLang="en-US" sz="3200" dirty="0">
                <a:latin typeface="Times New Roman" panose="02020603050405020304" pitchFamily="18" charset="0"/>
                <a:cs typeface="Times New Roman" panose="02020603050405020304" pitchFamily="18" charset="0"/>
              </a:rPr>
              <a:t>: security, privacy, usability, reliability, availability, and performance.</a:t>
            </a:r>
          </a:p>
          <a:p>
            <a:pPr marL="457200" indent="-457200" algn="just">
              <a:lnSpc>
                <a:spcPct val="120000"/>
              </a:lnSpc>
              <a:spcBef>
                <a:spcPct val="0"/>
              </a:spcBef>
              <a:buFont typeface="Arial" panose="020B0604020202020204" pitchFamily="34" charset="0"/>
              <a:buChar char="•"/>
            </a:pPr>
            <a:r>
              <a:rPr lang="vi-VN" altLang="en-US" sz="3200" b="1" dirty="0">
                <a:latin typeface="Times New Roman" panose="02020603050405020304" pitchFamily="18" charset="0"/>
                <a:cs typeface="Times New Roman" panose="02020603050405020304" pitchFamily="18" charset="0"/>
              </a:rPr>
              <a:t>Ràng buộc: </a:t>
            </a:r>
            <a:r>
              <a:rPr lang="vi-VN" altLang="en-US" sz="3200" dirty="0">
                <a:latin typeface="Times New Roman" panose="02020603050405020304" pitchFamily="18" charset="0"/>
                <a:cs typeface="Times New Roman" panose="02020603050405020304" pitchFamily="18" charset="0"/>
              </a:rPr>
              <a:t>phản ảnh những đặc trưng của miền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ứng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dụng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Chúng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có</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thể</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là</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những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yêu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cầu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chức</a:t>
            </a:r>
            <a:r>
              <a:rPr lang="en-US" altLang="en-US" sz="3200" dirty="0">
                <a:latin typeface="Times New Roman" panose="02020603050405020304" pitchFamily="18" charset="0"/>
                <a:cs typeface="Times New Roman" panose="02020603050405020304" pitchFamily="18" charset="0"/>
              </a:rPr>
              <a:t> </a:t>
            </a:r>
            <a:r>
              <a:rPr lang="vi-VN" altLang="en-US" sz="3200" dirty="0">
                <a:latin typeface="Times New Roman" panose="02020603050405020304" pitchFamily="18" charset="0"/>
                <a:cs typeface="Times New Roman" panose="02020603050405020304" pitchFamily="18" charset="0"/>
              </a:rPr>
              <a:t>năng hay yêu cầu phi chức năng.</a:t>
            </a:r>
            <a:endParaRPr lang="en-US" altLang="en-US" sz="3200" dirty="0">
              <a:latin typeface="Times New Roman" panose="02020603050405020304" pitchFamily="18" charset="0"/>
              <a:cs typeface="Times New Roman" panose="02020603050405020304" pitchFamily="18" charset="0"/>
            </a:endParaRPr>
          </a:p>
          <a:p>
            <a:pPr marL="457200" indent="-457200" algn="l">
              <a:lnSpc>
                <a:spcPct val="100000"/>
              </a:lnSpc>
              <a:buFont typeface="Arial" panose="020B0604020202020204" pitchFamily="34" charset="0"/>
              <a:buChar char="•"/>
            </a:pP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7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08708" y="13854"/>
            <a:ext cx="11554691" cy="932689"/>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200" b="1" dirty="0">
                <a:solidFill>
                  <a:srgbClr val="C00000"/>
                </a:solidFill>
              </a:rPr>
              <a:t>YÊU CẦU PHI CHỨC NĂNG</a:t>
            </a:r>
            <a:r>
              <a:rPr lang="en-US" altLang="en-US" sz="3200" b="1" dirty="0">
                <a:solidFill>
                  <a:srgbClr val="C00000"/>
                </a:solidFill>
              </a:rPr>
              <a:t> (NON-FUNCTIONAL REQUIREMENTS)</a:t>
            </a:r>
          </a:p>
        </p:txBody>
      </p:sp>
      <p:pic>
        <p:nvPicPr>
          <p:cNvPr id="5" name="Picture 2">
            <a:extLst>
              <a:ext uri="{FF2B5EF4-FFF2-40B4-BE49-F238E27FC236}">
                <a16:creationId xmlns:a16="http://schemas.microsoft.com/office/drawing/2014/main" id="{AE45BFAB-3B4F-4231-B034-31CD4FD36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648" t="30728" r="11916" b="11591"/>
          <a:stretch>
            <a:fillRect/>
          </a:stretch>
        </p:blipFill>
        <p:spPr bwMode="auto">
          <a:xfrm>
            <a:off x="1821873" y="1258892"/>
            <a:ext cx="8301038"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6970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08708" y="13854"/>
            <a:ext cx="11554691" cy="932689"/>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200" b="1" dirty="0">
                <a:solidFill>
                  <a:srgbClr val="C00000"/>
                </a:solidFill>
              </a:rPr>
              <a:t>YÊU CẦU PHI CHỨC NĂNG</a:t>
            </a:r>
            <a:r>
              <a:rPr lang="en-US" altLang="en-US" sz="3200" b="1" dirty="0">
                <a:solidFill>
                  <a:srgbClr val="C00000"/>
                </a:solidFill>
              </a:rPr>
              <a:t> (NON-FUNCTIONAL REQUIREMENTS)</a:t>
            </a:r>
          </a:p>
        </p:txBody>
      </p:sp>
      <p:pic>
        <p:nvPicPr>
          <p:cNvPr id="7" name="Picture 6" descr="img121_3">
            <a:extLst>
              <a:ext uri="{FF2B5EF4-FFF2-40B4-BE49-F238E27FC236}">
                <a16:creationId xmlns:a16="http://schemas.microsoft.com/office/drawing/2014/main" id="{CB009890-970C-4251-820C-783691474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539" y="1258892"/>
            <a:ext cx="7988498" cy="456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837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NỘI DUNG KHẢO SÁT YÊU CẦU HỆ THỐNG</a:t>
            </a:r>
          </a:p>
        </p:txBody>
      </p:sp>
      <p:sp>
        <p:nvSpPr>
          <p:cNvPr id="5" name="Rectangle 3"/>
          <p:cNvSpPr txBox="1">
            <a:spLocks noChangeArrowheads="1"/>
          </p:cNvSpPr>
          <p:nvPr/>
        </p:nvSpPr>
        <p:spPr>
          <a:xfrm>
            <a:off x="457199" y="1371600"/>
            <a:ext cx="10872439" cy="4495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mục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tiêu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vị</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lược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mục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tiêu</a:t>
            </a:r>
            <a:r>
              <a:rPr lang="en-US" altLang="en-US" sz="28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tin </a:t>
            </a:r>
            <a:r>
              <a:rPr lang="en-US" altLang="en-US" sz="2800" dirty="0" err="1">
                <a:latin typeface="Times New Roman" panose="02020603050405020304" pitchFamily="18" charset="0"/>
                <a:cs typeface="Times New Roman" panose="02020603050405020304" pitchFamily="18" charset="0"/>
              </a:rPr>
              <a:t>về</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nguồn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dữ</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liệu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ngoài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nội</a:t>
            </a:r>
            <a:r>
              <a:rPr lang="en-US" altLang="en-US" sz="2800" dirty="0">
                <a:latin typeface="Times New Roman" panose="02020603050405020304" pitchFamily="18" charset="0"/>
                <a:cs typeface="Times New Roman" panose="02020603050405020304" pitchFamily="18" charset="0"/>
              </a:rPr>
              <a:t> dung, dung </a:t>
            </a:r>
            <a:r>
              <a:rPr lang="en-US" altLang="en-US" sz="2800" dirty="0" err="1">
                <a:latin typeface="Times New Roman" panose="02020603050405020304" pitchFamily="18" charset="0"/>
                <a:cs typeface="Times New Roman" panose="02020603050405020304" pitchFamily="18" charset="0"/>
              </a:rPr>
              <a:t>lượng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kích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thước</a:t>
            </a:r>
            <a:r>
              <a:rPr lang="en-US" altLang="en-US" sz="2800" dirty="0">
                <a:latin typeface="Times New Roman" panose="02020603050405020304" pitchFamily="18" charset="0"/>
                <a:cs typeface="Times New Roman" panose="02020603050405020304" pitchFamily="18" charset="0"/>
              </a:rPr>
              <a:t>):</a:t>
            </a:r>
          </a:p>
          <a:p>
            <a:pPr marL="800100" lvl="1" indent="-3429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hồ</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sổ</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tập</a:t>
            </a:r>
            <a:r>
              <a:rPr lang="en-US" altLang="en-US" sz="2800" dirty="0">
                <a:latin typeface="Times New Roman" panose="02020603050405020304" pitchFamily="18" charset="0"/>
                <a:cs typeface="Times New Roman" panose="02020603050405020304" pitchFamily="18" charset="0"/>
              </a:rPr>
              <a:t> tin </a:t>
            </a:r>
          </a:p>
          <a:p>
            <a:pPr marL="800100" lvl="1" indent="-3429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Biểu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mẫu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báo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cáo</a:t>
            </a:r>
            <a:r>
              <a:rPr lang="en-US" altLang="en-US" sz="2800" dirty="0">
                <a:latin typeface="Times New Roman" panose="02020603050405020304" pitchFamily="18" charset="0"/>
                <a:cs typeface="Times New Roman" panose="02020603050405020304" pitchFamily="18" charset="0"/>
              </a:rPr>
              <a:t>, qui </a:t>
            </a:r>
            <a:r>
              <a:rPr lang="en-US" altLang="en-US" sz="2800" dirty="0" err="1">
                <a:latin typeface="Times New Roman" panose="02020603050405020304" pitchFamily="18" charset="0"/>
                <a:cs typeface="Times New Roman" panose="02020603050405020304" pitchFamily="18" charset="0"/>
              </a:rPr>
              <a:t>tắc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thức</a:t>
            </a:r>
            <a:r>
              <a:rPr lang="en-US" altLang="en-US" sz="2800" dirty="0">
                <a:latin typeface="Times New Roman" panose="02020603050405020304" pitchFamily="18" charset="0"/>
                <a:cs typeface="Times New Roman" panose="02020603050405020304" pitchFamily="18" charset="0"/>
              </a:rPr>
              <a:t> </a:t>
            </a:r>
          </a:p>
          <a:p>
            <a:pPr marL="800100" lvl="1" indent="-3429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qui </a:t>
            </a:r>
            <a:r>
              <a:rPr lang="en-US" altLang="en-US" sz="2800" dirty="0" err="1">
                <a:latin typeface="Times New Roman" panose="02020603050405020304" pitchFamily="18" charset="0"/>
                <a:cs typeface="Times New Roman" panose="02020603050405020304" pitchFamily="18" charset="0"/>
              </a:rPr>
              <a:t>tắc</a:t>
            </a:r>
            <a:r>
              <a:rPr lang="en-US" altLang="en-US" sz="2800" dirty="0">
                <a:latin typeface="Times New Roman" panose="02020603050405020304" pitchFamily="18" charset="0"/>
                <a:cs typeface="Times New Roman" panose="02020603050405020304" pitchFamily="18" charset="0"/>
              </a:rPr>
              <a:t>, qui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ràng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dữ</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liệu</a:t>
            </a:r>
            <a:endParaRPr lang="en-US" altLang="en-US" sz="2800" dirty="0">
              <a:latin typeface="Times New Roman" panose="02020603050405020304" pitchFamily="18" charset="0"/>
              <a:cs typeface="Times New Roman" panose="02020603050405020304" pitchFamily="18" charset="0"/>
            </a:endParaRPr>
          </a:p>
          <a:p>
            <a:pPr marL="800100" lvl="1" indent="-3429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dữ</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liệu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xảy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ra</a:t>
            </a:r>
            <a:r>
              <a:rPr lang="en-US" alt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9795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arn(in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arn(in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08708" y="13854"/>
            <a:ext cx="11554691" cy="932689"/>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altLang="en-US" sz="3200" b="1" dirty="0">
                <a:solidFill>
                  <a:srgbClr val="C00000"/>
                </a:solidFill>
              </a:rPr>
              <a:t>YÊU CẦU PHI CHỨC NĂNG</a:t>
            </a:r>
            <a:r>
              <a:rPr lang="en-US" altLang="en-US" sz="3200" b="1" dirty="0">
                <a:solidFill>
                  <a:srgbClr val="C00000"/>
                </a:solidFill>
              </a:rPr>
              <a:t> (NON-FUNCTIONAL REQUIREMENTS)</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28600" y="1102717"/>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r>
              <a:rPr lang="en-US" sz="2000" b="1" dirty="0">
                <a:latin typeface="Times New Roman" panose="02020603050405020304" pitchFamily="18" charset="0"/>
                <a:cs typeface="Times New Roman" panose="02020603050405020304" pitchFamily="18" charset="0"/>
              </a:rPr>
              <a:t>Ba </a:t>
            </a:r>
            <a:r>
              <a:rPr lang="en-US" sz="2000" b="1" dirty="0" err="1">
                <a:latin typeface="Times New Roman" panose="02020603050405020304" pitchFamily="18" charset="0"/>
                <a:cs typeface="Times New Roman" panose="02020603050405020304" pitchFamily="18" charset="0"/>
              </a:rPr>
              <a:t>yêu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cầu</a:t>
            </a:r>
            <a:r>
              <a:rPr lang="en-US" sz="2000" b="1" dirty="0">
                <a:latin typeface="Times New Roman" panose="02020603050405020304" pitchFamily="18" charset="0"/>
                <a:cs typeface="Times New Roman" panose="02020603050405020304" pitchFamily="18" charset="0"/>
              </a:rPr>
              <a:t> phi </a:t>
            </a:r>
            <a:r>
              <a:rPr lang="en-US" sz="2000" b="1" dirty="0" err="1">
                <a:latin typeface="Times New Roman" panose="02020603050405020304" pitchFamily="18" charset="0"/>
                <a:cs typeface="Times New Roman" panose="02020603050405020304" pitchFamily="18" charset="0"/>
              </a:rPr>
              <a:t>chức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năng</a:t>
            </a:r>
            <a:r>
              <a:rPr lang="en-US" sz="2000" b="1" dirty="0">
                <a:latin typeface="Times New Roman" panose="02020603050405020304" pitchFamily="18" charset="0"/>
                <a:cs typeface="Times New Roman" panose="02020603050405020304" pitchFamily="18" charset="0"/>
              </a:rPr>
              <a:t> c</a:t>
            </a:r>
            <a:r>
              <a:rPr lang="vi-VN" sz="2000" b="1" dirty="0">
                <a:latin typeface="Times New Roman" panose="02020603050405020304" pitchFamily="18" charset="0"/>
                <a:cs typeface="Times New Roman" panose="02020603050405020304" pitchFamily="18" charset="0"/>
              </a:rPr>
              <a:t>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bản</a:t>
            </a:r>
            <a:r>
              <a:rPr lang="en-US" sz="2000" b="1" dirty="0">
                <a:latin typeface="Times New Roman" panose="02020603050405020304" pitchFamily="18" charset="0"/>
                <a:cs typeface="Times New Roman" panose="02020603050405020304" pitchFamily="18" charset="0"/>
              </a:rPr>
              <a:t>:</a:t>
            </a:r>
            <a:endParaRPr lang="vi-VN" sz="2000" b="1"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a:t>
            </a:r>
          </a:p>
          <a:p>
            <a:pPr marL="800100" lvl="1" indent="-342900" algn="l">
              <a:buFont typeface="Arial" pitchFamily="34" charset="0"/>
              <a:buChar char="•"/>
              <a:defRPr/>
            </a:pP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endParaRPr lang="en-US" dirty="0">
              <a:latin typeface="Times New Roman" panose="02020603050405020304" pitchFamily="18" charset="0"/>
              <a:cs typeface="Times New Roman" panose="02020603050405020304" pitchFamily="18" charset="0"/>
            </a:endParaRPr>
          </a:p>
          <a:p>
            <a:pPr marL="800100" lvl="1" indent="-342900" algn="l">
              <a:buFont typeface="Arial" pitchFamily="34" charset="0"/>
              <a:buChar char="•"/>
              <a:defRPr/>
            </a:pP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endParaRPr lang="en-US" dirty="0">
              <a:latin typeface="Times New Roman" panose="02020603050405020304" pitchFamily="18" charset="0"/>
              <a:cs typeface="Times New Roman" panose="02020603050405020304" pitchFamily="18" charset="0"/>
            </a:endParaRPr>
          </a:p>
          <a:p>
            <a:pPr marL="800100" lvl="1" indent="-342900" algn="l">
              <a:buFont typeface="Arial" pitchFamily="34" charset="0"/>
              <a:buChar char="•"/>
              <a:defRPr/>
            </a:pP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cậy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endParaRPr lang="vi-VN"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endParaRPr lang="en-US" sz="2000" dirty="0">
              <a:latin typeface="Times New Roman" panose="02020603050405020304" pitchFamily="18" charset="0"/>
              <a:cs typeface="Times New Roman" panose="02020603050405020304" pitchFamily="18" charset="0"/>
            </a:endParaRPr>
          </a:p>
          <a:p>
            <a:pPr marL="800100" lvl="1" indent="-342900" algn="l">
              <a:buFont typeface="Arial" pitchFamily="34" charset="0"/>
              <a:buChar char="•"/>
              <a:defRPr/>
            </a:pP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endParaRPr lang="en-US" dirty="0">
              <a:latin typeface="Times New Roman" panose="02020603050405020304" pitchFamily="18" charset="0"/>
              <a:cs typeface="Times New Roman" panose="02020603050405020304" pitchFamily="18" charset="0"/>
            </a:endParaRPr>
          </a:p>
          <a:p>
            <a:pPr marL="800100" lvl="1" indent="-342900" algn="l">
              <a:buFont typeface="Arial" pitchFamily="34" charset="0"/>
              <a:buChar char="•"/>
              <a:defRPr/>
            </a:pP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endParaRPr lang="en-US" dirty="0">
              <a:latin typeface="Times New Roman" panose="02020603050405020304" pitchFamily="18" charset="0"/>
              <a:cs typeface="Times New Roman" panose="02020603050405020304" pitchFamily="18" charset="0"/>
            </a:endParaRPr>
          </a:p>
          <a:p>
            <a:pPr marL="800100" lvl="1" indent="-342900" algn="l">
              <a:buFont typeface="Arial" pitchFamily="34" charset="0"/>
              <a:buChar char="•"/>
              <a:defRPr/>
            </a:pP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endParaRPr lang="en-US" dirty="0">
              <a:latin typeface="Times New Roman" panose="02020603050405020304" pitchFamily="18" charset="0"/>
              <a:cs typeface="Times New Roman" panose="02020603050405020304" pitchFamily="18" charset="0"/>
            </a:endParaRPr>
          </a:p>
          <a:p>
            <a:pPr marL="800100" lvl="1" indent="-342900" algn="l">
              <a:buFont typeface="Arial" pitchFamily="34" charset="0"/>
              <a:buChar char="•"/>
              <a:defRPr/>
            </a:pPr>
            <a:r>
              <a:rPr lang="en-US" dirty="0" err="1">
                <a:latin typeface="Times New Roman" panose="02020603050405020304" pitchFamily="18" charset="0"/>
                <a:cs typeface="Times New Roman" panose="02020603050405020304" pitchFamily="18" charset="0"/>
              </a:rPr>
              <a:t>Tư</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ng </a:t>
            </a:r>
            <a:r>
              <a:rPr lang="en-US" dirty="0" err="1">
                <a:latin typeface="Times New Roman" panose="02020603050405020304" pitchFamily="18" charset="0"/>
                <a:cs typeface="Times New Roman" panose="02020603050405020304" pitchFamily="18" charset="0"/>
              </a:rPr>
              <a:t>thích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cũ</a:t>
            </a:r>
            <a:endParaRPr lang="en-US" dirty="0">
              <a:latin typeface="Times New Roman" panose="02020603050405020304" pitchFamily="18" charset="0"/>
              <a:cs typeface="Times New Roman" panose="02020603050405020304" pitchFamily="18" charset="0"/>
            </a:endParaRPr>
          </a:p>
          <a:p>
            <a:pPr marL="342900" indent="-342900" algn="l">
              <a:buFont typeface="Arial" pitchFamily="34" charset="0"/>
              <a:buChar char="•"/>
              <a:defRPr/>
            </a:pPr>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ngoài</a:t>
            </a:r>
            <a:r>
              <a:rPr lang="en-US" sz="2000" dirty="0">
                <a:latin typeface="Times New Roman" panose="02020603050405020304" pitchFamily="18" charset="0"/>
                <a:cs typeface="Times New Roman" panose="02020603050405020304" pitchFamily="18" charset="0"/>
              </a:rPr>
              <a:t>:</a:t>
            </a:r>
          </a:p>
          <a:p>
            <a:pPr marL="800100" lvl="1" indent="-342900" algn="l">
              <a:buFont typeface="Arial" pitchFamily="34" charset="0"/>
              <a:buChar char="•"/>
              <a:defRPr/>
            </a:pPr>
            <a:r>
              <a:rPr lang="en-US" dirty="0">
                <a:latin typeface="Times New Roman" panose="02020603050405020304" pitchFamily="18" charset="0"/>
                <a:cs typeface="Times New Roman" panose="02020603050405020304" pitchFamily="18" charset="0"/>
              </a:rPr>
              <a:t>Do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marL="800100" lvl="1" indent="-342900" algn="l">
              <a:buFont typeface="Arial" pitchFamily="34" charset="0"/>
              <a:buChar char="•"/>
              <a:defRPr/>
            </a:pP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endParaRPr lang="en-US" dirty="0">
              <a:latin typeface="Times New Roman" panose="02020603050405020304" pitchFamily="18" charset="0"/>
              <a:cs typeface="Times New Roman" panose="02020603050405020304" pitchFamily="18" charset="0"/>
            </a:endParaRPr>
          </a:p>
          <a:p>
            <a:pPr marL="800100" lvl="1" indent="-342900" algn="l">
              <a:buFont typeface="Arial" pitchFamily="34" charset="0"/>
              <a:buChar char="•"/>
              <a:defRPr/>
            </a:pP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riêng</a:t>
            </a:r>
            <a:r>
              <a:rPr lang="en-US" dirty="0">
                <a:latin typeface="Times New Roman" panose="02020603050405020304" pitchFamily="18" charset="0"/>
                <a:cs typeface="Times New Roman" panose="02020603050405020304" pitchFamily="18" charset="0"/>
              </a:rPr>
              <a:t> t</a:t>
            </a:r>
            <a:r>
              <a:rPr lang="vi-VN" dirty="0">
                <a:latin typeface="Times New Roman" panose="02020603050405020304" pitchFamily="18" charset="0"/>
                <a:cs typeface="Times New Roman" panose="02020603050405020304" pitchFamily="18" charset="0"/>
              </a:rPr>
              <a:t>ư</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6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subTnLst>
                                    <p:animClr clrSpc="rgb" dir="cw">
                                      <p:cBhvr override="childStyle">
                                        <p:cTn dur="1" fill="hold" display="0" masterRel="nextClick" afterEffect="1"/>
                                        <p:tgtEl>
                                          <p:spTgt spid="7">
                                            <p:txEl>
                                              <p:pRg st="7" end="7"/>
                                            </p:txEl>
                                          </p:spTgt>
                                        </p:tgtEl>
                                        <p:attrNameLst>
                                          <p:attrName>ppt_c</p:attrName>
                                        </p:attrNameLst>
                                      </p:cBhvr>
                                      <p:to>
                                        <a:srgbClr val="000099"/>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subTnLst>
                                    <p:animClr clrSpc="rgb" dir="cw">
                                      <p:cBhvr override="childStyle">
                                        <p:cTn dur="1" fill="hold" display="0" masterRel="nextClick" afterEffect="1"/>
                                        <p:tgtEl>
                                          <p:spTgt spid="7">
                                            <p:txEl>
                                              <p:pRg st="8" end="8"/>
                                            </p:txEl>
                                          </p:spTgt>
                                        </p:tgtEl>
                                        <p:attrNameLst>
                                          <p:attrName>ppt_c</p:attrName>
                                        </p:attrNameLst>
                                      </p:cBhvr>
                                      <p:to>
                                        <a:srgbClr val="000099"/>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subTnLst>
                                    <p:animClr clrSpc="rgb" dir="cw">
                                      <p:cBhvr override="childStyle">
                                        <p:cTn dur="1" fill="hold" display="0" masterRel="nextClick" afterEffect="1"/>
                                        <p:tgtEl>
                                          <p:spTgt spid="7">
                                            <p:txEl>
                                              <p:pRg st="9" end="9"/>
                                            </p:txEl>
                                          </p:spTgt>
                                        </p:tgtEl>
                                        <p:attrNameLst>
                                          <p:attrName>ppt_c</p:attrName>
                                        </p:attrNameLst>
                                      </p:cBhvr>
                                      <p:to>
                                        <a:srgbClr val="000099"/>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subTnLst>
                                    <p:animClr clrSpc="rgb" dir="cw">
                                      <p:cBhvr override="childStyle">
                                        <p:cTn dur="1" fill="hold" display="0" masterRel="nextClick" afterEffect="1"/>
                                        <p:tgtEl>
                                          <p:spTgt spid="7">
                                            <p:txEl>
                                              <p:pRg st="10" end="10"/>
                                            </p:txEl>
                                          </p:spTgt>
                                        </p:tgtEl>
                                        <p:attrNameLst>
                                          <p:attrName>ppt_c</p:attrName>
                                        </p:attrNameLst>
                                      </p:cBhvr>
                                      <p:to>
                                        <a:srgbClr val="000099"/>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fade">
                                      <p:cBhvr>
                                        <p:cTn id="62" dur="500"/>
                                        <p:tgtEl>
                                          <p:spTgt spid="7">
                                            <p:txEl>
                                              <p:pRg st="11" end="11"/>
                                            </p:txEl>
                                          </p:spTgt>
                                        </p:tgtEl>
                                      </p:cBhvr>
                                    </p:animEffect>
                                  </p:childTnLst>
                                  <p:subTnLst>
                                    <p:animClr clrSpc="rgb" dir="cw">
                                      <p:cBhvr override="childStyle">
                                        <p:cTn dur="1" fill="hold" display="0" masterRel="nextClick" afterEffect="1"/>
                                        <p:tgtEl>
                                          <p:spTgt spid="7">
                                            <p:txEl>
                                              <p:pRg st="11" end="11"/>
                                            </p:txEl>
                                          </p:spTgt>
                                        </p:tgtEl>
                                        <p:attrNameLst>
                                          <p:attrName>ppt_c</p:attrName>
                                        </p:attrNameLst>
                                      </p:cBhvr>
                                      <p:to>
                                        <a:srgbClr val="000099"/>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animEffect transition="in" filter="fade">
                                      <p:cBhvr>
                                        <p:cTn id="67" dur="500"/>
                                        <p:tgtEl>
                                          <p:spTgt spid="7">
                                            <p:txEl>
                                              <p:pRg st="12" end="12"/>
                                            </p:txEl>
                                          </p:spTgt>
                                        </p:tgtEl>
                                      </p:cBhvr>
                                    </p:animEffect>
                                  </p:childTnLst>
                                  <p:subTnLst>
                                    <p:animClr clrSpc="rgb" dir="cw">
                                      <p:cBhvr override="childStyle">
                                        <p:cTn dur="1" fill="hold" display="0" masterRel="nextClick" afterEffect="1"/>
                                        <p:tgtEl>
                                          <p:spTgt spid="7">
                                            <p:txEl>
                                              <p:pRg st="12" end="12"/>
                                            </p:txEl>
                                          </p:spTgt>
                                        </p:tgtEl>
                                        <p:attrNameLst>
                                          <p:attrName>ppt_c</p:attrName>
                                        </p:attrNameLst>
                                      </p:cBhvr>
                                      <p:to>
                                        <a:srgbClr val="000099"/>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3" end="13"/>
                                            </p:txEl>
                                          </p:spTgt>
                                        </p:tgtEl>
                                        <p:attrNameLst>
                                          <p:attrName>style.visibility</p:attrName>
                                        </p:attrNameLst>
                                      </p:cBhvr>
                                      <p:to>
                                        <p:strVal val="visible"/>
                                      </p:to>
                                    </p:set>
                                    <p:animEffect transition="in" filter="fade">
                                      <p:cBhvr>
                                        <p:cTn id="72" dur="500"/>
                                        <p:tgtEl>
                                          <p:spTgt spid="7">
                                            <p:txEl>
                                              <p:pRg st="13" end="13"/>
                                            </p:txEl>
                                          </p:spTgt>
                                        </p:tgtEl>
                                      </p:cBhvr>
                                    </p:animEffect>
                                  </p:childTnLst>
                                  <p:subTnLst>
                                    <p:animClr clrSpc="rgb" dir="cw">
                                      <p:cBhvr override="childStyle">
                                        <p:cTn dur="1" fill="hold" display="0" masterRel="nextClick" afterEffect="1"/>
                                        <p:tgtEl>
                                          <p:spTgt spid="7">
                                            <p:txEl>
                                              <p:pRg st="13" end="13"/>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318653" y="-212430"/>
            <a:ext cx="11554691" cy="932689"/>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2800" b="1" dirty="0">
                <a:solidFill>
                  <a:srgbClr val="C00000"/>
                </a:solidFill>
              </a:rPr>
              <a:t>VÍ DỤ: </a:t>
            </a:r>
            <a:r>
              <a:rPr lang="vi-VN" altLang="en-US" sz="2800" b="1" dirty="0">
                <a:solidFill>
                  <a:srgbClr val="C00000"/>
                </a:solidFill>
              </a:rPr>
              <a:t>YÊU CẦU PHI CHỨC NĂNG</a:t>
            </a:r>
            <a:r>
              <a:rPr lang="en-US" altLang="en-US" sz="2800" b="1" dirty="0">
                <a:solidFill>
                  <a:srgbClr val="C00000"/>
                </a:solidFill>
              </a:rPr>
              <a:t> (NON-FUNCTIONAL REQUIREMENTS)</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318653" y="940897"/>
            <a:ext cx="11734800" cy="5903249"/>
          </a:xfrm>
          <a:prstGeom prst="rect">
            <a:avLst/>
          </a:prstGeom>
          <a:solidFill>
            <a:srgbClr val="FFFFFF"/>
          </a:solidFill>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4488" indent="-344488" algn="l" defTabSz="862013">
              <a:buFont typeface="Arial" panose="020B0604020202020204" pitchFamily="34" charset="0"/>
              <a:buChar char="•"/>
              <a:defRPr/>
            </a:pPr>
            <a:r>
              <a:rPr lang="en-US" sz="2000" b="1" kern="0" dirty="0" err="1">
                <a:latin typeface="Times New Roman" panose="02020603050405020304" pitchFamily="18" charset="0"/>
                <a:cs typeface="Times New Roman" panose="02020603050405020304" pitchFamily="18" charset="0"/>
              </a:rPr>
              <a:t>Chức</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năng</a:t>
            </a:r>
            <a:endParaRPr lang="en-US" sz="2000" b="1" kern="0" dirty="0">
              <a:latin typeface="Times New Roman" panose="02020603050405020304" pitchFamily="18" charset="0"/>
              <a:cs typeface="Times New Roman" panose="02020603050405020304" pitchFamily="18" charset="0"/>
            </a:endParaRPr>
          </a:p>
          <a:p>
            <a:pPr marL="793750" lvl="1" indent="-334963" algn="l" defTabSz="862013">
              <a:buFont typeface="Arial" panose="020B0604020202020204" pitchFamily="34" charset="0"/>
              <a:buChar char="•"/>
              <a:defRPr/>
            </a:pPr>
            <a:r>
              <a:rPr lang="en-US" sz="1800" kern="0" dirty="0" err="1">
                <a:latin typeface="Times New Roman" panose="02020603050405020304" pitchFamily="18" charset="0"/>
                <a:cs typeface="Times New Roman" panose="02020603050405020304" pitchFamily="18" charset="0"/>
              </a:rPr>
              <a:t>Hỗ</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trợ</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nhiều</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người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dùng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làm</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việc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đồng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thời</a:t>
            </a:r>
            <a:r>
              <a:rPr lang="en-US" sz="1800" kern="0" dirty="0">
                <a:latin typeface="Times New Roman" panose="02020603050405020304" pitchFamily="18" charset="0"/>
                <a:cs typeface="Times New Roman" panose="02020603050405020304" pitchFamily="18" charset="0"/>
              </a:rPr>
              <a:t>. </a:t>
            </a:r>
          </a:p>
          <a:p>
            <a:pPr marL="793750" lvl="1" indent="-334963" algn="l" defTabSz="862013">
              <a:buFont typeface="Arial" panose="020B0604020202020204" pitchFamily="34" charset="0"/>
              <a:buChar char="•"/>
              <a:defRPr/>
            </a:pPr>
            <a:r>
              <a:rPr lang="en-US" sz="1800" kern="0" dirty="0" err="1">
                <a:latin typeface="Times New Roman" panose="02020603050405020304" pitchFamily="18" charset="0"/>
                <a:cs typeface="Times New Roman" panose="02020603050405020304" pitchFamily="18" charset="0"/>
              </a:rPr>
              <a:t>Nếu</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một</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lớp</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bị</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hết</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chỗ</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khi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một</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sinh</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viên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đang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đăng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ký</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học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của</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lớp</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đó</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thì</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sinh</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viên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này</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phải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được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thông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báo</a:t>
            </a:r>
            <a:r>
              <a:rPr lang="en-US" sz="1800" kern="0" dirty="0">
                <a:latin typeface="Times New Roman" panose="02020603050405020304" pitchFamily="18" charset="0"/>
                <a:cs typeface="Times New Roman" panose="02020603050405020304" pitchFamily="18" charset="0"/>
              </a:rPr>
              <a:t>. </a:t>
            </a:r>
          </a:p>
          <a:p>
            <a:pPr marL="344488" indent="-344488" algn="l" defTabSz="862013">
              <a:buFont typeface="Arial" panose="020B0604020202020204" pitchFamily="34" charset="0"/>
              <a:buChar char="•"/>
              <a:defRPr/>
            </a:pPr>
            <a:r>
              <a:rPr lang="en-US" sz="2000" b="1" kern="0" dirty="0" err="1">
                <a:latin typeface="Times New Roman" panose="02020603050405020304" pitchFamily="18" charset="0"/>
                <a:cs typeface="Times New Roman" panose="02020603050405020304" pitchFamily="18" charset="0"/>
              </a:rPr>
              <a:t>Tính</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dễ</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dùng</a:t>
            </a:r>
            <a:endParaRPr lang="en-US" sz="2000" b="1" kern="0" dirty="0">
              <a:latin typeface="Times New Roman" panose="02020603050405020304" pitchFamily="18" charset="0"/>
              <a:cs typeface="Times New Roman" panose="02020603050405020304" pitchFamily="18" charset="0"/>
            </a:endParaRPr>
          </a:p>
          <a:p>
            <a:pPr marL="793750" lvl="1" indent="-334963" algn="l" defTabSz="862013">
              <a:buFont typeface="Arial" panose="020B0604020202020204" pitchFamily="34" charset="0"/>
              <a:buChar char="•"/>
              <a:defRPr/>
            </a:pPr>
            <a:r>
              <a:rPr lang="en-US" sz="1800" kern="0" dirty="0" err="1">
                <a:latin typeface="Times New Roman" panose="02020603050405020304" pitchFamily="18" charset="0"/>
                <a:cs typeface="Times New Roman" panose="02020603050405020304" pitchFamily="18" charset="0"/>
              </a:rPr>
              <a:t>Giao</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diện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nguời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dùng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tương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thích</a:t>
            </a:r>
            <a:r>
              <a:rPr lang="en-US" sz="1800" kern="0" dirty="0">
                <a:latin typeface="Times New Roman" panose="02020603050405020304" pitchFamily="18" charset="0"/>
                <a:cs typeface="Times New Roman" panose="02020603050405020304" pitchFamily="18" charset="0"/>
              </a:rPr>
              <a:t> Windows 7 </a:t>
            </a:r>
            <a:r>
              <a:rPr lang="en-US" sz="1800" kern="0" dirty="0" err="1">
                <a:latin typeface="Times New Roman" panose="02020603050405020304" pitchFamily="18" charset="0"/>
                <a:cs typeface="Times New Roman" panose="02020603050405020304" pitchFamily="18" charset="0"/>
              </a:rPr>
              <a:t>trở</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lên</a:t>
            </a:r>
            <a:r>
              <a:rPr lang="en-US" sz="1800" kern="0" dirty="0">
                <a:latin typeface="Times New Roman" panose="02020603050405020304" pitchFamily="18" charset="0"/>
                <a:cs typeface="Times New Roman" panose="02020603050405020304" pitchFamily="18" charset="0"/>
              </a:rPr>
              <a:t>. </a:t>
            </a:r>
          </a:p>
          <a:p>
            <a:pPr marL="344488" indent="-344488" algn="l" defTabSz="862013">
              <a:buFont typeface="Arial" panose="020B0604020202020204" pitchFamily="34" charset="0"/>
              <a:buChar char="•"/>
              <a:defRPr/>
            </a:pPr>
            <a:r>
              <a:rPr lang="en-US" sz="2000" b="1" kern="0" dirty="0" err="1">
                <a:latin typeface="Times New Roman" panose="02020603050405020304" pitchFamily="18" charset="0"/>
                <a:cs typeface="Times New Roman" panose="02020603050405020304" pitchFamily="18" charset="0"/>
              </a:rPr>
              <a:t>Tính</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ổn</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định</a:t>
            </a:r>
            <a:endParaRPr lang="en-US" sz="2000" b="1" kern="0" dirty="0">
              <a:latin typeface="Times New Roman" panose="02020603050405020304" pitchFamily="18" charset="0"/>
              <a:cs typeface="Times New Roman" panose="02020603050405020304" pitchFamily="18" charset="0"/>
            </a:endParaRPr>
          </a:p>
          <a:p>
            <a:pPr marL="793750" lvl="1" indent="-334963" algn="l" defTabSz="862013">
              <a:buFont typeface="Arial" panose="020B0604020202020204" pitchFamily="34" charset="0"/>
              <a:buChar char="•"/>
              <a:defRPr/>
            </a:pPr>
            <a:r>
              <a:rPr lang="en-US" sz="1800" kern="0" dirty="0" err="1">
                <a:latin typeface="Times New Roman" panose="02020603050405020304" pitchFamily="18" charset="0"/>
                <a:cs typeface="Times New Roman" panose="02020603050405020304" pitchFamily="18" charset="0"/>
              </a:rPr>
              <a:t>Hệ</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thống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phải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hoạt</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động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liên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tục</a:t>
            </a:r>
            <a:r>
              <a:rPr lang="en-US" sz="1800" kern="0" dirty="0">
                <a:latin typeface="Times New Roman" panose="02020603050405020304" pitchFamily="18" charset="0"/>
                <a:cs typeface="Times New Roman" panose="02020603050405020304" pitchFamily="18" charset="0"/>
              </a:rPr>
              <a:t> 24 </a:t>
            </a:r>
            <a:r>
              <a:rPr lang="en-US" sz="1800" kern="0" dirty="0" err="1">
                <a:latin typeface="Times New Roman" panose="02020603050405020304" pitchFamily="18" charset="0"/>
                <a:cs typeface="Times New Roman" panose="02020603050405020304" pitchFamily="18" charset="0"/>
              </a:rPr>
              <a:t>giờ</a:t>
            </a:r>
            <a:r>
              <a:rPr lang="en-US" sz="1800" kern="0" dirty="0">
                <a:latin typeface="Times New Roman" panose="02020603050405020304" pitchFamily="18" charset="0"/>
                <a:cs typeface="Times New Roman" panose="02020603050405020304" pitchFamily="18" charset="0"/>
              </a:rPr>
              <a:t>/</a:t>
            </a:r>
            <a:r>
              <a:rPr lang="en-US" sz="1800" kern="0" dirty="0" err="1">
                <a:latin typeface="Times New Roman" panose="02020603050405020304" pitchFamily="18" charset="0"/>
                <a:cs typeface="Times New Roman" panose="02020603050405020304" pitchFamily="18" charset="0"/>
              </a:rPr>
              <a:t>ngày</a:t>
            </a:r>
            <a:r>
              <a:rPr lang="en-US" sz="1800" kern="0" dirty="0">
                <a:latin typeface="Times New Roman" panose="02020603050405020304" pitchFamily="18" charset="0"/>
                <a:cs typeface="Times New Roman" panose="02020603050405020304" pitchFamily="18" charset="0"/>
              </a:rPr>
              <a:t>, 7 </a:t>
            </a:r>
            <a:r>
              <a:rPr lang="en-US" sz="1800" kern="0" dirty="0" err="1">
                <a:latin typeface="Times New Roman" panose="02020603050405020304" pitchFamily="18" charset="0"/>
                <a:cs typeface="Times New Roman" panose="02020603050405020304" pitchFamily="18" charset="0"/>
              </a:rPr>
              <a:t>ngày</a:t>
            </a:r>
            <a:r>
              <a:rPr lang="en-US" sz="1800" kern="0" dirty="0">
                <a:latin typeface="Times New Roman" panose="02020603050405020304" pitchFamily="18" charset="0"/>
                <a:cs typeface="Times New Roman" panose="02020603050405020304" pitchFamily="18" charset="0"/>
              </a:rPr>
              <a:t>/</a:t>
            </a:r>
            <a:r>
              <a:rPr lang="en-US" sz="1800" kern="0" dirty="0" err="1">
                <a:latin typeface="Times New Roman" panose="02020603050405020304" pitchFamily="18" charset="0"/>
                <a:cs typeface="Times New Roman" panose="02020603050405020304" pitchFamily="18" charset="0"/>
              </a:rPr>
              <a:t>tuần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với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thời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gian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ngừng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hoạt</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động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không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quá</a:t>
            </a:r>
            <a:r>
              <a:rPr lang="en-US" sz="1800" kern="0" dirty="0">
                <a:latin typeface="Times New Roman" panose="02020603050405020304" pitchFamily="18" charset="0"/>
                <a:cs typeface="Times New Roman" panose="02020603050405020304" pitchFamily="18" charset="0"/>
              </a:rPr>
              <a:t> 10%.</a:t>
            </a:r>
          </a:p>
          <a:p>
            <a:pPr marL="344488" indent="-344488" algn="l" defTabSz="862013">
              <a:buFont typeface="Arial" panose="020B0604020202020204" pitchFamily="34" charset="0"/>
              <a:buChar char="•"/>
              <a:defRPr/>
            </a:pPr>
            <a:r>
              <a:rPr lang="en-US" sz="2000" b="1" kern="0" dirty="0" err="1">
                <a:latin typeface="Times New Roman" panose="02020603050405020304" pitchFamily="18" charset="0"/>
                <a:cs typeface="Times New Roman" panose="02020603050405020304" pitchFamily="18" charset="0"/>
              </a:rPr>
              <a:t>Hiệu</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suất</a:t>
            </a:r>
            <a:endParaRPr lang="en-US" sz="2000" b="1" kern="0" dirty="0">
              <a:latin typeface="Times New Roman" panose="02020603050405020304" pitchFamily="18" charset="0"/>
              <a:cs typeface="Times New Roman" panose="02020603050405020304" pitchFamily="18" charset="0"/>
            </a:endParaRPr>
          </a:p>
          <a:p>
            <a:pPr marL="793750" lvl="1" indent="-334963" algn="l" defTabSz="862013">
              <a:buFont typeface="Arial" panose="020B0604020202020204" pitchFamily="34" charset="0"/>
              <a:buChar char="•"/>
              <a:defRPr/>
            </a:pPr>
            <a:r>
              <a:rPr lang="en-US" sz="1800" kern="0" dirty="0" err="1">
                <a:latin typeface="Times New Roman" panose="02020603050405020304" pitchFamily="18" charset="0"/>
                <a:cs typeface="Times New Roman" panose="02020603050405020304" pitchFamily="18" charset="0"/>
              </a:rPr>
              <a:t>Hệ</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thống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phải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hỗ</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trợ</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đến</a:t>
            </a:r>
            <a:r>
              <a:rPr lang="en-US" sz="1800" kern="0" dirty="0">
                <a:latin typeface="Times New Roman" panose="02020603050405020304" pitchFamily="18" charset="0"/>
                <a:cs typeface="Times New Roman" panose="02020603050405020304" pitchFamily="18" charset="0"/>
              </a:rPr>
              <a:t> 2000 </a:t>
            </a:r>
            <a:r>
              <a:rPr lang="en-US" sz="1800" kern="0" dirty="0" err="1">
                <a:latin typeface="Times New Roman" panose="02020603050405020304" pitchFamily="18" charset="0"/>
                <a:cs typeface="Times New Roman" panose="02020603050405020304" pitchFamily="18" charset="0"/>
              </a:rPr>
              <a:t>người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dùng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truy</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xuất</a:t>
            </a:r>
            <a:r>
              <a:rPr lang="en-US" sz="1800" kern="0" dirty="0">
                <a:latin typeface="Times New Roman" panose="02020603050405020304" pitchFamily="18" charset="0"/>
                <a:cs typeface="Times New Roman" panose="02020603050405020304" pitchFamily="18" charset="0"/>
              </a:rPr>
              <a:t> CSDL </a:t>
            </a:r>
            <a:r>
              <a:rPr lang="en-US" sz="1800" kern="0" dirty="0" err="1">
                <a:latin typeface="Times New Roman" panose="02020603050405020304" pitchFamily="18" charset="0"/>
                <a:cs typeface="Times New Roman" panose="02020603050405020304" pitchFamily="18" charset="0"/>
              </a:rPr>
              <a:t>trung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tâm</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đồng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thời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bất</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kỳ</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lúc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nào</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và</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đến</a:t>
            </a:r>
            <a:r>
              <a:rPr lang="en-US" sz="1800" kern="0" dirty="0">
                <a:latin typeface="Times New Roman" panose="02020603050405020304" pitchFamily="18" charset="0"/>
                <a:cs typeface="Times New Roman" panose="02020603050405020304" pitchFamily="18" charset="0"/>
              </a:rPr>
              <a:t> 500 </a:t>
            </a:r>
            <a:r>
              <a:rPr lang="en-US" sz="1800" kern="0" dirty="0" err="1">
                <a:latin typeface="Times New Roman" panose="02020603050405020304" pitchFamily="18" charset="0"/>
                <a:cs typeface="Times New Roman" panose="02020603050405020304" pitchFamily="18" charset="0"/>
              </a:rPr>
              <a:t>người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dùng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truy</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xuất</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các</a:t>
            </a:r>
            <a:r>
              <a:rPr lang="en-US" sz="1800" kern="0" dirty="0">
                <a:latin typeface="Times New Roman" panose="02020603050405020304" pitchFamily="18" charset="0"/>
                <a:cs typeface="Times New Roman" panose="02020603050405020304" pitchFamily="18" charset="0"/>
              </a:rPr>
              <a:t> server </a:t>
            </a:r>
            <a:r>
              <a:rPr lang="en-US" sz="1800" kern="0" dirty="0" err="1">
                <a:latin typeface="Times New Roman" panose="02020603050405020304" pitchFamily="18" charset="0"/>
                <a:cs typeface="Times New Roman" panose="02020603050405020304" pitchFamily="18" charset="0"/>
              </a:rPr>
              <a:t>cục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bộ</a:t>
            </a:r>
            <a:r>
              <a:rPr lang="en-US" sz="1800" kern="0" dirty="0">
                <a:latin typeface="Times New Roman" panose="02020603050405020304" pitchFamily="18" charset="0"/>
                <a:cs typeface="Times New Roman" panose="02020603050405020304" pitchFamily="18" charset="0"/>
              </a:rPr>
              <a:t>. </a:t>
            </a:r>
          </a:p>
          <a:p>
            <a:pPr marL="793750" lvl="1" indent="-334963" algn="l" defTabSz="862013">
              <a:buFont typeface="Arial" panose="020B0604020202020204" pitchFamily="34" charset="0"/>
              <a:buChar char="•"/>
              <a:defRPr/>
            </a:pPr>
            <a:r>
              <a:rPr lang="en-US" sz="1800" kern="0" dirty="0" err="1">
                <a:latin typeface="Times New Roman" panose="02020603050405020304" pitchFamily="18" charset="0"/>
                <a:cs typeface="Times New Roman" panose="02020603050405020304" pitchFamily="18" charset="0"/>
              </a:rPr>
              <a:t>Hệ</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thống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phải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truy</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xuất</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đến</a:t>
            </a:r>
            <a:r>
              <a:rPr lang="en-US" sz="1800" kern="0" dirty="0">
                <a:latin typeface="Times New Roman" panose="02020603050405020304" pitchFamily="18" charset="0"/>
                <a:cs typeface="Times New Roman" panose="02020603050405020304" pitchFamily="18" charset="0"/>
              </a:rPr>
              <a:t> CSDL </a:t>
            </a:r>
            <a:r>
              <a:rPr lang="en-US" sz="1800" kern="0" dirty="0" err="1">
                <a:latin typeface="Times New Roman" panose="02020603050405020304" pitchFamily="18" charset="0"/>
                <a:cs typeface="Times New Roman" panose="02020603050405020304" pitchFamily="18" charset="0"/>
              </a:rPr>
              <a:t>danh</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mục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học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phần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cũ</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với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độ</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trễ</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không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quá</a:t>
            </a:r>
            <a:r>
              <a:rPr lang="en-US" sz="1800" kern="0" dirty="0">
                <a:latin typeface="Times New Roman" panose="02020603050405020304" pitchFamily="18" charset="0"/>
                <a:cs typeface="Times New Roman" panose="02020603050405020304" pitchFamily="18" charset="0"/>
              </a:rPr>
              <a:t> 10 </a:t>
            </a:r>
            <a:r>
              <a:rPr lang="en-US" sz="1800" kern="0" dirty="0" err="1">
                <a:latin typeface="Times New Roman" panose="02020603050405020304" pitchFamily="18" charset="0"/>
                <a:cs typeface="Times New Roman" panose="02020603050405020304" pitchFamily="18" charset="0"/>
              </a:rPr>
              <a:t>giây</a:t>
            </a:r>
            <a:r>
              <a:rPr lang="en-US" sz="1800" kern="0" dirty="0">
                <a:latin typeface="Times New Roman" panose="02020603050405020304" pitchFamily="18" charset="0"/>
                <a:cs typeface="Times New Roman" panose="02020603050405020304" pitchFamily="18" charset="0"/>
              </a:rPr>
              <a:t>. </a:t>
            </a:r>
          </a:p>
          <a:p>
            <a:pPr marL="793750" lvl="1" indent="-334963" algn="l" defTabSz="862013">
              <a:buFont typeface="Arial" panose="020B0604020202020204" pitchFamily="34" charset="0"/>
              <a:buChar char="•"/>
              <a:defRPr/>
            </a:pPr>
            <a:r>
              <a:rPr lang="en-US" sz="1800" kern="0" dirty="0" err="1">
                <a:latin typeface="Times New Roman" panose="02020603050405020304" pitchFamily="18" charset="0"/>
                <a:cs typeface="Times New Roman" panose="02020603050405020304" pitchFamily="18" charset="0"/>
              </a:rPr>
              <a:t>Hệ</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thống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phải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có</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khả</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năng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hoàn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tất</a:t>
            </a:r>
            <a:r>
              <a:rPr lang="en-US" sz="1800" kern="0" dirty="0">
                <a:latin typeface="Times New Roman" panose="02020603050405020304" pitchFamily="18" charset="0"/>
                <a:cs typeface="Times New Roman" panose="02020603050405020304" pitchFamily="18" charset="0"/>
              </a:rPr>
              <a:t> 80% </a:t>
            </a:r>
            <a:r>
              <a:rPr lang="en-US" sz="1800" kern="0" dirty="0" err="1">
                <a:latin typeface="Times New Roman" panose="02020603050405020304" pitchFamily="18" charset="0"/>
                <a:cs typeface="Times New Roman" panose="02020603050405020304" pitchFamily="18" charset="0"/>
              </a:rPr>
              <a:t>giao</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dịch</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trong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vòng</a:t>
            </a:r>
            <a:r>
              <a:rPr lang="en-US" sz="1800" kern="0" dirty="0">
                <a:latin typeface="Times New Roman" panose="02020603050405020304" pitchFamily="18" charset="0"/>
                <a:cs typeface="Times New Roman" panose="02020603050405020304" pitchFamily="18" charset="0"/>
              </a:rPr>
              <a:t> 2 </a:t>
            </a:r>
            <a:r>
              <a:rPr lang="en-US" sz="1800" kern="0" dirty="0" err="1">
                <a:latin typeface="Times New Roman" panose="02020603050405020304" pitchFamily="18" charset="0"/>
                <a:cs typeface="Times New Roman" panose="02020603050405020304" pitchFamily="18" charset="0"/>
              </a:rPr>
              <a:t>phút</a:t>
            </a:r>
            <a:r>
              <a:rPr lang="en-US" sz="1800" kern="0" dirty="0">
                <a:latin typeface="Times New Roman" panose="02020603050405020304" pitchFamily="18" charset="0"/>
                <a:cs typeface="Times New Roman" panose="02020603050405020304" pitchFamily="18" charset="0"/>
              </a:rPr>
              <a:t>. </a:t>
            </a:r>
          </a:p>
          <a:p>
            <a:pPr marL="344488" indent="-344488" algn="l" defTabSz="862013">
              <a:buFont typeface="Arial" panose="020B0604020202020204" pitchFamily="34" charset="0"/>
              <a:buChar char="•"/>
              <a:defRPr/>
            </a:pPr>
            <a:r>
              <a:rPr lang="en-US" sz="2000" b="1" kern="0" dirty="0" err="1">
                <a:latin typeface="Times New Roman" panose="02020603050405020304" pitchFamily="18" charset="0"/>
                <a:cs typeface="Times New Roman" panose="02020603050405020304" pitchFamily="18" charset="0"/>
              </a:rPr>
              <a:t>Sự</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hỗ</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trợ</a:t>
            </a:r>
            <a:endParaRPr lang="en-US" sz="2000" b="1" kern="0" dirty="0">
              <a:latin typeface="Times New Roman" panose="02020603050405020304" pitchFamily="18" charset="0"/>
              <a:cs typeface="Times New Roman" panose="02020603050405020304" pitchFamily="18" charset="0"/>
            </a:endParaRPr>
          </a:p>
          <a:p>
            <a:pPr marL="793750" lvl="1" indent="-334963" algn="l" defTabSz="862013">
              <a:buFont typeface="Arial" panose="020B0604020202020204" pitchFamily="34" charset="0"/>
              <a:buChar char="•"/>
              <a:defRPr/>
            </a:pPr>
            <a:r>
              <a:rPr lang="en-US" sz="1800" kern="0" dirty="0">
                <a:latin typeface="Times New Roman" panose="02020603050405020304" pitchFamily="18" charset="0"/>
                <a:cs typeface="Times New Roman" panose="02020603050405020304" pitchFamily="18" charset="0"/>
              </a:rPr>
              <a:t>Thanh </a:t>
            </a:r>
            <a:r>
              <a:rPr lang="en-US" sz="1800" kern="0" dirty="0" err="1">
                <a:latin typeface="Times New Roman" panose="02020603050405020304" pitchFamily="18" charset="0"/>
                <a:cs typeface="Times New Roman" panose="02020603050405020304" pitchFamily="18" charset="0"/>
              </a:rPr>
              <a:t>toán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trực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tuyến</a:t>
            </a:r>
            <a:r>
              <a:rPr lang="en-US" sz="1800" kern="0" dirty="0">
                <a:latin typeface="Times New Roman" panose="02020603050405020304" pitchFamily="18" charset="0"/>
                <a:cs typeface="Times New Roman" panose="02020603050405020304" pitchFamily="18" charset="0"/>
              </a:rPr>
              <a:t>.</a:t>
            </a:r>
          </a:p>
          <a:p>
            <a:pPr marL="344488" indent="-344488" algn="l" defTabSz="862013">
              <a:buFont typeface="Arial" panose="020B0604020202020204" pitchFamily="34" charset="0"/>
              <a:buChar char="•"/>
              <a:defRPr/>
            </a:pPr>
            <a:r>
              <a:rPr lang="en-US" sz="2000" b="1" kern="0" dirty="0" err="1">
                <a:latin typeface="Times New Roman" panose="02020603050405020304" pitchFamily="18" charset="0"/>
                <a:cs typeface="Times New Roman" panose="02020603050405020304" pitchFamily="18" charset="0"/>
              </a:rPr>
              <a:t>Các</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ràng</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buộc</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thiết</a:t>
            </a:r>
            <a:r>
              <a:rPr lang="en-US" sz="2000" b="1" kern="0" dirty="0">
                <a:latin typeface="Times New Roman" panose="02020603050405020304" pitchFamily="18" charset="0"/>
                <a:cs typeface="Times New Roman" panose="02020603050405020304" pitchFamily="18" charset="0"/>
              </a:rPr>
              <a:t> </a:t>
            </a:r>
            <a:r>
              <a:rPr lang="en-US" sz="2000" b="1" kern="0" dirty="0" err="1">
                <a:latin typeface="Times New Roman" panose="02020603050405020304" pitchFamily="18" charset="0"/>
                <a:cs typeface="Times New Roman" panose="02020603050405020304" pitchFamily="18" charset="0"/>
              </a:rPr>
              <a:t>kế</a:t>
            </a:r>
            <a:endParaRPr lang="en-US" sz="2000" b="1" kern="0" dirty="0">
              <a:latin typeface="Times New Roman" panose="02020603050405020304" pitchFamily="18" charset="0"/>
              <a:cs typeface="Times New Roman" panose="02020603050405020304" pitchFamily="18" charset="0"/>
            </a:endParaRPr>
          </a:p>
          <a:p>
            <a:pPr marL="793750" lvl="1" indent="-334963" algn="l" defTabSz="862013">
              <a:buFont typeface="Arial" panose="020B0604020202020204" pitchFamily="34" charset="0"/>
              <a:buChar char="•"/>
              <a:defRPr/>
            </a:pPr>
            <a:r>
              <a:rPr lang="en-US" sz="1800" kern="0" dirty="0" err="1">
                <a:latin typeface="Times New Roman" panose="02020603050405020304" pitchFamily="18" charset="0"/>
                <a:cs typeface="Times New Roman" panose="02020603050405020304" pitchFamily="18" charset="0"/>
              </a:rPr>
              <a:t>Hệ</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thống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tích</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hợp</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với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Hệ</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thống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danh</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mục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học</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phần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có</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sẵn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một</a:t>
            </a:r>
            <a:r>
              <a:rPr lang="en-US" sz="1800" kern="0" dirty="0">
                <a:latin typeface="Times New Roman" panose="02020603050405020304" pitchFamily="18" charset="0"/>
                <a:cs typeface="Times New Roman" panose="02020603050405020304" pitchFamily="18" charset="0"/>
              </a:rPr>
              <a:t> CSDL RDBMS.</a:t>
            </a:r>
          </a:p>
          <a:p>
            <a:pPr marL="793750" lvl="1" indent="-334963" algn="l" defTabSz="862013">
              <a:buFont typeface="Arial" panose="020B0604020202020204" pitchFamily="34" charset="0"/>
              <a:buChar char="•"/>
              <a:defRPr/>
            </a:pPr>
            <a:r>
              <a:rPr lang="en-US" sz="1800" kern="0" dirty="0" err="1">
                <a:latin typeface="Times New Roman" panose="02020603050405020304" pitchFamily="18" charset="0"/>
                <a:cs typeface="Times New Roman" panose="02020603050405020304" pitchFamily="18" charset="0"/>
              </a:rPr>
              <a:t>Hệ</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thống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phải</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cung</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cấp</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giao</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diện</a:t>
            </a:r>
            <a:r>
              <a:rPr lang="en-US" sz="1800" kern="0" dirty="0">
                <a:latin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cs typeface="Times New Roman" panose="02020603050405020304" pitchFamily="18" charset="0"/>
              </a:rPr>
              <a:t>dựa</a:t>
            </a:r>
            <a:r>
              <a:rPr lang="en-US" sz="1800" kern="0" dirty="0">
                <a:latin typeface="Times New Roman" panose="02020603050405020304" pitchFamily="18" charset="0"/>
                <a:cs typeface="Times New Roman" panose="02020603050405020304" pitchFamily="18" charset="0"/>
              </a:rPr>
              <a:t> Web. </a:t>
            </a:r>
          </a:p>
          <a:p>
            <a:pPr marL="800100" lvl="1" indent="-342900" algn="l">
              <a:buFont typeface="Arial" pitchFamily="34" charset="0"/>
              <a:buChar char="•"/>
              <a:defRPr/>
            </a:pP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9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subTnLst>
                                    <p:animClr clrSpc="rgb" dir="cw">
                                      <p:cBhvr override="childStyle">
                                        <p:cTn dur="1" fill="hold" display="0" masterRel="nextClick" afterEffect="1"/>
                                        <p:tgtEl>
                                          <p:spTgt spid="7">
                                            <p:txEl>
                                              <p:pRg st="7" end="7"/>
                                            </p:txEl>
                                          </p:spTgt>
                                        </p:tgtEl>
                                        <p:attrNameLst>
                                          <p:attrName>ppt_c</p:attrName>
                                        </p:attrNameLst>
                                      </p:cBhvr>
                                      <p:to>
                                        <a:srgbClr val="000099"/>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subTnLst>
                                    <p:animClr clrSpc="rgb" dir="cw">
                                      <p:cBhvr override="childStyle">
                                        <p:cTn dur="1" fill="hold" display="0" masterRel="nextClick" afterEffect="1"/>
                                        <p:tgtEl>
                                          <p:spTgt spid="7">
                                            <p:txEl>
                                              <p:pRg st="8" end="8"/>
                                            </p:txEl>
                                          </p:spTgt>
                                        </p:tgtEl>
                                        <p:attrNameLst>
                                          <p:attrName>ppt_c</p:attrName>
                                        </p:attrNameLst>
                                      </p:cBhvr>
                                      <p:to>
                                        <a:srgbClr val="000099"/>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subTnLst>
                                    <p:animClr clrSpc="rgb" dir="cw">
                                      <p:cBhvr override="childStyle">
                                        <p:cTn dur="1" fill="hold" display="0" masterRel="nextClick" afterEffect="1"/>
                                        <p:tgtEl>
                                          <p:spTgt spid="7">
                                            <p:txEl>
                                              <p:pRg st="9" end="9"/>
                                            </p:txEl>
                                          </p:spTgt>
                                        </p:tgtEl>
                                        <p:attrNameLst>
                                          <p:attrName>ppt_c</p:attrName>
                                        </p:attrNameLst>
                                      </p:cBhvr>
                                      <p:to>
                                        <a:srgbClr val="000099"/>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subTnLst>
                                    <p:animClr clrSpc="rgb" dir="cw">
                                      <p:cBhvr override="childStyle">
                                        <p:cTn dur="1" fill="hold" display="0" masterRel="nextClick" afterEffect="1"/>
                                        <p:tgtEl>
                                          <p:spTgt spid="7">
                                            <p:txEl>
                                              <p:pRg st="10" end="10"/>
                                            </p:txEl>
                                          </p:spTgt>
                                        </p:tgtEl>
                                        <p:attrNameLst>
                                          <p:attrName>ppt_c</p:attrName>
                                        </p:attrNameLst>
                                      </p:cBhvr>
                                      <p:to>
                                        <a:srgbClr val="000099"/>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fade">
                                      <p:cBhvr>
                                        <p:cTn id="62" dur="500"/>
                                        <p:tgtEl>
                                          <p:spTgt spid="7">
                                            <p:txEl>
                                              <p:pRg st="11" end="11"/>
                                            </p:txEl>
                                          </p:spTgt>
                                        </p:tgtEl>
                                      </p:cBhvr>
                                    </p:animEffect>
                                  </p:childTnLst>
                                  <p:subTnLst>
                                    <p:animClr clrSpc="rgb" dir="cw">
                                      <p:cBhvr override="childStyle">
                                        <p:cTn dur="1" fill="hold" display="0" masterRel="nextClick" afterEffect="1"/>
                                        <p:tgtEl>
                                          <p:spTgt spid="7">
                                            <p:txEl>
                                              <p:pRg st="11" end="11"/>
                                            </p:txEl>
                                          </p:spTgt>
                                        </p:tgtEl>
                                        <p:attrNameLst>
                                          <p:attrName>ppt_c</p:attrName>
                                        </p:attrNameLst>
                                      </p:cBhvr>
                                      <p:to>
                                        <a:srgbClr val="000099"/>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animEffect transition="in" filter="fade">
                                      <p:cBhvr>
                                        <p:cTn id="67" dur="500"/>
                                        <p:tgtEl>
                                          <p:spTgt spid="7">
                                            <p:txEl>
                                              <p:pRg st="12" end="12"/>
                                            </p:txEl>
                                          </p:spTgt>
                                        </p:tgtEl>
                                      </p:cBhvr>
                                    </p:animEffect>
                                  </p:childTnLst>
                                  <p:subTnLst>
                                    <p:animClr clrSpc="rgb" dir="cw">
                                      <p:cBhvr override="childStyle">
                                        <p:cTn dur="1" fill="hold" display="0" masterRel="nextClick" afterEffect="1"/>
                                        <p:tgtEl>
                                          <p:spTgt spid="7">
                                            <p:txEl>
                                              <p:pRg st="12" end="12"/>
                                            </p:txEl>
                                          </p:spTgt>
                                        </p:tgtEl>
                                        <p:attrNameLst>
                                          <p:attrName>ppt_c</p:attrName>
                                        </p:attrNameLst>
                                      </p:cBhvr>
                                      <p:to>
                                        <a:srgbClr val="000099"/>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3" end="13"/>
                                            </p:txEl>
                                          </p:spTgt>
                                        </p:tgtEl>
                                        <p:attrNameLst>
                                          <p:attrName>style.visibility</p:attrName>
                                        </p:attrNameLst>
                                      </p:cBhvr>
                                      <p:to>
                                        <p:strVal val="visible"/>
                                      </p:to>
                                    </p:set>
                                    <p:animEffect transition="in" filter="fade">
                                      <p:cBhvr>
                                        <p:cTn id="72" dur="500"/>
                                        <p:tgtEl>
                                          <p:spTgt spid="7">
                                            <p:txEl>
                                              <p:pRg st="13" end="13"/>
                                            </p:txEl>
                                          </p:spTgt>
                                        </p:tgtEl>
                                      </p:cBhvr>
                                    </p:animEffect>
                                  </p:childTnLst>
                                  <p:subTnLst>
                                    <p:animClr clrSpc="rgb" dir="cw">
                                      <p:cBhvr override="childStyle">
                                        <p:cTn dur="1" fill="hold" display="0" masterRel="nextClick" afterEffect="1"/>
                                        <p:tgtEl>
                                          <p:spTgt spid="7">
                                            <p:txEl>
                                              <p:pRg st="13" end="13"/>
                                            </p:txEl>
                                          </p:spTgt>
                                        </p:tgtEl>
                                        <p:attrNameLst>
                                          <p:attrName>ppt_c</p:attrName>
                                        </p:attrNameLst>
                                      </p:cBhvr>
                                      <p:to>
                                        <a:srgbClr val="000099"/>
                                      </p:to>
                                    </p:animClr>
                                  </p:sub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
                                            <p:txEl>
                                              <p:pRg st="14" end="14"/>
                                            </p:txEl>
                                          </p:spTgt>
                                        </p:tgtEl>
                                        <p:attrNameLst>
                                          <p:attrName>style.visibility</p:attrName>
                                        </p:attrNameLst>
                                      </p:cBhvr>
                                      <p:to>
                                        <p:strVal val="visible"/>
                                      </p:to>
                                    </p:set>
                                    <p:animEffect transition="in" filter="fade">
                                      <p:cBhvr>
                                        <p:cTn id="77" dur="500"/>
                                        <p:tgtEl>
                                          <p:spTgt spid="7">
                                            <p:txEl>
                                              <p:pRg st="14" end="14"/>
                                            </p:txEl>
                                          </p:spTgt>
                                        </p:tgtEl>
                                      </p:cBhvr>
                                    </p:animEffect>
                                  </p:childTnLst>
                                  <p:subTnLst>
                                    <p:animClr clrSpc="rgb" dir="cw">
                                      <p:cBhvr override="childStyle">
                                        <p:cTn dur="1" fill="hold" display="0" masterRel="nextClick" afterEffect="1"/>
                                        <p:tgtEl>
                                          <p:spTgt spid="7">
                                            <p:txEl>
                                              <p:pRg st="14" end="14"/>
                                            </p:txEl>
                                          </p:spTgt>
                                        </p:tgtEl>
                                        <p:attrNameLst>
                                          <p:attrName>ppt_c</p:attrName>
                                        </p:attrNameLst>
                                      </p:cBhvr>
                                      <p:to>
                                        <a:srgbClr val="000099"/>
                                      </p:to>
                                    </p:animClr>
                                  </p:sub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
                                            <p:txEl>
                                              <p:pRg st="15" end="15"/>
                                            </p:txEl>
                                          </p:spTgt>
                                        </p:tgtEl>
                                        <p:attrNameLst>
                                          <p:attrName>style.visibility</p:attrName>
                                        </p:attrNameLst>
                                      </p:cBhvr>
                                      <p:to>
                                        <p:strVal val="visible"/>
                                      </p:to>
                                    </p:set>
                                    <p:animEffect transition="in" filter="fade">
                                      <p:cBhvr>
                                        <p:cTn id="82" dur="500"/>
                                        <p:tgtEl>
                                          <p:spTgt spid="7">
                                            <p:txEl>
                                              <p:pRg st="15" end="15"/>
                                            </p:txEl>
                                          </p:spTgt>
                                        </p:tgtEl>
                                      </p:cBhvr>
                                    </p:animEffect>
                                  </p:childTnLst>
                                  <p:subTnLst>
                                    <p:animClr clrSpc="rgb" dir="cw">
                                      <p:cBhvr override="childStyle">
                                        <p:cTn dur="1" fill="hold" display="0" masterRel="nextClick" afterEffect="1"/>
                                        <p:tgtEl>
                                          <p:spTgt spid="7">
                                            <p:txEl>
                                              <p:pRg st="15" end="15"/>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08708" y="13854"/>
            <a:ext cx="11554691" cy="932689"/>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YÊU CẦU MIỀN ỨNG DỤNG</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28600" y="1102717"/>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en-US" dirty="0" err="1">
                <a:latin typeface="Times New Roman" panose="02020603050405020304" pitchFamily="18" charset="0"/>
                <a:cs typeface="Times New Roman" panose="02020603050405020304" pitchFamily="18" charset="0"/>
              </a:rPr>
              <a:t>Yêu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miền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ứng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dụng</a:t>
            </a:r>
            <a:r>
              <a:rPr lang="en-US" altLang="en-US" dirty="0">
                <a:latin typeface="Times New Roman" panose="02020603050405020304" pitchFamily="18" charset="0"/>
                <a:cs typeface="Times New Roman" panose="02020603050405020304" pitchFamily="18" charset="0"/>
              </a:rPr>
              <a:t> đ</a:t>
            </a:r>
            <a:r>
              <a:rPr lang="vi-VN" altLang="en-US" dirty="0">
                <a:latin typeface="Times New Roman" panose="02020603050405020304" pitchFamily="18" charset="0"/>
                <a:cs typeface="Times New Roman" panose="02020603050405020304" pitchFamily="18" charset="0"/>
              </a:rPr>
              <a:t>ư</a:t>
            </a:r>
            <a:r>
              <a:rPr lang="en-US" altLang="en-US" dirty="0" err="1">
                <a:latin typeface="Times New Roman" panose="02020603050405020304" pitchFamily="18" charset="0"/>
                <a:cs typeface="Times New Roman" panose="02020603050405020304" pitchFamily="18" charset="0"/>
              </a:rPr>
              <a:t>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xác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định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từ</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miền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ứng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phản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ánh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thuộc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tính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ràng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buộc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miền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ứng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dụng</a:t>
            </a:r>
            <a:r>
              <a:rPr lang="en-US" altLang="en-US" dirty="0">
                <a:latin typeface="Times New Roman" panose="02020603050405020304" pitchFamily="18" charset="0"/>
                <a:cs typeface="Times New Roman" panose="02020603050405020304" pitchFamily="18" charset="0"/>
              </a:rPr>
              <a:t>.</a:t>
            </a:r>
          </a:p>
          <a:p>
            <a:pPr marL="342900" indent="-342900" algn="l">
              <a:lnSpc>
                <a:spcPct val="100000"/>
              </a:lnSpc>
              <a:buFont typeface="Arial" panose="020B0604020202020204" pitchFamily="34" charset="0"/>
              <a:buChar char="•"/>
            </a:pPr>
            <a:r>
              <a:rPr lang="en-US" altLang="en-US" dirty="0" err="1">
                <a:latin typeface="Times New Roman" panose="02020603050405020304" pitchFamily="18" charset="0"/>
                <a:cs typeface="Times New Roman" panose="02020603050405020304" pitchFamily="18" charset="0"/>
              </a:rPr>
              <a:t>Nó</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có</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thể</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yêu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hay phi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endParaRPr lang="en-US" altLang="en-US" dirty="0">
              <a:latin typeface="Times New Roman" panose="02020603050405020304" pitchFamily="18" charset="0"/>
              <a:cs typeface="Times New Roman" panose="02020603050405020304" pitchFamily="18" charset="0"/>
            </a:endParaRPr>
          </a:p>
          <a:p>
            <a:pPr marL="342900" indent="-342900" algn="l">
              <a:lnSpc>
                <a:spcPct val="100000"/>
              </a:lnSpc>
              <a:buFont typeface="Arial" panose="020B0604020202020204" pitchFamily="34" charset="0"/>
              <a:buChar char="•"/>
            </a:pPr>
            <a:r>
              <a:rPr lang="en-US" altLang="en-US" dirty="0" err="1">
                <a:latin typeface="Times New Roman" panose="02020603050405020304" pitchFamily="18" charset="0"/>
                <a:cs typeface="Times New Roman" panose="02020603050405020304" pitchFamily="18" charset="0"/>
              </a:rPr>
              <a:t>Nếu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yêu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miền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ứng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không</a:t>
            </a:r>
            <a:r>
              <a:rPr lang="en-US" altLang="en-US" dirty="0">
                <a:latin typeface="Times New Roman" panose="02020603050405020304" pitchFamily="18" charset="0"/>
                <a:cs typeface="Times New Roman" panose="02020603050405020304" pitchFamily="18" charset="0"/>
              </a:rPr>
              <a:t> đ</a:t>
            </a:r>
            <a:r>
              <a:rPr lang="vi-VN" altLang="en-US" dirty="0">
                <a:latin typeface="Times New Roman" panose="02020603050405020304" pitchFamily="18" charset="0"/>
                <a:cs typeface="Times New Roman" panose="02020603050405020304" pitchFamily="18" charset="0"/>
              </a:rPr>
              <a:t>ư</a:t>
            </a:r>
            <a:r>
              <a:rPr lang="en-US" altLang="en-US" dirty="0" err="1">
                <a:latin typeface="Times New Roman" panose="02020603050405020304" pitchFamily="18" charset="0"/>
                <a:cs typeface="Times New Roman" panose="02020603050405020304" pitchFamily="18" charset="0"/>
              </a:rPr>
              <a:t>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thỏa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mãn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thì</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có</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thể</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sẽ</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không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việc</a:t>
            </a:r>
            <a:r>
              <a:rPr lang="en-US" altLang="en-US" dirty="0">
                <a:latin typeface="Times New Roman" panose="02020603050405020304" pitchFamily="18" charset="0"/>
                <a:cs typeface="Times New Roman" panose="02020603050405020304" pitchFamily="18" charset="0"/>
              </a:rPr>
              <a:t> đ</a:t>
            </a:r>
            <a:r>
              <a:rPr lang="vi-VN" altLang="en-US" dirty="0">
                <a:latin typeface="Times New Roman" panose="02020603050405020304" pitchFamily="18" charset="0"/>
                <a:cs typeface="Times New Roman" panose="02020603050405020304" pitchFamily="18" charset="0"/>
              </a:rPr>
              <a:t>ư</a:t>
            </a:r>
            <a:r>
              <a:rPr lang="en-US" altLang="en-US" dirty="0" err="1">
                <a:latin typeface="Times New Roman" panose="02020603050405020304" pitchFamily="18" charset="0"/>
                <a:cs typeface="Times New Roman" panose="02020603050405020304" pitchFamily="18" charset="0"/>
              </a:rPr>
              <a:t>ợc</a:t>
            </a:r>
            <a:r>
              <a:rPr lang="en-US" altLang="en-US" dirty="0">
                <a:latin typeface="Times New Roman" panose="02020603050405020304" pitchFamily="18" charset="0"/>
                <a:cs typeface="Times New Roman" panose="02020603050405020304" pitchFamily="18" charset="0"/>
              </a:rPr>
              <a:t>.</a:t>
            </a:r>
          </a:p>
          <a:p>
            <a:pPr marL="342900" indent="-342900" algn="l">
              <a:lnSpc>
                <a:spcPct val="100000"/>
              </a:lnSpc>
              <a:buFont typeface="Arial" panose="020B0604020202020204" pitchFamily="34" charset="0"/>
              <a:buChar char="•"/>
            </a:pP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số</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vấn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đề</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liên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quan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đến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yêu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miền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ứng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dụng</a:t>
            </a:r>
            <a:r>
              <a:rPr lang="en-US" altLang="en-US" dirty="0">
                <a:latin typeface="Times New Roman" panose="02020603050405020304" pitchFamily="18" charset="0"/>
                <a:cs typeface="Times New Roman" panose="02020603050405020304" pitchFamily="18" charset="0"/>
              </a:rPr>
              <a:t>:</a:t>
            </a:r>
          </a:p>
          <a:p>
            <a:pPr marL="800100" lvl="1" indent="-342900" algn="l">
              <a:lnSpc>
                <a:spcPct val="100000"/>
              </a:lnSpc>
              <a:buFont typeface="Arial" panose="020B0604020202020204" pitchFamily="34" charset="0"/>
              <a:buChar char="•"/>
            </a:pPr>
            <a:r>
              <a:rPr lang="en-US" altLang="en-US" sz="2400" dirty="0" err="1">
                <a:latin typeface="Times New Roman" panose="02020603050405020304" pitchFamily="18" charset="0"/>
                <a:cs typeface="Times New Roman" panose="02020603050405020304" pitchFamily="18" charset="0"/>
              </a:rPr>
              <a:t>Khả</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năng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có</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thể</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hiểu</a:t>
            </a:r>
            <a:r>
              <a:rPr lang="en-US" altLang="en-US" sz="2400" dirty="0">
                <a:latin typeface="Times New Roman" panose="02020603050405020304" pitchFamily="18" charset="0"/>
                <a:cs typeface="Times New Roman" panose="02020603050405020304" pitchFamily="18" charset="0"/>
              </a:rPr>
              <a:t> đ</a:t>
            </a:r>
            <a:r>
              <a:rPr lang="vi-VN" altLang="en-US" sz="2400" dirty="0">
                <a:latin typeface="Times New Roman" panose="02020603050405020304" pitchFamily="18" charset="0"/>
                <a:cs typeface="Times New Roman" panose="02020603050405020304" pitchFamily="18" charset="0"/>
              </a:rPr>
              <a:t>ư</a:t>
            </a:r>
            <a:r>
              <a:rPr lang="en-US" altLang="en-US" sz="2400" dirty="0" err="1">
                <a:latin typeface="Times New Roman" panose="02020603050405020304" pitchFamily="18" charset="0"/>
                <a:cs typeface="Times New Roman" panose="02020603050405020304" pitchFamily="18" charset="0"/>
              </a:rPr>
              <a:t>ợc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yêu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cầu</a:t>
            </a:r>
            <a:r>
              <a:rPr lang="en-US" altLang="en-US" sz="2400" dirty="0">
                <a:latin typeface="Times New Roman" panose="02020603050405020304" pitchFamily="18" charset="0"/>
                <a:cs typeface="Times New Roman" panose="02020603050405020304" pitchFamily="18" charset="0"/>
              </a:rPr>
              <a:t> đ</a:t>
            </a:r>
            <a:r>
              <a:rPr lang="vi-VN" altLang="en-US" sz="2400" dirty="0">
                <a:latin typeface="Times New Roman" panose="02020603050405020304" pitchFamily="18" charset="0"/>
                <a:cs typeface="Times New Roman" panose="02020603050405020304" pitchFamily="18" charset="0"/>
              </a:rPr>
              <a:t>ư</a:t>
            </a:r>
            <a:r>
              <a:rPr lang="en-US" altLang="en-US" sz="2400" dirty="0" err="1">
                <a:latin typeface="Times New Roman" panose="02020603050405020304" pitchFamily="18" charset="0"/>
                <a:cs typeface="Times New Roman" panose="02020603050405020304" pitchFamily="18" charset="0"/>
              </a:rPr>
              <a:t>ợc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biểu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diễn</a:t>
            </a:r>
            <a:r>
              <a:rPr lang="en-US" altLang="en-US" sz="2400" dirty="0">
                <a:latin typeface="Times New Roman" panose="02020603050405020304" pitchFamily="18" charset="0"/>
                <a:cs typeface="Times New Roman" panose="02020603050405020304" pitchFamily="18" charset="0"/>
              </a:rPr>
              <a:t> d</a:t>
            </a:r>
            <a:r>
              <a:rPr lang="vi-VN" altLang="en-US" sz="2400" dirty="0">
                <a:latin typeface="Times New Roman" panose="02020603050405020304" pitchFamily="18" charset="0"/>
                <a:cs typeface="Times New Roman" panose="02020603050405020304" pitchFamily="18" charset="0"/>
              </a:rPr>
              <a:t>ư</a:t>
            </a:r>
            <a:r>
              <a:rPr lang="en-US" altLang="en-US" sz="2400" dirty="0" err="1">
                <a:latin typeface="Times New Roman" panose="02020603050405020304" pitchFamily="18" charset="0"/>
                <a:cs typeface="Times New Roman" panose="02020603050405020304" pitchFamily="18" charset="0"/>
              </a:rPr>
              <a:t>ới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ngôn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ngữ</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của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lĩnh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vực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ứng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dụng</a:t>
            </a:r>
            <a:r>
              <a:rPr lang="en-US" altLang="en-US" sz="2400" dirty="0">
                <a:latin typeface="Times New Roman" panose="02020603050405020304" pitchFamily="18" charset="0"/>
                <a:cs typeface="Times New Roman" panose="02020603050405020304" pitchFamily="18" charset="0"/>
              </a:rPr>
              <a:t>.</a:t>
            </a:r>
          </a:p>
          <a:p>
            <a:pPr marL="800100" lvl="1" indent="-342900" algn="l">
              <a:lnSpc>
                <a:spcPct val="100000"/>
              </a:lnSpc>
              <a:buFont typeface="Arial" panose="020B0604020202020204" pitchFamily="34" charset="0"/>
              <a:buChar char="•"/>
            </a:pPr>
            <a:r>
              <a:rPr lang="en-US" altLang="en-US" sz="2400" dirty="0" err="1">
                <a:latin typeface="Times New Roman" panose="02020603050405020304" pitchFamily="18" charset="0"/>
                <a:cs typeface="Times New Roman" panose="02020603050405020304" pitchFamily="18" charset="0"/>
              </a:rPr>
              <a:t>Ẩn</a:t>
            </a:r>
            <a:r>
              <a:rPr lang="en-US" altLang="en-US" sz="2400" dirty="0">
                <a:latin typeface="Times New Roman" panose="02020603050405020304" pitchFamily="18" charset="0"/>
                <a:cs typeface="Times New Roman" panose="02020603050405020304" pitchFamily="18" charset="0"/>
              </a:rPr>
              <a:t> ý: </a:t>
            </a:r>
            <a:r>
              <a:rPr lang="en-US" altLang="en-US" sz="2400" dirty="0" err="1">
                <a:latin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chuyên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gia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có</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hiểu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biết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về</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lĩnh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vực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của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họ</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không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biết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xây</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dựng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những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yêu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cầu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miền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ứng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dụng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một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rõ</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ràng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mang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tính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kỹ</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thuật</a:t>
            </a:r>
            <a:r>
              <a:rPr lang="en-US" altLang="en-US" sz="2400" dirty="0">
                <a:latin typeface="Times New Roman" panose="02020603050405020304" pitchFamily="18" charset="0"/>
                <a:cs typeface="Times New Roman" panose="02020603050405020304" pitchFamily="18" charset="0"/>
              </a:rPr>
              <a:t> </a:t>
            </a:r>
          </a:p>
          <a:p>
            <a:pPr marL="800100" lvl="1" indent="-342900" algn="l">
              <a:lnSpc>
                <a:spcPct val="100000"/>
              </a:lnSpc>
              <a:buFont typeface="Arial" pitchFamily="34" charset="0"/>
              <a:buChar char="•"/>
              <a:defRPr/>
            </a:pP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28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3943" y="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C00000"/>
                </a:solidFill>
              </a:rPr>
              <a:t>VÍ DỤ XÁC ĐỊNH CÁC LOẠI YÊU CẦU</a:t>
            </a:r>
            <a:endParaRPr lang="en-US" altLang="en-US" sz="3600" b="1" dirty="0">
              <a:solidFill>
                <a:srgbClr val="C00000"/>
              </a:solidFill>
            </a:endParaRPr>
          </a:p>
        </p:txBody>
      </p:sp>
      <p:sp>
        <p:nvSpPr>
          <p:cNvPr id="5" name="Content Placeholder 2">
            <a:extLst>
              <a:ext uri="{FF2B5EF4-FFF2-40B4-BE49-F238E27FC236}">
                <a16:creationId xmlns:a16="http://schemas.microsoft.com/office/drawing/2014/main" id="{E93D4D35-4D78-4FA7-8966-D44E451956B9}"/>
              </a:ext>
            </a:extLst>
          </p:cNvPr>
          <p:cNvSpPr txBox="1">
            <a:spLocks/>
          </p:cNvSpPr>
          <p:nvPr/>
        </p:nvSpPr>
        <p:spPr>
          <a:xfrm>
            <a:off x="859703" y="1272746"/>
            <a:ext cx="4751388" cy="5029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vi-VN" altLang="en-US" b="1" dirty="0">
                <a:latin typeface="Times New Roman" panose="02020603050405020304" pitchFamily="18" charset="0"/>
                <a:cs typeface="Times New Roman" panose="02020603050405020304" pitchFamily="18" charset="0"/>
              </a:rPr>
              <a:t>Ví dụ: </a:t>
            </a:r>
            <a:r>
              <a:rPr lang="vi-VN" altLang="en-US" dirty="0">
                <a:latin typeface="Times New Roman" panose="02020603050405020304" pitchFamily="18" charset="0"/>
                <a:cs typeface="Times New Roman" panose="02020603050405020304" pitchFamily="18" charset="0"/>
              </a:rPr>
              <a:t>Một hệ thống dịch vụ ngân hàng trực tuyến cung cấp dịch vụ ngân hàng cho các tài khoản. Yêu cầu nghiệp vụ kinh doanh được quyết định cho người dùng A là tóm lược tài khoản và chuyển tiền. Trong khi đối với người dùng B yêu cầu kinh doanh là tóm lược tài khoản và thanh toán hóa đơn.</a:t>
            </a:r>
            <a:endParaRPr lang="en-US" altLang="en-US" dirty="0">
              <a:latin typeface="Times New Roman" panose="02020603050405020304" pitchFamily="18" charset="0"/>
              <a:cs typeface="Times New Roman" panose="02020603050405020304" pitchFamily="18" charset="0"/>
            </a:endParaRPr>
          </a:p>
          <a:p>
            <a:pPr algn="just"/>
            <a:endParaRPr lang="en-US" altLang="en-US"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262CED22-73A2-4DF5-8004-D143D94989B0}"/>
              </a:ext>
            </a:extLst>
          </p:cNvPr>
          <p:cNvGraphicFramePr>
            <a:graphicFrameLocks noGrp="1"/>
          </p:cNvGraphicFramePr>
          <p:nvPr>
            <p:extLst>
              <p:ext uri="{D42A27DB-BD31-4B8C-83A1-F6EECF244321}">
                <p14:modId xmlns:p14="http://schemas.microsoft.com/office/powerpoint/2010/main" val="3943880491"/>
              </p:ext>
            </p:extLst>
          </p:nvPr>
        </p:nvGraphicFramePr>
        <p:xfrm>
          <a:off x="2459182" y="4500372"/>
          <a:ext cx="6572250" cy="1371600"/>
        </p:xfrm>
        <a:graphic>
          <a:graphicData uri="http://schemas.openxmlformats.org/drawingml/2006/table">
            <a:tbl>
              <a:tblPr/>
              <a:tblGrid>
                <a:gridCol w="3286125">
                  <a:extLst>
                    <a:ext uri="{9D8B030D-6E8A-4147-A177-3AD203B41FA5}">
                      <a16:colId xmlns:a16="http://schemas.microsoft.com/office/drawing/2014/main" val="610841694"/>
                    </a:ext>
                  </a:extLst>
                </a:gridCol>
                <a:gridCol w="3286125">
                  <a:extLst>
                    <a:ext uri="{9D8B030D-6E8A-4147-A177-3AD203B41FA5}">
                      <a16:colId xmlns:a16="http://schemas.microsoft.com/office/drawing/2014/main" val="721730253"/>
                    </a:ext>
                  </a:extLst>
                </a:gridCol>
              </a:tblGrid>
              <a:tr h="0">
                <a:tc>
                  <a:txBody>
                    <a:bodyPr/>
                    <a:lstStyle/>
                    <a:p>
                      <a:pPr algn="l" fontAlgn="t"/>
                      <a:r>
                        <a:rPr lang="en-US">
                          <a:effectLst/>
                        </a:rPr>
                        <a:t>Tên quốc gia</a:t>
                      </a:r>
                    </a:p>
                  </a:txBody>
                  <a:tcPr>
                    <a:lnL w="9525" cap="flat" cmpd="sng" algn="ctr">
                      <a:solidFill>
                        <a:srgbClr val="D6D6D7"/>
                      </a:solidFill>
                      <a:prstDash val="solid"/>
                      <a:round/>
                      <a:headEnd type="none" w="med" len="med"/>
                      <a:tailEnd type="none" w="med" len="med"/>
                    </a:lnL>
                    <a:lnR w="9525" cap="flat" cmpd="sng" algn="ctr">
                      <a:solidFill>
                        <a:srgbClr val="D6D6D7"/>
                      </a:solidFill>
                      <a:prstDash val="solid"/>
                      <a:round/>
                      <a:headEnd type="none" w="med" len="med"/>
                      <a:tailEnd type="none" w="med" len="med"/>
                    </a:lnR>
                    <a:lnT w="9525" cap="flat" cmpd="sng" algn="ctr">
                      <a:solidFill>
                        <a:srgbClr val="D6D6D7"/>
                      </a:solidFill>
                      <a:prstDash val="solid"/>
                      <a:round/>
                      <a:headEnd type="none" w="med" len="med"/>
                      <a:tailEnd type="none" w="med" len="med"/>
                    </a:lnT>
                    <a:lnB w="9525" cap="flat" cmpd="sng" algn="ctr">
                      <a:solidFill>
                        <a:srgbClr val="D6D6D7"/>
                      </a:solidFill>
                      <a:prstDash val="solid"/>
                      <a:round/>
                      <a:headEnd type="none" w="med" len="med"/>
                      <a:tailEnd type="none" w="med" len="med"/>
                    </a:lnB>
                    <a:solidFill>
                      <a:srgbClr val="FFFFFF"/>
                    </a:solidFill>
                  </a:tcPr>
                </a:tc>
                <a:tc>
                  <a:txBody>
                    <a:bodyPr/>
                    <a:lstStyle/>
                    <a:p>
                      <a:pPr algn="l" fontAlgn="t"/>
                      <a:r>
                        <a:rPr lang="en-US">
                          <a:effectLst/>
                        </a:rPr>
                        <a:t>Dịch vụ ngân hàng cung cấp</a:t>
                      </a:r>
                    </a:p>
                  </a:txBody>
                  <a:tcPr>
                    <a:lnL w="9525" cap="flat" cmpd="sng" algn="ctr">
                      <a:solidFill>
                        <a:srgbClr val="D6D6D7"/>
                      </a:solidFill>
                      <a:prstDash val="solid"/>
                      <a:round/>
                      <a:headEnd type="none" w="med" len="med"/>
                      <a:tailEnd type="none" w="med" len="med"/>
                    </a:lnL>
                    <a:lnR w="9525" cap="flat" cmpd="sng" algn="ctr">
                      <a:solidFill>
                        <a:srgbClr val="D6D6D7"/>
                      </a:solidFill>
                      <a:prstDash val="solid"/>
                      <a:round/>
                      <a:headEnd type="none" w="med" len="med"/>
                      <a:tailEnd type="none" w="med" len="med"/>
                    </a:lnR>
                    <a:lnT w="9525" cap="flat" cmpd="sng" algn="ctr">
                      <a:solidFill>
                        <a:srgbClr val="D6D6D7"/>
                      </a:solidFill>
                      <a:prstDash val="solid"/>
                      <a:round/>
                      <a:headEnd type="none" w="med" len="med"/>
                      <a:tailEnd type="none" w="med" len="med"/>
                    </a:lnT>
                    <a:lnB w="9525" cap="flat" cmpd="sng" algn="ctr">
                      <a:solidFill>
                        <a:srgbClr val="D6D6D7"/>
                      </a:solidFill>
                      <a:prstDash val="solid"/>
                      <a:round/>
                      <a:headEnd type="none" w="med" len="med"/>
                      <a:tailEnd type="none" w="med" len="med"/>
                    </a:lnB>
                    <a:solidFill>
                      <a:srgbClr val="FFFFFF"/>
                    </a:solidFill>
                  </a:tcPr>
                </a:tc>
                <a:extLst>
                  <a:ext uri="{0D108BD9-81ED-4DB2-BD59-A6C34878D82A}">
                    <a16:rowId xmlns:a16="http://schemas.microsoft.com/office/drawing/2014/main" val="3478766769"/>
                  </a:ext>
                </a:extLst>
              </a:tr>
              <a:tr h="0">
                <a:tc>
                  <a:txBody>
                    <a:bodyPr/>
                    <a:lstStyle/>
                    <a:p>
                      <a:pPr fontAlgn="t"/>
                      <a:r>
                        <a:rPr lang="vi-VN">
                          <a:effectLst/>
                        </a:rPr>
                        <a:t>người dùng A</a:t>
                      </a:r>
                    </a:p>
                  </a:txBody>
                  <a:tcPr>
                    <a:lnL w="9525" cap="flat" cmpd="sng" algn="ctr">
                      <a:solidFill>
                        <a:srgbClr val="D6D6D7"/>
                      </a:solidFill>
                      <a:prstDash val="solid"/>
                      <a:round/>
                      <a:headEnd type="none" w="med" len="med"/>
                      <a:tailEnd type="none" w="med" len="med"/>
                    </a:lnL>
                    <a:lnR w="9525" cap="flat" cmpd="sng" algn="ctr">
                      <a:solidFill>
                        <a:srgbClr val="D6D6D7"/>
                      </a:solidFill>
                      <a:prstDash val="solid"/>
                      <a:round/>
                      <a:headEnd type="none" w="med" len="med"/>
                      <a:tailEnd type="none" w="med" len="med"/>
                    </a:lnR>
                    <a:lnT w="9525" cap="flat" cmpd="sng" algn="ctr">
                      <a:solidFill>
                        <a:srgbClr val="D6D6D7"/>
                      </a:solidFill>
                      <a:prstDash val="solid"/>
                      <a:round/>
                      <a:headEnd type="none" w="med" len="med"/>
                      <a:tailEnd type="none" w="med" len="med"/>
                    </a:lnT>
                    <a:lnB w="9525" cap="flat" cmpd="sng" algn="ctr">
                      <a:solidFill>
                        <a:srgbClr val="D6D6D7"/>
                      </a:solidFill>
                      <a:prstDash val="solid"/>
                      <a:round/>
                      <a:headEnd type="none" w="med" len="med"/>
                      <a:tailEnd type="none" w="med" len="med"/>
                    </a:lnB>
                    <a:solidFill>
                      <a:srgbClr val="FFFFFF"/>
                    </a:solidFill>
                  </a:tcPr>
                </a:tc>
                <a:tc>
                  <a:txBody>
                    <a:bodyPr/>
                    <a:lstStyle/>
                    <a:p>
                      <a:pPr fontAlgn="t"/>
                      <a:r>
                        <a:rPr lang="en-US" dirty="0" err="1">
                          <a:effectLst/>
                        </a:rPr>
                        <a:t>Tóm</a:t>
                      </a:r>
                      <a:r>
                        <a:rPr lang="en-US" dirty="0">
                          <a:effectLst/>
                        </a:rPr>
                        <a:t> </a:t>
                      </a:r>
                      <a:r>
                        <a:rPr lang="en-US" dirty="0" err="1">
                          <a:effectLst/>
                        </a:rPr>
                        <a:t>tắt</a:t>
                      </a:r>
                      <a:r>
                        <a:rPr lang="en-US" dirty="0">
                          <a:effectLst/>
                        </a:rPr>
                        <a:t> </a:t>
                      </a:r>
                      <a:r>
                        <a:rPr lang="en-US" dirty="0" err="1">
                          <a:effectLst/>
                        </a:rPr>
                        <a:t>tài</a:t>
                      </a:r>
                      <a:r>
                        <a:rPr lang="en-US" dirty="0">
                          <a:effectLst/>
                        </a:rPr>
                        <a:t> </a:t>
                      </a:r>
                      <a:r>
                        <a:rPr lang="en-US" dirty="0" err="1">
                          <a:effectLst/>
                        </a:rPr>
                        <a:t>khoản</a:t>
                      </a:r>
                      <a:r>
                        <a:rPr lang="en-US" dirty="0">
                          <a:effectLst/>
                        </a:rPr>
                        <a:t> </a:t>
                      </a:r>
                      <a:r>
                        <a:rPr lang="en-US" dirty="0" err="1">
                          <a:effectLst/>
                        </a:rPr>
                        <a:t>và</a:t>
                      </a:r>
                      <a:r>
                        <a:rPr lang="en-US" dirty="0">
                          <a:effectLst/>
                        </a:rPr>
                        <a:t> </a:t>
                      </a:r>
                      <a:r>
                        <a:rPr lang="en-US" dirty="0" err="1">
                          <a:effectLst/>
                        </a:rPr>
                        <a:t>chuyển</a:t>
                      </a:r>
                      <a:r>
                        <a:rPr lang="en-US" dirty="0">
                          <a:effectLst/>
                        </a:rPr>
                        <a:t> </a:t>
                      </a:r>
                      <a:r>
                        <a:rPr lang="en-US" dirty="0" err="1">
                          <a:effectLst/>
                        </a:rPr>
                        <a:t>tiền</a:t>
                      </a:r>
                      <a:endParaRPr lang="en-US" dirty="0">
                        <a:effectLst/>
                      </a:endParaRPr>
                    </a:p>
                  </a:txBody>
                  <a:tcPr>
                    <a:lnL w="9525" cap="flat" cmpd="sng" algn="ctr">
                      <a:solidFill>
                        <a:srgbClr val="D6D6D7"/>
                      </a:solidFill>
                      <a:prstDash val="solid"/>
                      <a:round/>
                      <a:headEnd type="none" w="med" len="med"/>
                      <a:tailEnd type="none" w="med" len="med"/>
                    </a:lnL>
                    <a:lnR w="9525" cap="flat" cmpd="sng" algn="ctr">
                      <a:solidFill>
                        <a:srgbClr val="D6D6D7"/>
                      </a:solidFill>
                      <a:prstDash val="solid"/>
                      <a:round/>
                      <a:headEnd type="none" w="med" len="med"/>
                      <a:tailEnd type="none" w="med" len="med"/>
                    </a:lnR>
                    <a:lnT w="9525" cap="flat" cmpd="sng" algn="ctr">
                      <a:solidFill>
                        <a:srgbClr val="D6D6D7"/>
                      </a:solidFill>
                      <a:prstDash val="solid"/>
                      <a:round/>
                      <a:headEnd type="none" w="med" len="med"/>
                      <a:tailEnd type="none" w="med" len="med"/>
                    </a:lnT>
                    <a:lnB w="9525" cap="flat" cmpd="sng" algn="ctr">
                      <a:solidFill>
                        <a:srgbClr val="D6D6D7"/>
                      </a:solidFill>
                      <a:prstDash val="solid"/>
                      <a:round/>
                      <a:headEnd type="none" w="med" len="med"/>
                      <a:tailEnd type="none" w="med" len="med"/>
                    </a:lnB>
                    <a:solidFill>
                      <a:srgbClr val="FFFFFF"/>
                    </a:solidFill>
                  </a:tcPr>
                </a:tc>
                <a:extLst>
                  <a:ext uri="{0D108BD9-81ED-4DB2-BD59-A6C34878D82A}">
                    <a16:rowId xmlns:a16="http://schemas.microsoft.com/office/drawing/2014/main" val="2369672116"/>
                  </a:ext>
                </a:extLst>
              </a:tr>
              <a:tr h="0">
                <a:tc>
                  <a:txBody>
                    <a:bodyPr/>
                    <a:lstStyle/>
                    <a:p>
                      <a:pPr fontAlgn="t"/>
                      <a:r>
                        <a:rPr lang="vi-VN">
                          <a:effectLst/>
                        </a:rPr>
                        <a:t>người dùng B</a:t>
                      </a:r>
                    </a:p>
                  </a:txBody>
                  <a:tcPr>
                    <a:lnL w="9525" cap="flat" cmpd="sng" algn="ctr">
                      <a:solidFill>
                        <a:srgbClr val="D6D6D7"/>
                      </a:solidFill>
                      <a:prstDash val="solid"/>
                      <a:round/>
                      <a:headEnd type="none" w="med" len="med"/>
                      <a:tailEnd type="none" w="med" len="med"/>
                    </a:lnL>
                    <a:lnR w="9525" cap="flat" cmpd="sng" algn="ctr">
                      <a:solidFill>
                        <a:srgbClr val="D6D6D7"/>
                      </a:solidFill>
                      <a:prstDash val="solid"/>
                      <a:round/>
                      <a:headEnd type="none" w="med" len="med"/>
                      <a:tailEnd type="none" w="med" len="med"/>
                    </a:lnR>
                    <a:lnT w="9525" cap="flat" cmpd="sng" algn="ctr">
                      <a:solidFill>
                        <a:srgbClr val="D6D6D7"/>
                      </a:solidFill>
                      <a:prstDash val="solid"/>
                      <a:round/>
                      <a:headEnd type="none" w="med" len="med"/>
                      <a:tailEnd type="none" w="med" len="med"/>
                    </a:lnT>
                    <a:lnB w="9525" cap="flat" cmpd="sng" algn="ctr">
                      <a:solidFill>
                        <a:srgbClr val="D6D6D7"/>
                      </a:solidFill>
                      <a:prstDash val="solid"/>
                      <a:round/>
                      <a:headEnd type="none" w="med" len="med"/>
                      <a:tailEnd type="none" w="med" len="med"/>
                    </a:lnB>
                    <a:solidFill>
                      <a:srgbClr val="FFFFFF"/>
                    </a:solidFill>
                  </a:tcPr>
                </a:tc>
                <a:tc>
                  <a:txBody>
                    <a:bodyPr/>
                    <a:lstStyle/>
                    <a:p>
                      <a:pPr fontAlgn="t"/>
                      <a:r>
                        <a:rPr lang="vi-VN" dirty="0">
                          <a:effectLst/>
                        </a:rPr>
                        <a:t>Tóm tắt tài khoản và thanh toán hóa đơn tiền điện</a:t>
                      </a:r>
                    </a:p>
                  </a:txBody>
                  <a:tcPr>
                    <a:lnL w="9525" cap="flat" cmpd="sng" algn="ctr">
                      <a:solidFill>
                        <a:srgbClr val="D6D6D7"/>
                      </a:solidFill>
                      <a:prstDash val="solid"/>
                      <a:round/>
                      <a:headEnd type="none" w="med" len="med"/>
                      <a:tailEnd type="none" w="med" len="med"/>
                    </a:lnL>
                    <a:lnR w="9525" cap="flat" cmpd="sng" algn="ctr">
                      <a:solidFill>
                        <a:srgbClr val="D6D6D7"/>
                      </a:solidFill>
                      <a:prstDash val="solid"/>
                      <a:round/>
                      <a:headEnd type="none" w="med" len="med"/>
                      <a:tailEnd type="none" w="med" len="med"/>
                    </a:lnR>
                    <a:lnT w="9525" cap="flat" cmpd="sng" algn="ctr">
                      <a:solidFill>
                        <a:srgbClr val="D6D6D7"/>
                      </a:solidFill>
                      <a:prstDash val="solid"/>
                      <a:round/>
                      <a:headEnd type="none" w="med" len="med"/>
                      <a:tailEnd type="none" w="med" len="med"/>
                    </a:lnT>
                    <a:lnB w="9525" cap="flat" cmpd="sng" algn="ctr">
                      <a:solidFill>
                        <a:srgbClr val="D6D6D7"/>
                      </a:solidFill>
                      <a:prstDash val="solid"/>
                      <a:round/>
                      <a:headEnd type="none" w="med" len="med"/>
                      <a:tailEnd type="none" w="med" len="med"/>
                    </a:lnB>
                    <a:solidFill>
                      <a:srgbClr val="FFFFFF"/>
                    </a:solidFill>
                  </a:tcPr>
                </a:tc>
                <a:extLst>
                  <a:ext uri="{0D108BD9-81ED-4DB2-BD59-A6C34878D82A}">
                    <a16:rowId xmlns:a16="http://schemas.microsoft.com/office/drawing/2014/main" val="2784754939"/>
                  </a:ext>
                </a:extLst>
              </a:tr>
            </a:tbl>
          </a:graphicData>
        </a:graphic>
      </p:graphicFrame>
      <p:pic>
        <p:nvPicPr>
          <p:cNvPr id="9" name="Picture 4">
            <a:extLst>
              <a:ext uri="{FF2B5EF4-FFF2-40B4-BE49-F238E27FC236}">
                <a16:creationId xmlns:a16="http://schemas.microsoft.com/office/drawing/2014/main" id="{E3349829-46B1-436A-8DCE-1C7A7350D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1152" y="1393610"/>
            <a:ext cx="3952875"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452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19861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ĐẶC TRƯNG CỦA YÊU CẦU</a:t>
            </a: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28600" y="1258891"/>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Khả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thi</a:t>
            </a:r>
            <a:r>
              <a:rPr lang="en-US" altLang="en-US" sz="2800" dirty="0">
                <a:latin typeface="Times New Roman" panose="02020603050405020304" pitchFamily="18" charset="0"/>
                <a:cs typeface="Times New Roman" panose="02020603050405020304" pitchFamily="18" charset="0"/>
              </a:rPr>
              <a:t> - Feasible</a:t>
            </a:r>
          </a:p>
          <a:p>
            <a:pPr marL="457200" indent="-4572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trị</a:t>
            </a:r>
            <a:r>
              <a:rPr lang="en-US" altLang="en-US" sz="2800" dirty="0">
                <a:latin typeface="Times New Roman" panose="02020603050405020304" pitchFamily="18" charset="0"/>
                <a:cs typeface="Times New Roman" panose="02020603050405020304" pitchFamily="18" charset="0"/>
              </a:rPr>
              <a:t> - Valid</a:t>
            </a:r>
          </a:p>
          <a:p>
            <a:pPr marL="457200" indent="-4572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Không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nhập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nhằng</a:t>
            </a:r>
            <a:r>
              <a:rPr lang="en-US" altLang="en-US" sz="2800" dirty="0">
                <a:latin typeface="Times New Roman" panose="02020603050405020304" pitchFamily="18" charset="0"/>
                <a:cs typeface="Times New Roman" panose="02020603050405020304" pitchFamily="18" charset="0"/>
              </a:rPr>
              <a:t> - Unambiguous</a:t>
            </a:r>
          </a:p>
          <a:p>
            <a:pPr marL="457200" indent="-4572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Dễ</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kiểm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chứng</a:t>
            </a:r>
            <a:r>
              <a:rPr lang="en-US" altLang="en-US" sz="2800" dirty="0">
                <a:latin typeface="Times New Roman" panose="02020603050405020304" pitchFamily="18" charset="0"/>
                <a:cs typeface="Times New Roman" panose="02020603050405020304" pitchFamily="18" charset="0"/>
              </a:rPr>
              <a:t> - Verifiable</a:t>
            </a:r>
          </a:p>
          <a:p>
            <a:pPr marL="457200" indent="-457200" algn="l">
              <a:buFont typeface="Arial" panose="020B0604020202020204" pitchFamily="34" charset="0"/>
              <a:buChar char="•"/>
            </a:pPr>
            <a:r>
              <a:rPr lang="vi-VN" altLang="en-US" sz="2800" dirty="0">
                <a:latin typeface="Times New Roman" panose="02020603050405020304" pitchFamily="18" charset="0"/>
                <a:cs typeface="Times New Roman" panose="02020603050405020304" pitchFamily="18" charset="0"/>
              </a:rPr>
              <a:t>Dễ biến đổi - Modifiable</a:t>
            </a:r>
          </a:p>
          <a:p>
            <a:pPr marL="457200" indent="-457200" algn="l">
              <a:buFont typeface="Arial" panose="020B0604020202020204" pitchFamily="34" charset="0"/>
              <a:buChar char="•"/>
            </a:pPr>
            <a:r>
              <a:rPr lang="en-US" altLang="en-US" sz="2800" dirty="0" err="1">
                <a:latin typeface="Times New Roman" panose="02020603050405020304" pitchFamily="18" charset="0"/>
                <a:cs typeface="Times New Roman" panose="02020603050405020304" pitchFamily="18" charset="0"/>
              </a:rPr>
              <a:t>Toàn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vẹn</a:t>
            </a:r>
            <a:r>
              <a:rPr lang="en-US" altLang="en-US" sz="2800" dirty="0">
                <a:latin typeface="Times New Roman" panose="02020603050405020304" pitchFamily="18" charset="0"/>
                <a:cs typeface="Times New Roman" panose="02020603050405020304" pitchFamily="18" charset="0"/>
              </a:rPr>
              <a:t> - Consistent</a:t>
            </a:r>
          </a:p>
          <a:p>
            <a:pPr marL="457200" indent="-457200" algn="l">
              <a:buFont typeface="Arial" panose="020B0604020202020204" pitchFamily="34" charset="0"/>
              <a:buChar char="•"/>
            </a:pPr>
            <a:r>
              <a:rPr lang="vi-VN" altLang="en-US" sz="2800" dirty="0">
                <a:latin typeface="Times New Roman" panose="02020603050405020304" pitchFamily="18" charset="0"/>
                <a:cs typeface="Times New Roman" panose="02020603050405020304" pitchFamily="18" charset="0"/>
              </a:rPr>
              <a:t>Đầy đủ - Complete</a:t>
            </a:r>
          </a:p>
          <a:p>
            <a:pPr marL="457200" indent="-457200" algn="l">
              <a:buFont typeface="Arial" panose="020B0604020202020204" pitchFamily="34" charset="0"/>
              <a:buChar char="•"/>
            </a:pPr>
            <a:r>
              <a:rPr lang="vi-VN" altLang="en-US" sz="2800" dirty="0">
                <a:latin typeface="Times New Roman" panose="02020603050405020304" pitchFamily="18" charset="0"/>
                <a:cs typeface="Times New Roman" panose="02020603050405020304" pitchFamily="18" charset="0"/>
              </a:rPr>
              <a:t>Lần vết được - Traceable</a:t>
            </a:r>
            <a:endParaRPr lang="vi-V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66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subTnLst>
                                    <p:animClr clrSpc="rgb" dir="cw">
                                      <p:cBhvr override="childStyle">
                                        <p:cTn dur="1" fill="hold" display="0" masterRel="nextClick" afterEffect="1"/>
                                        <p:tgtEl>
                                          <p:spTgt spid="7">
                                            <p:txEl>
                                              <p:pRg st="7" end="7"/>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65269"/>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ĐẶC TRƯNG CỦA YÊU CẦU</a:t>
            </a:r>
          </a:p>
        </p:txBody>
      </p:sp>
      <p:sp>
        <p:nvSpPr>
          <p:cNvPr id="5" name="Rectangle 3">
            <a:extLst>
              <a:ext uri="{FF2B5EF4-FFF2-40B4-BE49-F238E27FC236}">
                <a16:creationId xmlns:a16="http://schemas.microsoft.com/office/drawing/2014/main" id="{2C4FB270-EA9F-46B4-AEF2-74FCA0C77890}"/>
              </a:ext>
            </a:extLst>
          </p:cNvPr>
          <p:cNvSpPr txBox="1">
            <a:spLocks noChangeArrowheads="1"/>
          </p:cNvSpPr>
          <p:nvPr/>
        </p:nvSpPr>
        <p:spPr>
          <a:xfrm>
            <a:off x="304800" y="1069975"/>
            <a:ext cx="8305800"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400" b="1" dirty="0" err="1"/>
              <a:t>Yêu</a:t>
            </a:r>
            <a:r>
              <a:rPr lang="en-US" sz="2400" b="1" dirty="0"/>
              <a:t> </a:t>
            </a:r>
            <a:r>
              <a:rPr lang="en-US" sz="2400" b="1" dirty="0" err="1"/>
              <a:t>cầu</a:t>
            </a:r>
            <a:r>
              <a:rPr lang="en-US" sz="2400" b="1" dirty="0"/>
              <a:t> </a:t>
            </a:r>
            <a:r>
              <a:rPr lang="en-US" sz="2400" b="1" dirty="0" err="1"/>
              <a:t>Nhập</a:t>
            </a:r>
            <a:r>
              <a:rPr lang="en-US" sz="2400" b="1" dirty="0"/>
              <a:t> </a:t>
            </a:r>
            <a:r>
              <a:rPr lang="en-US" sz="2400" b="1" dirty="0" err="1"/>
              <a:t>nhằng</a:t>
            </a:r>
            <a:endParaRPr lang="en-US" sz="2400" b="1" dirty="0"/>
          </a:p>
        </p:txBody>
      </p:sp>
      <p:pic>
        <p:nvPicPr>
          <p:cNvPr id="8" name="Picture 2">
            <a:extLst>
              <a:ext uri="{FF2B5EF4-FFF2-40B4-BE49-F238E27FC236}">
                <a16:creationId xmlns:a16="http://schemas.microsoft.com/office/drawing/2014/main" id="{BE0F615E-53AC-45C6-931D-5DD563F31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063" t="33691" r="6248" b="15634"/>
          <a:stretch>
            <a:fillRect/>
          </a:stretch>
        </p:blipFill>
        <p:spPr bwMode="auto">
          <a:xfrm>
            <a:off x="1378527" y="1692275"/>
            <a:ext cx="8229600"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2E82F0F8-7ACE-41AF-9459-B382E143F3FB}"/>
              </a:ext>
            </a:extLst>
          </p:cNvPr>
          <p:cNvSpPr/>
          <p:nvPr/>
        </p:nvSpPr>
        <p:spPr bwMode="auto">
          <a:xfrm>
            <a:off x="1631372" y="2968625"/>
            <a:ext cx="8001000" cy="28194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22509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1426" y="93187"/>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ĐẶC TRƯNG CỦA YÊU CẦU</a:t>
            </a:r>
          </a:p>
        </p:txBody>
      </p:sp>
      <p:pic>
        <p:nvPicPr>
          <p:cNvPr id="7" name="Picture 2">
            <a:extLst>
              <a:ext uri="{FF2B5EF4-FFF2-40B4-BE49-F238E27FC236}">
                <a16:creationId xmlns:a16="http://schemas.microsoft.com/office/drawing/2014/main" id="{CB29FA72-43A2-4FE2-87C1-6EF7F90FC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281" t="16171" r="10547" b="5659"/>
          <a:stretch>
            <a:fillRect/>
          </a:stretch>
        </p:blipFill>
        <p:spPr bwMode="auto">
          <a:xfrm>
            <a:off x="1219200" y="1137354"/>
            <a:ext cx="97536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455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418" y="160883"/>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C00000"/>
                </a:solidFill>
              </a:rPr>
              <a:t>ĐẶC TRƯNG CỦA YÊU CẦU</a:t>
            </a:r>
          </a:p>
        </p:txBody>
      </p:sp>
      <p:pic>
        <p:nvPicPr>
          <p:cNvPr id="5" name="Picture 2">
            <a:extLst>
              <a:ext uri="{FF2B5EF4-FFF2-40B4-BE49-F238E27FC236}">
                <a16:creationId xmlns:a16="http://schemas.microsoft.com/office/drawing/2014/main" id="{46B308E3-A117-4958-9C45-63D1FEA2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087" t="22641" r="11131" b="6738"/>
          <a:stretch>
            <a:fillRect/>
          </a:stretch>
        </p:blipFill>
        <p:spPr bwMode="auto">
          <a:xfrm>
            <a:off x="2036618" y="1272746"/>
            <a:ext cx="7924800" cy="5351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1842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4896" y="60727"/>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3600" b="1" dirty="0">
                <a:solidFill>
                  <a:srgbClr val="C00000"/>
                </a:solidFill>
              </a:rPr>
              <a:t>CÁC BƯỚC CỦA THU THẬP YÊU CẦU</a:t>
            </a:r>
            <a:endParaRPr lang="en-US" altLang="en-US" sz="3600" b="1" dirty="0">
              <a:solidFill>
                <a:srgbClr val="C00000"/>
              </a:solidFill>
            </a:endParaRP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52844" y="1102718"/>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bước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thực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hiện</a:t>
            </a:r>
            <a:r>
              <a:rPr lang="en-US" b="1"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Bước 1: Thu thập thông tin bằng các phương pháp khác nhau </a:t>
            </a:r>
          </a:p>
          <a:p>
            <a:pPr marL="342900" indent="-342900" algn="l">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Bước 2: Củng cố, bổ sung và hoàn thiện kết quả khảo sát </a:t>
            </a:r>
          </a:p>
          <a:p>
            <a:pPr marL="342900" indent="-342900" algn="l">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Bước 3: Tổng hợp kết quả khảo sát </a:t>
            </a:r>
          </a:p>
          <a:p>
            <a:pPr marL="342900" indent="-342900" algn="l">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Bước 4: Hợp thức hoá kết quả khảo sát </a:t>
            </a:r>
          </a:p>
          <a:p>
            <a:pPr algn="l"/>
            <a:r>
              <a:rPr lang="en-US" b="1" dirty="0" err="1">
                <a:latin typeface="Times New Roman" panose="02020603050405020304" pitchFamily="18" charset="0"/>
                <a:cs typeface="Times New Roman" panose="02020603050405020304" pitchFamily="18" charset="0"/>
              </a:rPr>
              <a:t>Kết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a:t>
            </a:r>
            <a:r>
              <a:rPr lang="en-US" b="1"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t>
            </a:r>
            <a:r>
              <a:rPr lang="vi-VN" dirty="0">
                <a:latin typeface="Times New Roman" panose="02020603050405020304" pitchFamily="18" charset="0"/>
                <a:cs typeface="Times New Roman" panose="02020603050405020304" pitchFamily="18" charset="0"/>
              </a:rPr>
              <a:t>iểu miền nghiệp vụ của hệ thống</a:t>
            </a:r>
          </a:p>
          <a:p>
            <a:pPr marL="342900" indent="-342900" algn="l">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Xây dựng mô hình nghiệp vụ của khách hàng</a:t>
            </a:r>
          </a:p>
          <a:p>
            <a:pPr marL="342900" indent="-342900" algn="l">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Xác định yêu cầu của khách hàng đối với hệ thống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139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subTnLst>
                                    <p:animClr clrSpc="rgb" dir="cw">
                                      <p:cBhvr override="childStyle">
                                        <p:cTn dur="1" fill="hold" display="0" masterRel="nextClick" afterEffect="1"/>
                                        <p:tgtEl>
                                          <p:spTgt spid="7">
                                            <p:txEl>
                                              <p:pRg st="7" end="7"/>
                                            </p:txEl>
                                          </p:spTgt>
                                        </p:tgtEl>
                                        <p:attrNameLst>
                                          <p:attrName>ppt_c</p:attrName>
                                        </p:attrNameLst>
                                      </p:cBhvr>
                                      <p:to>
                                        <a:srgbClr val="000099"/>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subTnLst>
                                    <p:animClr clrSpc="rgb" dir="cw">
                                      <p:cBhvr override="childStyle">
                                        <p:cTn dur="1" fill="hold" display="0" masterRel="nextClick" afterEffect="1"/>
                                        <p:tgtEl>
                                          <p:spTgt spid="7">
                                            <p:txEl>
                                              <p:pRg st="8" end="8"/>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33386"/>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3600" b="1" dirty="0">
                <a:solidFill>
                  <a:srgbClr val="C00000"/>
                </a:solidFill>
              </a:rPr>
              <a:t>CÁC BƯỚC CỦA THU THẬP YÊU CẦU</a:t>
            </a:r>
            <a:endParaRPr lang="en-US" altLang="en-US" sz="3600" b="1" dirty="0">
              <a:solidFill>
                <a:srgbClr val="C00000"/>
              </a:solidFill>
            </a:endParaRPr>
          </a:p>
        </p:txBody>
      </p:sp>
      <p:grpSp>
        <p:nvGrpSpPr>
          <p:cNvPr id="5" name="Group 24">
            <a:extLst>
              <a:ext uri="{FF2B5EF4-FFF2-40B4-BE49-F238E27FC236}">
                <a16:creationId xmlns:a16="http://schemas.microsoft.com/office/drawing/2014/main" id="{C724F217-CA68-4957-884D-02BB820769B1}"/>
              </a:ext>
            </a:extLst>
          </p:cNvPr>
          <p:cNvGrpSpPr>
            <a:grpSpLocks/>
          </p:cNvGrpSpPr>
          <p:nvPr/>
        </p:nvGrpSpPr>
        <p:grpSpPr bwMode="auto">
          <a:xfrm>
            <a:off x="1442911" y="1102718"/>
            <a:ext cx="8378825" cy="4787900"/>
            <a:chOff x="242" y="872"/>
            <a:chExt cx="5278" cy="3016"/>
          </a:xfrm>
        </p:grpSpPr>
        <p:sp>
          <p:nvSpPr>
            <p:cNvPr id="8" name="Rectangle 8">
              <a:extLst>
                <a:ext uri="{FF2B5EF4-FFF2-40B4-BE49-F238E27FC236}">
                  <a16:creationId xmlns:a16="http://schemas.microsoft.com/office/drawing/2014/main" id="{E975BC0E-02A7-4F62-8D92-3457983AF910}"/>
                </a:ext>
              </a:extLst>
            </p:cNvPr>
            <p:cNvSpPr>
              <a:spLocks noChangeAspect="1" noChangeArrowheads="1"/>
            </p:cNvSpPr>
            <p:nvPr/>
          </p:nvSpPr>
          <p:spPr bwMode="auto">
            <a:xfrm flipV="1">
              <a:off x="4177" y="3326"/>
              <a:ext cx="1343" cy="562"/>
            </a:xfrm>
            <a:prstGeom prst="rect">
              <a:avLst/>
            </a:prstGeom>
            <a:solidFill>
              <a:srgbClr val="FFCC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GB" sz="2000"/>
                <a:t>Use Case Model</a:t>
              </a:r>
            </a:p>
          </p:txBody>
        </p:sp>
        <p:sp>
          <p:nvSpPr>
            <p:cNvPr id="9" name="Line 4">
              <a:extLst>
                <a:ext uri="{FF2B5EF4-FFF2-40B4-BE49-F238E27FC236}">
                  <a16:creationId xmlns:a16="http://schemas.microsoft.com/office/drawing/2014/main" id="{868EE90A-C40D-41DA-AAE8-0BB8D5C920AF}"/>
                </a:ext>
              </a:extLst>
            </p:cNvPr>
            <p:cNvSpPr>
              <a:spLocks noChangeAspect="1" noChangeShapeType="1"/>
            </p:cNvSpPr>
            <p:nvPr/>
          </p:nvSpPr>
          <p:spPr bwMode="auto">
            <a:xfrm>
              <a:off x="3521" y="2716"/>
              <a:ext cx="656" cy="187"/>
            </a:xfrm>
            <a:prstGeom prst="line">
              <a:avLst/>
            </a:prstGeom>
            <a:noFill/>
            <a:ln w="1905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5">
              <a:extLst>
                <a:ext uri="{FF2B5EF4-FFF2-40B4-BE49-F238E27FC236}">
                  <a16:creationId xmlns:a16="http://schemas.microsoft.com/office/drawing/2014/main" id="{94549704-5CBD-4848-AB35-CDAA75D0EF7E}"/>
                </a:ext>
              </a:extLst>
            </p:cNvPr>
            <p:cNvSpPr>
              <a:spLocks noChangeAspect="1" noChangeShapeType="1"/>
            </p:cNvSpPr>
            <p:nvPr/>
          </p:nvSpPr>
          <p:spPr bwMode="auto">
            <a:xfrm>
              <a:off x="1554" y="2529"/>
              <a:ext cx="468" cy="93"/>
            </a:xfrm>
            <a:prstGeom prst="line">
              <a:avLst/>
            </a:prstGeom>
            <a:noFill/>
            <a:ln w="1905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
              <a:extLst>
                <a:ext uri="{FF2B5EF4-FFF2-40B4-BE49-F238E27FC236}">
                  <a16:creationId xmlns:a16="http://schemas.microsoft.com/office/drawing/2014/main" id="{66269923-D9B0-44C8-8831-E8140F6F0476}"/>
                </a:ext>
              </a:extLst>
            </p:cNvPr>
            <p:cNvSpPr>
              <a:spLocks noChangeAspect="1" noChangeShapeType="1"/>
            </p:cNvSpPr>
            <p:nvPr/>
          </p:nvSpPr>
          <p:spPr bwMode="auto">
            <a:xfrm>
              <a:off x="1554" y="1591"/>
              <a:ext cx="468" cy="188"/>
            </a:xfrm>
            <a:prstGeom prst="line">
              <a:avLst/>
            </a:prstGeom>
            <a:noFill/>
            <a:ln w="1905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Rectangle 7">
              <a:extLst>
                <a:ext uri="{FF2B5EF4-FFF2-40B4-BE49-F238E27FC236}">
                  <a16:creationId xmlns:a16="http://schemas.microsoft.com/office/drawing/2014/main" id="{F09DBAF0-ECA8-4494-95BF-FE8A579A338C}"/>
                </a:ext>
              </a:extLst>
            </p:cNvPr>
            <p:cNvSpPr>
              <a:spLocks noChangeAspect="1" noChangeArrowheads="1"/>
            </p:cNvSpPr>
            <p:nvPr/>
          </p:nvSpPr>
          <p:spPr bwMode="auto">
            <a:xfrm flipV="1">
              <a:off x="4177" y="2558"/>
              <a:ext cx="1343" cy="562"/>
            </a:xfrm>
            <a:prstGeom prst="rect">
              <a:avLst/>
            </a:prstGeom>
            <a:solidFill>
              <a:srgbClr val="FFCC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GB" sz="2000"/>
                <a:t>Requirements</a:t>
              </a:r>
            </a:p>
            <a:p>
              <a:pPr algn="ctr"/>
              <a:r>
                <a:rPr lang="en-GB" sz="2000"/>
                <a:t>List</a:t>
              </a:r>
            </a:p>
          </p:txBody>
        </p:sp>
        <p:sp>
          <p:nvSpPr>
            <p:cNvPr id="13" name="Rectangle 9">
              <a:extLst>
                <a:ext uri="{FF2B5EF4-FFF2-40B4-BE49-F238E27FC236}">
                  <a16:creationId xmlns:a16="http://schemas.microsoft.com/office/drawing/2014/main" id="{CEC0349C-2C09-4673-822B-8B4309450F4D}"/>
                </a:ext>
              </a:extLst>
            </p:cNvPr>
            <p:cNvSpPr>
              <a:spLocks noChangeAspect="1" noChangeArrowheads="1"/>
            </p:cNvSpPr>
            <p:nvPr/>
          </p:nvSpPr>
          <p:spPr bwMode="auto">
            <a:xfrm flipV="1">
              <a:off x="242" y="2154"/>
              <a:ext cx="1312" cy="562"/>
            </a:xfrm>
            <a:prstGeom prst="rect">
              <a:avLst/>
            </a:prstGeom>
            <a:solidFill>
              <a:srgbClr val="FFCC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GB" sz="2000"/>
                <a:t>Candidate</a:t>
              </a:r>
            </a:p>
            <a:p>
              <a:pPr algn="ctr"/>
              <a:r>
                <a:rPr lang="en-GB" sz="2000"/>
                <a:t>Requirements</a:t>
              </a:r>
            </a:p>
          </p:txBody>
        </p:sp>
        <p:sp>
          <p:nvSpPr>
            <p:cNvPr id="14" name="Line 10">
              <a:extLst>
                <a:ext uri="{FF2B5EF4-FFF2-40B4-BE49-F238E27FC236}">
                  <a16:creationId xmlns:a16="http://schemas.microsoft.com/office/drawing/2014/main" id="{B934DEB7-7359-49F7-B2EE-7759231AA843}"/>
                </a:ext>
              </a:extLst>
            </p:cNvPr>
            <p:cNvSpPr>
              <a:spLocks noChangeAspect="1" noChangeShapeType="1"/>
            </p:cNvSpPr>
            <p:nvPr/>
          </p:nvSpPr>
          <p:spPr bwMode="auto">
            <a:xfrm flipH="1">
              <a:off x="1554" y="1966"/>
              <a:ext cx="562" cy="469"/>
            </a:xfrm>
            <a:prstGeom prst="line">
              <a:avLst/>
            </a:prstGeom>
            <a:noFill/>
            <a:ln w="1905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AutoShape 11">
              <a:extLst>
                <a:ext uri="{FF2B5EF4-FFF2-40B4-BE49-F238E27FC236}">
                  <a16:creationId xmlns:a16="http://schemas.microsoft.com/office/drawing/2014/main" id="{834E485F-3129-4BE5-B772-A9D2EE4D0279}"/>
                </a:ext>
              </a:extLst>
            </p:cNvPr>
            <p:cNvSpPr>
              <a:spLocks noChangeAspect="1" noChangeArrowheads="1"/>
            </p:cNvSpPr>
            <p:nvPr/>
          </p:nvSpPr>
          <p:spPr bwMode="auto">
            <a:xfrm>
              <a:off x="2022" y="1591"/>
              <a:ext cx="1499" cy="563"/>
            </a:xfrm>
            <a:prstGeom prst="roundRect">
              <a:avLst>
                <a:gd name="adj" fmla="val 50000"/>
              </a:avLst>
            </a:prstGeom>
            <a:solidFill>
              <a:srgbClr val="FF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sz="2000"/>
                <a:t>Elicit</a:t>
              </a:r>
            </a:p>
            <a:p>
              <a:pPr algn="ctr"/>
              <a:r>
                <a:rPr lang="en-GB" sz="2000"/>
                <a:t>requirements </a:t>
              </a:r>
            </a:p>
          </p:txBody>
        </p:sp>
        <p:sp>
          <p:nvSpPr>
            <p:cNvPr id="16" name="Rectangle 12">
              <a:extLst>
                <a:ext uri="{FF2B5EF4-FFF2-40B4-BE49-F238E27FC236}">
                  <a16:creationId xmlns:a16="http://schemas.microsoft.com/office/drawing/2014/main" id="{36F3A22C-E42D-48C6-9178-0345F5B5E132}"/>
                </a:ext>
              </a:extLst>
            </p:cNvPr>
            <p:cNvSpPr>
              <a:spLocks noChangeAspect="1" noChangeArrowheads="1"/>
            </p:cNvSpPr>
            <p:nvPr/>
          </p:nvSpPr>
          <p:spPr bwMode="auto">
            <a:xfrm flipV="1">
              <a:off x="242" y="1406"/>
              <a:ext cx="1343" cy="562"/>
            </a:xfrm>
            <a:prstGeom prst="rect">
              <a:avLst/>
            </a:prstGeom>
            <a:solidFill>
              <a:srgbClr val="FFCC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GB" sz="2000"/>
                <a:t>Project Initiation </a:t>
              </a:r>
            </a:p>
            <a:p>
              <a:pPr algn="ctr"/>
              <a:r>
                <a:rPr lang="en-GB" sz="2000"/>
                <a:t>Document</a:t>
              </a:r>
            </a:p>
          </p:txBody>
        </p:sp>
        <p:sp>
          <p:nvSpPr>
            <p:cNvPr id="17" name="AutoShape 13">
              <a:extLst>
                <a:ext uri="{FF2B5EF4-FFF2-40B4-BE49-F238E27FC236}">
                  <a16:creationId xmlns:a16="http://schemas.microsoft.com/office/drawing/2014/main" id="{B9EEA5FC-F178-4F9C-AC7D-FB38B98083E0}"/>
                </a:ext>
              </a:extLst>
            </p:cNvPr>
            <p:cNvSpPr>
              <a:spLocks noChangeAspect="1" noChangeArrowheads="1"/>
            </p:cNvSpPr>
            <p:nvPr/>
          </p:nvSpPr>
          <p:spPr bwMode="auto">
            <a:xfrm>
              <a:off x="2022" y="2435"/>
              <a:ext cx="1499" cy="562"/>
            </a:xfrm>
            <a:prstGeom prst="roundRect">
              <a:avLst>
                <a:gd name="adj" fmla="val 50000"/>
              </a:avLst>
            </a:prstGeom>
            <a:solidFill>
              <a:srgbClr val="FF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sz="2000"/>
                <a:t>Select </a:t>
              </a:r>
            </a:p>
            <a:p>
              <a:pPr algn="ctr"/>
              <a:r>
                <a:rPr lang="en-GB" sz="2000"/>
                <a:t>requirements </a:t>
              </a:r>
            </a:p>
          </p:txBody>
        </p:sp>
        <p:sp>
          <p:nvSpPr>
            <p:cNvPr id="18" name="AutoShape 14">
              <a:extLst>
                <a:ext uri="{FF2B5EF4-FFF2-40B4-BE49-F238E27FC236}">
                  <a16:creationId xmlns:a16="http://schemas.microsoft.com/office/drawing/2014/main" id="{0A406E0C-B1B2-4D74-98A5-C76A797E13CB}"/>
                </a:ext>
              </a:extLst>
            </p:cNvPr>
            <p:cNvSpPr>
              <a:spLocks noChangeAspect="1" noChangeArrowheads="1"/>
            </p:cNvSpPr>
            <p:nvPr/>
          </p:nvSpPr>
          <p:spPr bwMode="auto">
            <a:xfrm>
              <a:off x="2022" y="3278"/>
              <a:ext cx="1499" cy="562"/>
            </a:xfrm>
            <a:prstGeom prst="roundRect">
              <a:avLst>
                <a:gd name="adj" fmla="val 50000"/>
              </a:avLst>
            </a:prstGeom>
            <a:solidFill>
              <a:srgbClr val="FF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sz="2000"/>
                <a:t>Develop </a:t>
              </a:r>
            </a:p>
            <a:p>
              <a:pPr algn="ctr"/>
              <a:r>
                <a:rPr lang="en-GB" sz="2000"/>
                <a:t>use cases</a:t>
              </a:r>
            </a:p>
          </p:txBody>
        </p:sp>
        <p:sp>
          <p:nvSpPr>
            <p:cNvPr id="19" name="Line 15">
              <a:extLst>
                <a:ext uri="{FF2B5EF4-FFF2-40B4-BE49-F238E27FC236}">
                  <a16:creationId xmlns:a16="http://schemas.microsoft.com/office/drawing/2014/main" id="{AE1AAF89-488F-4D17-82E6-DB2147374079}"/>
                </a:ext>
              </a:extLst>
            </p:cNvPr>
            <p:cNvSpPr>
              <a:spLocks noChangeAspect="1" noChangeShapeType="1"/>
            </p:cNvSpPr>
            <p:nvPr/>
          </p:nvSpPr>
          <p:spPr bwMode="auto">
            <a:xfrm flipH="1">
              <a:off x="3521" y="3091"/>
              <a:ext cx="656" cy="375"/>
            </a:xfrm>
            <a:prstGeom prst="line">
              <a:avLst/>
            </a:prstGeom>
            <a:noFill/>
            <a:ln w="1905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6">
              <a:extLst>
                <a:ext uri="{FF2B5EF4-FFF2-40B4-BE49-F238E27FC236}">
                  <a16:creationId xmlns:a16="http://schemas.microsoft.com/office/drawing/2014/main" id="{5D48B40F-B97E-4F9C-8583-08CDF8EF3EEF}"/>
                </a:ext>
              </a:extLst>
            </p:cNvPr>
            <p:cNvSpPr>
              <a:spLocks noChangeAspect="1" noChangeShapeType="1"/>
            </p:cNvSpPr>
            <p:nvPr/>
          </p:nvSpPr>
          <p:spPr bwMode="auto">
            <a:xfrm>
              <a:off x="3521" y="3559"/>
              <a:ext cx="656" cy="188"/>
            </a:xfrm>
            <a:prstGeom prst="line">
              <a:avLst/>
            </a:prstGeom>
            <a:noFill/>
            <a:ln w="1905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7">
              <a:extLst>
                <a:ext uri="{FF2B5EF4-FFF2-40B4-BE49-F238E27FC236}">
                  <a16:creationId xmlns:a16="http://schemas.microsoft.com/office/drawing/2014/main" id="{B5826D13-56F1-4E1D-9CA4-DD5F49BBFC11}"/>
                </a:ext>
              </a:extLst>
            </p:cNvPr>
            <p:cNvSpPr>
              <a:spLocks noChangeAspect="1" noChangeShapeType="1"/>
            </p:cNvSpPr>
            <p:nvPr/>
          </p:nvSpPr>
          <p:spPr bwMode="auto">
            <a:xfrm flipH="1">
              <a:off x="2772" y="2154"/>
              <a:ext cx="0" cy="281"/>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en-US"/>
            </a:p>
          </p:txBody>
        </p:sp>
        <p:sp>
          <p:nvSpPr>
            <p:cNvPr id="22" name="Line 18">
              <a:extLst>
                <a:ext uri="{FF2B5EF4-FFF2-40B4-BE49-F238E27FC236}">
                  <a16:creationId xmlns:a16="http://schemas.microsoft.com/office/drawing/2014/main" id="{2AB9ECF7-C525-4BC3-A07A-8A67A14E11C1}"/>
                </a:ext>
              </a:extLst>
            </p:cNvPr>
            <p:cNvSpPr>
              <a:spLocks noChangeAspect="1" noChangeShapeType="1"/>
            </p:cNvSpPr>
            <p:nvPr/>
          </p:nvSpPr>
          <p:spPr bwMode="auto">
            <a:xfrm>
              <a:off x="2772" y="2997"/>
              <a:ext cx="0" cy="281"/>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en-US"/>
            </a:p>
          </p:txBody>
        </p:sp>
        <p:sp>
          <p:nvSpPr>
            <p:cNvPr id="23" name="Text Box 19">
              <a:extLst>
                <a:ext uri="{FF2B5EF4-FFF2-40B4-BE49-F238E27FC236}">
                  <a16:creationId xmlns:a16="http://schemas.microsoft.com/office/drawing/2014/main" id="{2BB0C4A8-F49A-4A18-BE27-30EC53620603}"/>
                </a:ext>
              </a:extLst>
            </p:cNvPr>
            <p:cNvSpPr txBox="1">
              <a:spLocks noChangeAspect="1" noChangeArrowheads="1"/>
            </p:cNvSpPr>
            <p:nvPr/>
          </p:nvSpPr>
          <p:spPr bwMode="auto">
            <a:xfrm>
              <a:off x="2073" y="872"/>
              <a:ext cx="139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2400" b="1"/>
                <a:t>Requirements</a:t>
              </a:r>
            </a:p>
            <a:p>
              <a:pPr algn="ctr"/>
              <a:r>
                <a:rPr lang="en-US" sz="2400" b="1"/>
                <a:t>discipline</a:t>
              </a:r>
              <a:endParaRPr lang="en-GB" sz="2400" b="1"/>
            </a:p>
          </p:txBody>
        </p:sp>
        <p:sp>
          <p:nvSpPr>
            <p:cNvPr id="24" name="Line 20">
              <a:extLst>
                <a:ext uri="{FF2B5EF4-FFF2-40B4-BE49-F238E27FC236}">
                  <a16:creationId xmlns:a16="http://schemas.microsoft.com/office/drawing/2014/main" id="{38B998B8-8521-4783-9A49-1E74963B17D8}"/>
                </a:ext>
              </a:extLst>
            </p:cNvPr>
            <p:cNvSpPr>
              <a:spLocks noChangeAspect="1" noChangeShapeType="1"/>
            </p:cNvSpPr>
            <p:nvPr/>
          </p:nvSpPr>
          <p:spPr bwMode="auto">
            <a:xfrm>
              <a:off x="3521" y="1873"/>
              <a:ext cx="656" cy="187"/>
            </a:xfrm>
            <a:prstGeom prst="line">
              <a:avLst/>
            </a:prstGeom>
            <a:noFill/>
            <a:ln w="1905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21">
              <a:extLst>
                <a:ext uri="{FF2B5EF4-FFF2-40B4-BE49-F238E27FC236}">
                  <a16:creationId xmlns:a16="http://schemas.microsoft.com/office/drawing/2014/main" id="{08586FA0-FD12-41E0-A38C-1ADDAF1A0EAC}"/>
                </a:ext>
              </a:extLst>
            </p:cNvPr>
            <p:cNvSpPr>
              <a:spLocks noChangeAspect="1" noChangeArrowheads="1"/>
            </p:cNvSpPr>
            <p:nvPr/>
          </p:nvSpPr>
          <p:spPr bwMode="auto">
            <a:xfrm flipV="1">
              <a:off x="4177" y="1873"/>
              <a:ext cx="1343" cy="562"/>
            </a:xfrm>
            <a:prstGeom prst="rect">
              <a:avLst/>
            </a:prstGeom>
            <a:solidFill>
              <a:srgbClr val="FFCC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GB" sz="2000"/>
                <a:t>Glossary</a:t>
              </a:r>
            </a:p>
          </p:txBody>
        </p:sp>
      </p:grpSp>
    </p:spTree>
    <p:extLst>
      <p:ext uri="{BB962C8B-B14F-4D97-AF65-F5344CB8AC3E}">
        <p14:creationId xmlns:p14="http://schemas.microsoft.com/office/powerpoint/2010/main" val="3214340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NỘI DUNG KHẢO SÁT YÊU CẦU HỆ THỐNG</a:t>
            </a:r>
          </a:p>
        </p:txBody>
      </p:sp>
      <p:sp>
        <p:nvSpPr>
          <p:cNvPr id="5" name="Rectangle 3"/>
          <p:cNvSpPr txBox="1">
            <a:spLocks noChangeArrowheads="1"/>
          </p:cNvSpPr>
          <p:nvPr/>
        </p:nvSpPr>
        <p:spPr>
          <a:xfrm>
            <a:off x="457199" y="1371600"/>
            <a:ext cx="10872439" cy="4495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en-US" sz="3200" dirty="0" err="1"/>
              <a:t>Tìm</a:t>
            </a:r>
            <a:r>
              <a:rPr lang="en-US" altLang="en-US" sz="3200" dirty="0"/>
              <a:t> </a:t>
            </a:r>
            <a:r>
              <a:rPr lang="en-US" altLang="en-US" sz="3200" dirty="0" err="1"/>
              <a:t>hiểu</a:t>
            </a:r>
            <a:r>
              <a:rPr lang="en-US" altLang="en-US" sz="3200" dirty="0"/>
              <a:t> </a:t>
            </a:r>
            <a:r>
              <a:rPr lang="en-US" altLang="en-US" sz="3200" dirty="0" err="1"/>
              <a:t>về</a:t>
            </a:r>
            <a:r>
              <a:rPr lang="en-US" altLang="en-US" sz="3200" dirty="0"/>
              <a:t> </a:t>
            </a:r>
            <a:r>
              <a:rPr lang="en-US" altLang="en-US" sz="3200" dirty="0" err="1"/>
              <a:t>xử</a:t>
            </a:r>
            <a:r>
              <a:rPr lang="en-US" altLang="en-US" sz="3200" dirty="0"/>
              <a:t> </a:t>
            </a:r>
            <a:r>
              <a:rPr lang="en-US" altLang="en-US" sz="3200" dirty="0" err="1"/>
              <a:t>lý</a:t>
            </a:r>
            <a:r>
              <a:rPr lang="en-US" altLang="en-US" sz="3200" dirty="0"/>
              <a:t>: </a:t>
            </a:r>
            <a:r>
              <a:rPr lang="en-US" altLang="en-US" sz="3200" dirty="0" err="1"/>
              <a:t>khi</a:t>
            </a:r>
            <a:r>
              <a:rPr lang="en-US" altLang="en-US" sz="3200" dirty="0"/>
              <a:t> </a:t>
            </a:r>
            <a:r>
              <a:rPr lang="en-US" altLang="en-US" sz="3200" dirty="0" err="1"/>
              <a:t>nào</a:t>
            </a:r>
            <a:r>
              <a:rPr lang="en-US" altLang="en-US" sz="3200" dirty="0"/>
              <a:t>, </a:t>
            </a:r>
            <a:r>
              <a:rPr lang="en-US" altLang="en-US" sz="3200" dirty="0" err="1">
                <a:latin typeface="Times New Roman" panose="02020603050405020304" pitchFamily="18" charset="0"/>
                <a:cs typeface="Times New Roman" panose="02020603050405020304" pitchFamily="18" charset="0"/>
              </a:rPr>
              <a:t>như</a:t>
            </a:r>
            <a:r>
              <a:rPr lang="en-US" altLang="en-US" sz="3200" dirty="0"/>
              <a:t> </a:t>
            </a:r>
            <a:r>
              <a:rPr lang="en-US" altLang="en-US" sz="3200" dirty="0" err="1"/>
              <a:t>thế</a:t>
            </a:r>
            <a:r>
              <a:rPr lang="en-US" altLang="en-US" sz="3200" dirty="0"/>
              <a:t> </a:t>
            </a:r>
            <a:r>
              <a:rPr lang="en-US" altLang="en-US" sz="3200" dirty="0" err="1"/>
              <a:t>nào</a:t>
            </a:r>
            <a:r>
              <a:rPr lang="en-US" altLang="en-US" sz="3200" dirty="0"/>
              <a:t>, </a:t>
            </a:r>
            <a:r>
              <a:rPr lang="en-US" altLang="en-US" sz="3200" dirty="0" err="1"/>
              <a:t>và</a:t>
            </a:r>
            <a:r>
              <a:rPr lang="en-US" altLang="en-US" sz="3200" dirty="0"/>
              <a:t> </a:t>
            </a:r>
            <a:r>
              <a:rPr lang="en-US" altLang="en-US" sz="3200" dirty="0" err="1"/>
              <a:t>bởi</a:t>
            </a:r>
            <a:r>
              <a:rPr lang="en-US" altLang="en-US" sz="3200" dirty="0"/>
              <a:t> </a:t>
            </a:r>
            <a:r>
              <a:rPr lang="en-US" altLang="en-US" sz="3200" dirty="0" err="1"/>
              <a:t>ai</a:t>
            </a:r>
            <a:r>
              <a:rPr lang="en-US" altLang="en-US" sz="3200" dirty="0"/>
              <a:t> </a:t>
            </a:r>
            <a:r>
              <a:rPr lang="en-US" altLang="en-US" sz="3200" dirty="0" err="1"/>
              <a:t>các</a:t>
            </a:r>
            <a:r>
              <a:rPr lang="en-US" altLang="en-US" sz="3200" dirty="0"/>
              <a:t> </a:t>
            </a:r>
            <a:r>
              <a:rPr lang="en-US" altLang="en-US" sz="3200" dirty="0" err="1"/>
              <a:t>dữ</a:t>
            </a:r>
            <a:r>
              <a:rPr lang="en-US" altLang="en-US" sz="3200" dirty="0"/>
              <a:t> </a:t>
            </a:r>
            <a:r>
              <a:rPr lang="en-US" altLang="en-US" sz="3200" dirty="0" err="1"/>
              <a:t>liệu</a:t>
            </a:r>
            <a:r>
              <a:rPr lang="en-US" altLang="en-US" sz="3200" dirty="0"/>
              <a:t> </a:t>
            </a:r>
            <a:r>
              <a:rPr lang="en-US" altLang="en-US" sz="3200" dirty="0" err="1"/>
              <a:t>đó</a:t>
            </a:r>
            <a:r>
              <a:rPr lang="en-US" altLang="en-US" sz="3200" dirty="0"/>
              <a:t> </a:t>
            </a:r>
            <a:r>
              <a:rPr lang="en-US" altLang="en-US" sz="3200" dirty="0" err="1"/>
              <a:t>được</a:t>
            </a:r>
            <a:r>
              <a:rPr lang="en-US" altLang="en-US" sz="3200" dirty="0"/>
              <a:t> </a:t>
            </a:r>
            <a:r>
              <a:rPr lang="en-US" altLang="en-US" sz="3200" dirty="0" err="1"/>
              <a:t>tạo</a:t>
            </a:r>
            <a:r>
              <a:rPr lang="en-US" altLang="en-US" sz="3200" dirty="0"/>
              <a:t> </a:t>
            </a:r>
            <a:r>
              <a:rPr lang="en-US" altLang="en-US" sz="3200" dirty="0" err="1"/>
              <a:t>ra</a:t>
            </a:r>
            <a:r>
              <a:rPr lang="en-US" altLang="en-US" sz="3200" dirty="0"/>
              <a:t>, di </a:t>
            </a:r>
            <a:r>
              <a:rPr lang="en-US" altLang="en-US" sz="3200" dirty="0" err="1"/>
              <a:t>chuyển</a:t>
            </a:r>
            <a:r>
              <a:rPr lang="en-US" altLang="en-US" sz="3200" dirty="0"/>
              <a:t>, </a:t>
            </a:r>
            <a:r>
              <a:rPr lang="en-US" altLang="en-US" sz="3200" dirty="0" err="1"/>
              <a:t>biến</a:t>
            </a:r>
            <a:r>
              <a:rPr lang="en-US" altLang="en-US" sz="3200" dirty="0"/>
              <a:t> </a:t>
            </a:r>
            <a:r>
              <a:rPr lang="en-US" altLang="en-US" sz="3200" dirty="0" err="1"/>
              <a:t>đổi</a:t>
            </a:r>
            <a:r>
              <a:rPr lang="en-US" altLang="en-US" sz="3200" dirty="0"/>
              <a:t> </a:t>
            </a:r>
            <a:r>
              <a:rPr lang="en-US" altLang="en-US" sz="3200" dirty="0" err="1"/>
              <a:t>và</a:t>
            </a:r>
            <a:r>
              <a:rPr lang="en-US" altLang="en-US" sz="3200" dirty="0"/>
              <a:t> </a:t>
            </a:r>
            <a:r>
              <a:rPr lang="en-US" altLang="en-US" sz="3200" dirty="0" err="1"/>
              <a:t>được</a:t>
            </a:r>
            <a:r>
              <a:rPr lang="en-US" altLang="en-US" sz="3200" dirty="0"/>
              <a:t> </a:t>
            </a:r>
            <a:r>
              <a:rPr lang="en-US" altLang="en-US" sz="3200" dirty="0" err="1"/>
              <a:t>lưu</a:t>
            </a:r>
            <a:r>
              <a:rPr lang="en-US" altLang="en-US" sz="3200" dirty="0"/>
              <a:t> </a:t>
            </a:r>
            <a:r>
              <a:rPr lang="en-US" altLang="en-US" sz="3200" dirty="0" err="1"/>
              <a:t>trử</a:t>
            </a:r>
            <a:r>
              <a:rPr lang="en-US" altLang="en-US" sz="3200" dirty="0"/>
              <a:t>. </a:t>
            </a:r>
            <a:r>
              <a:rPr lang="en-US" altLang="en-US" sz="3200" dirty="0" err="1"/>
              <a:t>Các</a:t>
            </a:r>
            <a:r>
              <a:rPr lang="en-US" altLang="en-US" sz="3200" dirty="0"/>
              <a:t> </a:t>
            </a:r>
            <a:r>
              <a:rPr lang="en-US" altLang="en-US" sz="3200" dirty="0" err="1"/>
              <a:t>thuộc</a:t>
            </a:r>
            <a:r>
              <a:rPr lang="en-US" altLang="en-US" sz="3200" dirty="0"/>
              <a:t> </a:t>
            </a:r>
            <a:r>
              <a:rPr lang="en-US" altLang="en-US" sz="3200" dirty="0" err="1"/>
              <a:t>tính</a:t>
            </a:r>
            <a:r>
              <a:rPr lang="en-US" altLang="en-US" sz="3200" dirty="0"/>
              <a:t> :</a:t>
            </a:r>
          </a:p>
          <a:p>
            <a:pPr marL="800100" lvl="1" indent="-342900" algn="l">
              <a:buFont typeface="Wingdings" panose="05000000000000000000" pitchFamily="2" charset="2"/>
              <a:buChar char="q"/>
            </a:pPr>
            <a:r>
              <a:rPr lang="en-US" altLang="en-US" sz="2800" dirty="0" err="1"/>
              <a:t>Phương</a:t>
            </a:r>
            <a:r>
              <a:rPr lang="en-US" altLang="en-US" sz="2800" dirty="0"/>
              <a:t> </a:t>
            </a:r>
            <a:r>
              <a:rPr lang="en-US" altLang="en-US" sz="2800" dirty="0" err="1"/>
              <a:t>pháp</a:t>
            </a:r>
            <a:r>
              <a:rPr lang="en-US" altLang="en-US" sz="2800" dirty="0"/>
              <a:t>: </a:t>
            </a:r>
            <a:r>
              <a:rPr lang="en-US" altLang="en-US" sz="2800" dirty="0" err="1"/>
              <a:t>cách</a:t>
            </a:r>
            <a:r>
              <a:rPr lang="en-US" altLang="en-US" sz="2800" dirty="0"/>
              <a:t> </a:t>
            </a:r>
            <a:r>
              <a:rPr lang="en-US" altLang="en-US" sz="2800" dirty="0" err="1"/>
              <a:t>thức</a:t>
            </a:r>
            <a:r>
              <a:rPr lang="en-US" altLang="en-US" sz="2800" dirty="0"/>
              <a:t> </a:t>
            </a:r>
            <a:r>
              <a:rPr lang="en-US" altLang="en-US" sz="2800" dirty="0" err="1"/>
              <a:t>thực</a:t>
            </a:r>
            <a:r>
              <a:rPr lang="en-US" altLang="en-US" sz="2800" dirty="0"/>
              <a:t> </a:t>
            </a:r>
            <a:r>
              <a:rPr lang="en-US" altLang="en-US" sz="2800" dirty="0" err="1"/>
              <a:t>hiện</a:t>
            </a:r>
            <a:endParaRPr lang="en-US" altLang="en-US" sz="2800" dirty="0"/>
          </a:p>
          <a:p>
            <a:pPr marL="800100" lvl="1" indent="-342900" algn="l">
              <a:buFont typeface="Wingdings" panose="05000000000000000000" pitchFamily="2" charset="2"/>
              <a:buChar char="q"/>
            </a:pPr>
            <a:r>
              <a:rPr lang="en-US" altLang="en-US" sz="2800" dirty="0" err="1"/>
              <a:t>Tần</a:t>
            </a:r>
            <a:r>
              <a:rPr lang="en-US" altLang="en-US" sz="2800" dirty="0"/>
              <a:t> </a:t>
            </a:r>
            <a:r>
              <a:rPr lang="en-US" altLang="en-US" sz="2800" dirty="0" err="1"/>
              <a:t>suất</a:t>
            </a:r>
            <a:r>
              <a:rPr lang="en-US" altLang="en-US" sz="2800" dirty="0"/>
              <a:t>: </a:t>
            </a:r>
            <a:r>
              <a:rPr lang="en-US" altLang="en-US" sz="2800" dirty="0" err="1"/>
              <a:t>số</a:t>
            </a:r>
            <a:r>
              <a:rPr lang="en-US" altLang="en-US" sz="2800" dirty="0"/>
              <a:t> </a:t>
            </a:r>
            <a:r>
              <a:rPr lang="en-US" altLang="en-US" sz="2800" dirty="0" err="1"/>
              <a:t>lần</a:t>
            </a:r>
            <a:r>
              <a:rPr lang="en-US" altLang="en-US" sz="2800" dirty="0"/>
              <a:t> </a:t>
            </a:r>
            <a:r>
              <a:rPr lang="en-US" altLang="en-US" sz="2800" dirty="0" err="1"/>
              <a:t>thực</a:t>
            </a:r>
            <a:r>
              <a:rPr lang="en-US" altLang="en-US" sz="2800" dirty="0"/>
              <a:t> </a:t>
            </a:r>
            <a:r>
              <a:rPr lang="en-US" altLang="en-US" sz="2800" dirty="0" err="1"/>
              <a:t>hiện</a:t>
            </a:r>
            <a:r>
              <a:rPr lang="en-US" altLang="en-US" sz="2800" dirty="0"/>
              <a:t> </a:t>
            </a:r>
            <a:r>
              <a:rPr lang="en-US" altLang="en-US" sz="2800" dirty="0" err="1"/>
              <a:t>trong</a:t>
            </a:r>
            <a:r>
              <a:rPr lang="en-US" altLang="en-US" sz="2800" dirty="0"/>
              <a:t> </a:t>
            </a:r>
            <a:r>
              <a:rPr lang="en-US" altLang="en-US" sz="2800" dirty="0" err="1"/>
              <a:t>một</a:t>
            </a:r>
            <a:r>
              <a:rPr lang="en-US" altLang="en-US" sz="2800" dirty="0"/>
              <a:t> </a:t>
            </a:r>
            <a:r>
              <a:rPr lang="en-US" altLang="en-US" sz="2800" dirty="0" err="1"/>
              <a:t>đơn</a:t>
            </a:r>
            <a:r>
              <a:rPr lang="en-US" altLang="en-US" sz="2800" dirty="0"/>
              <a:t> </a:t>
            </a:r>
            <a:r>
              <a:rPr lang="en-US" altLang="en-US" sz="2800" dirty="0" err="1"/>
              <a:t>vị</a:t>
            </a:r>
            <a:r>
              <a:rPr lang="en-US" altLang="en-US" sz="2800" dirty="0"/>
              <a:t> </a:t>
            </a:r>
            <a:r>
              <a:rPr lang="en-US" altLang="en-US" sz="2800" dirty="0" err="1"/>
              <a:t>thời</a:t>
            </a:r>
            <a:r>
              <a:rPr lang="en-US" altLang="en-US" sz="2800" dirty="0"/>
              <a:t> </a:t>
            </a:r>
            <a:r>
              <a:rPr lang="en-US" altLang="en-US" sz="2800" dirty="0" err="1"/>
              <a:t>gian</a:t>
            </a:r>
            <a:endParaRPr lang="en-US" altLang="en-US" sz="2800" dirty="0"/>
          </a:p>
          <a:p>
            <a:pPr marL="800100" lvl="1" indent="-342900" algn="l">
              <a:buFont typeface="Wingdings" panose="05000000000000000000" pitchFamily="2" charset="2"/>
              <a:buChar char="q"/>
            </a:pPr>
            <a:r>
              <a:rPr lang="en-US" altLang="en-US" sz="2800" dirty="0" err="1"/>
              <a:t>Khối</a:t>
            </a:r>
            <a:r>
              <a:rPr lang="en-US" altLang="en-US" sz="2800" dirty="0"/>
              <a:t> </a:t>
            </a:r>
            <a:r>
              <a:rPr lang="en-US" altLang="en-US" sz="2800" dirty="0" err="1"/>
              <a:t>lượng</a:t>
            </a:r>
            <a:r>
              <a:rPr lang="en-US" altLang="en-US" sz="2800" dirty="0"/>
              <a:t>: </a:t>
            </a:r>
            <a:r>
              <a:rPr lang="en-US" altLang="en-US" sz="2800" dirty="0" err="1"/>
              <a:t>độ</a:t>
            </a:r>
            <a:r>
              <a:rPr lang="en-US" altLang="en-US" sz="2800" dirty="0"/>
              <a:t> </a:t>
            </a:r>
            <a:r>
              <a:rPr lang="en-US" altLang="en-US" sz="2800" dirty="0" err="1"/>
              <a:t>lớn</a:t>
            </a:r>
            <a:r>
              <a:rPr lang="en-US" altLang="en-US" sz="2800" dirty="0"/>
              <a:t> </a:t>
            </a:r>
            <a:r>
              <a:rPr lang="en-US" altLang="en-US" sz="2800" dirty="0" err="1"/>
              <a:t>thông</a:t>
            </a:r>
            <a:r>
              <a:rPr lang="en-US" altLang="en-US" sz="2800" dirty="0"/>
              <a:t> tin </a:t>
            </a:r>
            <a:r>
              <a:rPr lang="en-US" altLang="en-US" sz="2800" dirty="0" err="1"/>
              <a:t>thực</a:t>
            </a:r>
            <a:r>
              <a:rPr lang="en-US" altLang="en-US" sz="2800" dirty="0"/>
              <a:t> </a:t>
            </a:r>
            <a:r>
              <a:rPr lang="en-US" altLang="en-US" sz="2800" dirty="0" err="1"/>
              <a:t>hiện</a:t>
            </a:r>
            <a:endParaRPr lang="en-US" altLang="en-US" sz="2800" dirty="0"/>
          </a:p>
          <a:p>
            <a:pPr marL="800100" lvl="1" indent="-342900" algn="l">
              <a:buFont typeface="Wingdings" panose="05000000000000000000" pitchFamily="2" charset="2"/>
              <a:buChar char="q"/>
            </a:pPr>
            <a:r>
              <a:rPr lang="en-US" altLang="en-US" sz="2800" dirty="0" err="1"/>
              <a:t>Độ</a:t>
            </a:r>
            <a:r>
              <a:rPr lang="en-US" altLang="en-US" sz="2800" dirty="0"/>
              <a:t> </a:t>
            </a:r>
            <a:r>
              <a:rPr lang="en-US" altLang="en-US" sz="2800" dirty="0" err="1"/>
              <a:t>phức</a:t>
            </a:r>
            <a:r>
              <a:rPr lang="en-US" altLang="en-US" sz="2800" dirty="0"/>
              <a:t> </a:t>
            </a:r>
            <a:r>
              <a:rPr lang="en-US" altLang="en-US" sz="2800" dirty="0" err="1"/>
              <a:t>tạp</a:t>
            </a:r>
            <a:endParaRPr lang="en-US" altLang="en-US" sz="2800" dirty="0"/>
          </a:p>
          <a:p>
            <a:pPr marL="800100" lvl="1" indent="-342900" algn="l">
              <a:buFont typeface="Wingdings" panose="05000000000000000000" pitchFamily="2" charset="2"/>
              <a:buChar char="q"/>
            </a:pPr>
            <a:r>
              <a:rPr lang="en-US" altLang="en-US" sz="2800" dirty="0" err="1"/>
              <a:t>Độ</a:t>
            </a:r>
            <a:r>
              <a:rPr lang="en-US" altLang="en-US" sz="2800" dirty="0"/>
              <a:t> </a:t>
            </a:r>
            <a:r>
              <a:rPr lang="en-US" altLang="en-US" sz="2800" dirty="0" err="1"/>
              <a:t>chính</a:t>
            </a:r>
            <a:r>
              <a:rPr lang="en-US" altLang="en-US" sz="2800" dirty="0"/>
              <a:t> </a:t>
            </a:r>
            <a:r>
              <a:rPr lang="en-US" altLang="en-US" sz="2800" dirty="0" err="1"/>
              <a:t>xác</a:t>
            </a:r>
            <a:r>
              <a:rPr lang="en-US" altLang="en-US" sz="2800" dirty="0"/>
              <a:t>: </a:t>
            </a:r>
            <a:r>
              <a:rPr lang="en-US" altLang="en-US" sz="2800" dirty="0" err="1"/>
              <a:t>độ</a:t>
            </a:r>
            <a:r>
              <a:rPr lang="en-US" altLang="en-US" sz="2800" dirty="0"/>
              <a:t> </a:t>
            </a:r>
            <a:r>
              <a:rPr lang="en-US" altLang="en-US" sz="2800" dirty="0" err="1"/>
              <a:t>chính</a:t>
            </a:r>
            <a:r>
              <a:rPr lang="en-US" altLang="en-US" sz="2800" dirty="0"/>
              <a:t> </a:t>
            </a:r>
            <a:r>
              <a:rPr lang="en-US" altLang="en-US" sz="2800" dirty="0" err="1"/>
              <a:t>xác</a:t>
            </a:r>
            <a:r>
              <a:rPr lang="en-US" altLang="en-US" sz="2800" dirty="0"/>
              <a:t> </a:t>
            </a:r>
            <a:r>
              <a:rPr lang="en-US" altLang="en-US" sz="2800" dirty="0" err="1"/>
              <a:t>của</a:t>
            </a:r>
            <a:r>
              <a:rPr lang="en-US" altLang="en-US" sz="2800" dirty="0"/>
              <a:t> </a:t>
            </a:r>
            <a:r>
              <a:rPr lang="en-US" altLang="en-US" sz="2800" dirty="0" err="1"/>
              <a:t>kết</a:t>
            </a:r>
            <a:r>
              <a:rPr lang="en-US" altLang="en-US" sz="2800" dirty="0"/>
              <a:t> </a:t>
            </a:r>
            <a:r>
              <a:rPr lang="en-US" altLang="en-US" sz="2800" dirty="0" err="1"/>
              <a:t>quả</a:t>
            </a:r>
            <a:r>
              <a:rPr lang="en-US" altLang="en-US" sz="2800" dirty="0"/>
              <a:t> </a:t>
            </a:r>
            <a:r>
              <a:rPr lang="en-US" altLang="en-US" sz="2800" dirty="0" err="1"/>
              <a:t>thực</a:t>
            </a:r>
            <a:r>
              <a:rPr lang="en-US" altLang="en-US" sz="2800" dirty="0"/>
              <a:t> </a:t>
            </a:r>
            <a:r>
              <a:rPr lang="en-US" altLang="en-US" sz="2800" dirty="0" err="1"/>
              <a:t>hiện</a:t>
            </a:r>
            <a:r>
              <a:rPr lang="en-US" altLang="en-US" sz="2800" dirty="0"/>
              <a:t> </a:t>
            </a:r>
          </a:p>
          <a:p>
            <a:pPr marL="800100" lvl="1" indent="-342900" algn="l">
              <a:buFont typeface="Wingdings" panose="05000000000000000000" pitchFamily="2" charset="2"/>
              <a:buChar char="q"/>
            </a:pPr>
            <a:r>
              <a:rPr lang="en-US" altLang="en-US" sz="2800" dirty="0" err="1"/>
              <a:t>Thứ</a:t>
            </a:r>
            <a:r>
              <a:rPr lang="en-US" altLang="en-US" sz="2800" dirty="0"/>
              <a:t> </a:t>
            </a:r>
            <a:r>
              <a:rPr lang="en-US" altLang="en-US" sz="2800" dirty="0" err="1"/>
              <a:t>tự</a:t>
            </a:r>
            <a:r>
              <a:rPr lang="en-US" altLang="en-US" sz="2800" dirty="0"/>
              <a:t> </a:t>
            </a:r>
            <a:r>
              <a:rPr lang="en-US" altLang="en-US" sz="2800" dirty="0" err="1"/>
              <a:t>và</a:t>
            </a:r>
            <a:r>
              <a:rPr lang="en-US" altLang="en-US" sz="2800" dirty="0"/>
              <a:t> </a:t>
            </a:r>
            <a:r>
              <a:rPr lang="en-US" altLang="en-US" sz="2800" dirty="0" err="1"/>
              <a:t>các</a:t>
            </a:r>
            <a:r>
              <a:rPr lang="en-US" altLang="en-US" sz="2800" dirty="0"/>
              <a:t> </a:t>
            </a:r>
            <a:r>
              <a:rPr lang="en-US" altLang="en-US" sz="2800" dirty="0" err="1"/>
              <a:t>phụ</a:t>
            </a:r>
            <a:r>
              <a:rPr lang="en-US" altLang="en-US" sz="2800" dirty="0"/>
              <a:t> </a:t>
            </a:r>
            <a:r>
              <a:rPr lang="en-US" altLang="en-US" sz="2800" dirty="0" err="1"/>
              <a:t>thuộc</a:t>
            </a:r>
            <a:r>
              <a:rPr lang="en-US" altLang="en-US" sz="2800" dirty="0"/>
              <a:t> </a:t>
            </a:r>
            <a:r>
              <a:rPr lang="en-US" altLang="en-US" sz="2800" dirty="0" err="1"/>
              <a:t>khác</a:t>
            </a:r>
            <a:r>
              <a:rPr lang="en-US" altLang="en-US" sz="2800" dirty="0"/>
              <a:t> </a:t>
            </a:r>
            <a:r>
              <a:rPr lang="en-US" altLang="en-US" sz="2800" dirty="0" err="1"/>
              <a:t>giữa</a:t>
            </a:r>
            <a:r>
              <a:rPr lang="en-US" altLang="en-US" sz="2800" dirty="0"/>
              <a:t> </a:t>
            </a:r>
            <a:r>
              <a:rPr lang="en-US" altLang="en-US" sz="2800" dirty="0" err="1"/>
              <a:t>các</a:t>
            </a:r>
            <a:r>
              <a:rPr lang="en-US" altLang="en-US" sz="2800" dirty="0"/>
              <a:t> </a:t>
            </a:r>
            <a:r>
              <a:rPr lang="en-US" altLang="en-US" sz="2800" dirty="0" err="1"/>
              <a:t>hoạt</a:t>
            </a:r>
            <a:r>
              <a:rPr lang="en-US" altLang="en-US" sz="2800" dirty="0"/>
              <a:t> </a:t>
            </a:r>
            <a:r>
              <a:rPr lang="en-US" altLang="en-US" sz="2800" dirty="0" err="1"/>
              <a:t>động</a:t>
            </a:r>
            <a:r>
              <a:rPr lang="en-US" altLang="en-US" sz="2800" dirty="0"/>
              <a:t> </a:t>
            </a:r>
            <a:r>
              <a:rPr lang="en-US" altLang="en-US" sz="2800" dirty="0" err="1"/>
              <a:t>truy</a:t>
            </a:r>
            <a:r>
              <a:rPr lang="en-US" altLang="en-US" sz="2800" dirty="0"/>
              <a:t> </a:t>
            </a:r>
            <a:r>
              <a:rPr lang="en-US" altLang="en-US" sz="2800" dirty="0" err="1"/>
              <a:t>xuất</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khác</a:t>
            </a:r>
            <a:r>
              <a:rPr lang="en-US" altLang="en-US" sz="2800" dirty="0"/>
              <a:t> </a:t>
            </a:r>
            <a:r>
              <a:rPr lang="en-US" altLang="en-US" sz="2800" dirty="0" err="1"/>
              <a:t>nhau</a:t>
            </a:r>
            <a:r>
              <a:rPr lang="en-US" altLang="en-US" sz="2800" dirty="0"/>
              <a:t> </a:t>
            </a:r>
          </a:p>
        </p:txBody>
      </p:sp>
    </p:spTree>
    <p:extLst>
      <p:ext uri="{BB962C8B-B14F-4D97-AF65-F5344CB8AC3E}">
        <p14:creationId xmlns:p14="http://schemas.microsoft.com/office/powerpoint/2010/main" val="9544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arn(in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arn(in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arn(inHorizontal)">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3600" b="1" dirty="0">
                <a:solidFill>
                  <a:srgbClr val="C00000"/>
                </a:solidFill>
              </a:rPr>
              <a:t>CÁC </a:t>
            </a:r>
            <a:r>
              <a:rPr lang="en-US" sz="3600" b="1" dirty="0">
                <a:solidFill>
                  <a:srgbClr val="C00000"/>
                </a:solidFill>
              </a:rPr>
              <a:t>KỸ THUẬT VÀ KẾT QUẢ</a:t>
            </a:r>
            <a:endParaRPr lang="en-US" altLang="en-US" sz="3600" b="1" dirty="0">
              <a:solidFill>
                <a:srgbClr val="C00000"/>
              </a:solidFill>
            </a:endParaRPr>
          </a:p>
        </p:txBody>
      </p:sp>
      <p:graphicFrame>
        <p:nvGraphicFramePr>
          <p:cNvPr id="9" name="Group 168">
            <a:extLst>
              <a:ext uri="{FF2B5EF4-FFF2-40B4-BE49-F238E27FC236}">
                <a16:creationId xmlns:a16="http://schemas.microsoft.com/office/drawing/2014/main" id="{EE35F54F-06C2-40FE-91D2-36352D8AB298}"/>
              </a:ext>
            </a:extLst>
          </p:cNvPr>
          <p:cNvGraphicFramePr>
            <a:graphicFrameLocks/>
          </p:cNvGraphicFramePr>
          <p:nvPr>
            <p:extLst>
              <p:ext uri="{D42A27DB-BD31-4B8C-83A1-F6EECF244321}">
                <p14:modId xmlns:p14="http://schemas.microsoft.com/office/powerpoint/2010/main" val="1986406131"/>
              </p:ext>
            </p:extLst>
          </p:nvPr>
        </p:nvGraphicFramePr>
        <p:xfrm>
          <a:off x="207818" y="1462232"/>
          <a:ext cx="11430000" cy="4480560"/>
        </p:xfrm>
        <a:graphic>
          <a:graphicData uri="http://schemas.openxmlformats.org/drawingml/2006/table">
            <a:tbl>
              <a:tblPr/>
              <a:tblGrid>
                <a:gridCol w="6564625">
                  <a:extLst>
                    <a:ext uri="{9D8B030D-6E8A-4147-A177-3AD203B41FA5}">
                      <a16:colId xmlns:a16="http://schemas.microsoft.com/office/drawing/2014/main" val="20000"/>
                    </a:ext>
                  </a:extLst>
                </a:gridCol>
                <a:gridCol w="4865375">
                  <a:extLst>
                    <a:ext uri="{9D8B030D-6E8A-4147-A177-3AD203B41FA5}">
                      <a16:colId xmlns:a16="http://schemas.microsoft.com/office/drawing/2014/main" val="20001"/>
                    </a:ext>
                  </a:extLst>
                </a:gridCol>
              </a:tblGrid>
              <a:tr h="336550">
                <a:tc>
                  <a:txBody>
                    <a:bodyPr/>
                    <a:lstStyle>
                      <a:lvl1pPr>
                        <a:spcBef>
                          <a:spcPct val="50000"/>
                        </a:spcBef>
                        <a:buClr>
                          <a:schemeClr val="bg2"/>
                        </a:buClr>
                        <a:buSzPct val="75000"/>
                        <a:buFont typeface="Wingdings" panose="05000000000000000000" pitchFamily="2" charset="2"/>
                        <a:defRPr sz="2400" b="1">
                          <a:solidFill>
                            <a:schemeClr val="tx1"/>
                          </a:solidFill>
                          <a:latin typeface="Times New Roman" panose="02020603050405020304" pitchFamily="18" charset="0"/>
                        </a:defRPr>
                      </a:lvl1pPr>
                      <a:lvl2pPr>
                        <a:spcBef>
                          <a:spcPct val="30000"/>
                        </a:spcBef>
                        <a:buClr>
                          <a:schemeClr val="accent2"/>
                        </a:buClr>
                        <a:buSzPct val="80000"/>
                        <a:buFont typeface="Wingdings" panose="05000000000000000000" pitchFamily="2" charset="2"/>
                        <a:defRPr sz="2000">
                          <a:solidFill>
                            <a:schemeClr val="tx1"/>
                          </a:solidFill>
                          <a:latin typeface="Times New Roman" panose="02020603050405020304" pitchFamily="18" charset="0"/>
                        </a:defRPr>
                      </a:lvl2pPr>
                      <a:lvl3pPr>
                        <a:spcBef>
                          <a:spcPct val="20000"/>
                        </a:spcBef>
                        <a:buClr>
                          <a:schemeClr val="bg2"/>
                        </a:buClr>
                        <a:buSzPct val="65000"/>
                        <a:buFont typeface="Wingdings" panose="05000000000000000000" pitchFamily="2" charset="2"/>
                        <a:defRPr>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Times New Roman" panose="02020603050405020304" pitchFamily="18" charset="0"/>
                        </a:defRPr>
                      </a:lvl4pPr>
                      <a:lvl5pPr>
                        <a:spcBef>
                          <a:spcPct val="20000"/>
                        </a:spcBef>
                        <a:buClr>
                          <a:schemeClr val="bg2"/>
                        </a:buClr>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
                          <a:schemeClr val="bg2"/>
                        </a:buClr>
                        <a:buSzPct val="75000"/>
                        <a:buFont typeface="Wingdings" panose="05000000000000000000" pitchFamily="2" charset="2"/>
                        <a:buNone/>
                        <a:tabLst/>
                      </a:pPr>
                      <a:r>
                        <a:rPr kumimoji="0" lang="en-US" sz="2800" b="1" i="0" u="none" strike="noStrike" cap="none" normalizeH="0" baseline="0">
                          <a:ln>
                            <a:noFill/>
                          </a:ln>
                          <a:solidFill>
                            <a:schemeClr val="tx1"/>
                          </a:solidFill>
                          <a:effectLst/>
                          <a:latin typeface="Times New Roman" panose="02020603050405020304" pitchFamily="18" charset="0"/>
                        </a:rPr>
                        <a:t>Các kỹ thuật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buClr>
                          <a:schemeClr val="bg2"/>
                        </a:buClr>
                        <a:buSzPct val="75000"/>
                        <a:buFont typeface="Wingdings" panose="05000000000000000000" pitchFamily="2" charset="2"/>
                        <a:defRPr sz="2400" b="1">
                          <a:solidFill>
                            <a:schemeClr val="tx1"/>
                          </a:solidFill>
                          <a:latin typeface="Times New Roman" panose="02020603050405020304" pitchFamily="18" charset="0"/>
                        </a:defRPr>
                      </a:lvl1pPr>
                      <a:lvl2pPr>
                        <a:spcBef>
                          <a:spcPct val="30000"/>
                        </a:spcBef>
                        <a:buClr>
                          <a:schemeClr val="accent2"/>
                        </a:buClr>
                        <a:buSzPct val="80000"/>
                        <a:buFont typeface="Wingdings" panose="05000000000000000000" pitchFamily="2" charset="2"/>
                        <a:defRPr sz="2000">
                          <a:solidFill>
                            <a:schemeClr val="tx1"/>
                          </a:solidFill>
                          <a:latin typeface="Times New Roman" panose="02020603050405020304" pitchFamily="18" charset="0"/>
                        </a:defRPr>
                      </a:lvl2pPr>
                      <a:lvl3pPr>
                        <a:spcBef>
                          <a:spcPct val="20000"/>
                        </a:spcBef>
                        <a:buClr>
                          <a:schemeClr val="bg2"/>
                        </a:buClr>
                        <a:buSzPct val="65000"/>
                        <a:buFont typeface="Wingdings" panose="05000000000000000000" pitchFamily="2" charset="2"/>
                        <a:defRPr>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Times New Roman" panose="02020603050405020304" pitchFamily="18" charset="0"/>
                        </a:defRPr>
                      </a:lvl4pPr>
                      <a:lvl5pPr>
                        <a:spcBef>
                          <a:spcPct val="20000"/>
                        </a:spcBef>
                        <a:buClr>
                          <a:schemeClr val="bg2"/>
                        </a:buClr>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
                          <a:schemeClr val="bg2"/>
                        </a:buClr>
                        <a:buSzPct val="75000"/>
                        <a:buFont typeface="Wingdings" panose="05000000000000000000" pitchFamily="2" charset="2"/>
                        <a:buNone/>
                        <a:tabLst/>
                      </a:pPr>
                      <a:r>
                        <a:rPr kumimoji="0" lang="en-US" sz="2800" b="1" i="0" u="none" strike="noStrike" cap="none" normalizeH="0" baseline="0">
                          <a:ln>
                            <a:noFill/>
                          </a:ln>
                          <a:solidFill>
                            <a:schemeClr val="tx1"/>
                          </a:solidFill>
                          <a:effectLst/>
                          <a:latin typeface="Times New Roman" panose="02020603050405020304" pitchFamily="18" charset="0"/>
                        </a:rPr>
                        <a:t>Artifact: Kết quả</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4763">
                <a:tc>
                  <a:txBody>
                    <a:bodyPr/>
                    <a:lstStyle>
                      <a:lvl1pPr marL="233363" indent="-233363">
                        <a:spcBef>
                          <a:spcPct val="50000"/>
                        </a:spcBef>
                        <a:buClr>
                          <a:schemeClr val="bg2"/>
                        </a:buClr>
                        <a:buSzPct val="75000"/>
                        <a:buFont typeface="Wingdings" panose="05000000000000000000" pitchFamily="2" charset="2"/>
                        <a:defRPr sz="2400" b="1">
                          <a:solidFill>
                            <a:schemeClr val="tx1"/>
                          </a:solidFill>
                          <a:latin typeface="Times New Roman" panose="02020603050405020304" pitchFamily="18" charset="0"/>
                        </a:defRPr>
                      </a:lvl1pPr>
                      <a:lvl2pPr>
                        <a:spcBef>
                          <a:spcPct val="30000"/>
                        </a:spcBef>
                        <a:buClr>
                          <a:schemeClr val="accent2"/>
                        </a:buClr>
                        <a:buSzPct val="80000"/>
                        <a:buFont typeface="Wingdings" panose="05000000000000000000" pitchFamily="2" charset="2"/>
                        <a:defRPr sz="2000">
                          <a:solidFill>
                            <a:schemeClr val="tx1"/>
                          </a:solidFill>
                          <a:latin typeface="Times New Roman" panose="02020603050405020304" pitchFamily="18" charset="0"/>
                        </a:defRPr>
                      </a:lvl2pPr>
                      <a:lvl3pPr>
                        <a:spcBef>
                          <a:spcPct val="20000"/>
                        </a:spcBef>
                        <a:buClr>
                          <a:schemeClr val="bg2"/>
                        </a:buClr>
                        <a:buSzPct val="65000"/>
                        <a:buFont typeface="Wingdings" panose="05000000000000000000" pitchFamily="2" charset="2"/>
                        <a:defRPr>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Times New Roman" panose="02020603050405020304" pitchFamily="18" charset="0"/>
                        </a:defRPr>
                      </a:lvl4pPr>
                      <a:lvl5pPr>
                        <a:spcBef>
                          <a:spcPct val="20000"/>
                        </a:spcBef>
                        <a:buClr>
                          <a:schemeClr val="bg2"/>
                        </a:buClr>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9pPr>
                    </a:lstStyle>
                    <a:p>
                      <a:pPr marL="2333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kumimoji="0" lang="en-US" sz="2400" b="1" i="0" u="none" strike="noStrike" cap="none" normalizeH="0" baseline="0" dirty="0">
                          <a:ln>
                            <a:noFill/>
                          </a:ln>
                          <a:solidFill>
                            <a:srgbClr val="FF0000"/>
                          </a:solidFill>
                          <a:effectLst/>
                          <a:latin typeface="Times New Roman" panose="02020603050405020304" pitchFamily="18" charset="0"/>
                        </a:rPr>
                        <a:t>Requirements Elicitation</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Phát</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hiện</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yêu</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cầu</a:t>
                      </a:r>
                      <a:endParaRPr kumimoji="0" lang="en-US" sz="2400" b="0" i="0" u="none" strike="noStrike" cap="none" normalizeH="0" baseline="0" dirty="0">
                        <a:ln>
                          <a:noFill/>
                        </a:ln>
                        <a:solidFill>
                          <a:schemeClr val="tx1"/>
                        </a:solidFill>
                        <a:effectLst/>
                        <a:latin typeface="Times New Roman" panose="02020603050405020304" pitchFamily="18" charset="0"/>
                      </a:endParaRPr>
                    </a:p>
                    <a:p>
                      <a:pPr marL="5127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lang="en-US" sz="2000" b="0" kern="0" dirty="0" err="1"/>
                        <a:t>Phỏng</a:t>
                      </a:r>
                      <a:r>
                        <a:rPr lang="en-US" sz="2000" b="0" kern="0" dirty="0"/>
                        <a:t> </a:t>
                      </a:r>
                      <a:r>
                        <a:rPr lang="en-US" sz="2000" b="0" kern="0" dirty="0" err="1"/>
                        <a:t>vấn</a:t>
                      </a:r>
                      <a:endParaRPr lang="en-US" sz="2000" b="0" kern="0" dirty="0"/>
                    </a:p>
                    <a:p>
                      <a:pPr marL="5127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lang="en-US" sz="2000" b="0" kern="0" dirty="0" err="1"/>
                        <a:t>Bảng</a:t>
                      </a:r>
                      <a:r>
                        <a:rPr lang="en-US" sz="2000" b="0" kern="0" dirty="0"/>
                        <a:t> </a:t>
                      </a:r>
                      <a:r>
                        <a:rPr lang="en-US" sz="2000" b="0" kern="0" dirty="0" err="1"/>
                        <a:t>câu</a:t>
                      </a:r>
                      <a:r>
                        <a:rPr lang="en-US" sz="2000" b="0" kern="0" dirty="0"/>
                        <a:t> </a:t>
                      </a:r>
                      <a:r>
                        <a:rPr lang="en-US" sz="2000" b="0" kern="0" dirty="0" err="1"/>
                        <a:t>hỏi</a:t>
                      </a:r>
                      <a:r>
                        <a:rPr lang="en-US" sz="2000" b="0" kern="0" dirty="0"/>
                        <a:t> </a:t>
                      </a:r>
                      <a:r>
                        <a:rPr lang="en-US" sz="2000" b="0" kern="0" dirty="0" err="1"/>
                        <a:t>khảo</a:t>
                      </a:r>
                      <a:r>
                        <a:rPr lang="en-US" sz="2000" b="0" kern="0" dirty="0"/>
                        <a:t> </a:t>
                      </a:r>
                      <a:r>
                        <a:rPr lang="en-US" sz="2000" b="0" kern="0" dirty="0" err="1"/>
                        <a:t>sát</a:t>
                      </a:r>
                      <a:endParaRPr lang="en-US" sz="2000" b="0" kern="0" dirty="0"/>
                    </a:p>
                    <a:p>
                      <a:pPr marL="5127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lang="en-US" sz="2000" b="0" kern="0" dirty="0" err="1"/>
                        <a:t>Hội</a:t>
                      </a:r>
                      <a:r>
                        <a:rPr lang="en-US" sz="2000" b="0" kern="0" dirty="0"/>
                        <a:t> </a:t>
                      </a:r>
                      <a:r>
                        <a:rPr lang="en-US" sz="2000" b="0" kern="0" dirty="0" err="1"/>
                        <a:t>thảo</a:t>
                      </a:r>
                      <a:r>
                        <a:rPr lang="en-US" sz="2000" b="0" kern="0" dirty="0"/>
                        <a:t> </a:t>
                      </a:r>
                      <a:r>
                        <a:rPr lang="en-US" sz="2000" b="0" kern="0" dirty="0" err="1"/>
                        <a:t>để</a:t>
                      </a:r>
                      <a:r>
                        <a:rPr lang="en-US" sz="2000" b="0" kern="0" dirty="0"/>
                        <a:t> </a:t>
                      </a:r>
                      <a:r>
                        <a:rPr lang="en-US" sz="2000" b="0" kern="0" dirty="0" err="1"/>
                        <a:t>phát</a:t>
                      </a:r>
                      <a:r>
                        <a:rPr lang="en-US" sz="2000" b="0" kern="0" dirty="0"/>
                        <a:t> </a:t>
                      </a:r>
                      <a:r>
                        <a:rPr lang="en-US" sz="2000" b="0" kern="0" dirty="0" err="1"/>
                        <a:t>hiện</a:t>
                      </a:r>
                      <a:r>
                        <a:rPr lang="en-US" sz="2000" b="0" kern="0" dirty="0"/>
                        <a:t> </a:t>
                      </a:r>
                      <a:r>
                        <a:rPr lang="en-US" sz="2000" b="0" kern="0" dirty="0" err="1"/>
                        <a:t>yêu</a:t>
                      </a:r>
                      <a:r>
                        <a:rPr lang="en-US" sz="2000" b="0" kern="0" dirty="0"/>
                        <a:t> </a:t>
                      </a:r>
                      <a:r>
                        <a:rPr lang="en-US" sz="2000" b="0" kern="0" dirty="0" err="1"/>
                        <a:t>cầu</a:t>
                      </a:r>
                      <a:r>
                        <a:rPr lang="en-US" sz="2000" b="0" kern="0" dirty="0"/>
                        <a:t> (Conduct Requirements Workshops)</a:t>
                      </a:r>
                      <a:endParaRPr kumimoji="0" lang="en-US" sz="2000" b="0" i="0" u="none" strike="noStrike" cap="none" normalizeH="0" baseline="0" dirty="0">
                        <a:ln>
                          <a:noFill/>
                        </a:ln>
                        <a:solidFill>
                          <a:schemeClr val="tx1"/>
                        </a:solidFill>
                        <a:effectLst/>
                        <a:latin typeface="Times New Roman" panose="02020603050405020304" pitchFamily="18" charset="0"/>
                      </a:endParaRPr>
                    </a:p>
                    <a:p>
                      <a:pPr marL="2333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kumimoji="0" lang="en-US" sz="2400" b="1" i="0" u="none" strike="noStrike" cap="none" normalizeH="0" baseline="0" dirty="0">
                          <a:ln>
                            <a:noFill/>
                          </a:ln>
                          <a:solidFill>
                            <a:srgbClr val="FF0000"/>
                          </a:solidFill>
                          <a:effectLst/>
                          <a:latin typeface="Times New Roman" panose="02020603050405020304" pitchFamily="18" charset="0"/>
                        </a:rPr>
                        <a:t>Use Case Modelling</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Lập</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mô</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hình</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usecase</a:t>
                      </a:r>
                      <a:endParaRPr kumimoji="0" lang="en-US" sz="2400" b="0" i="0" u="none" strike="noStrike" cap="none" normalizeH="0" baseline="0" dirty="0">
                        <a:ln>
                          <a:noFill/>
                        </a:ln>
                        <a:solidFill>
                          <a:schemeClr val="tx1"/>
                        </a:solidFill>
                        <a:effectLst/>
                        <a:latin typeface="Times New Roman" panose="02020603050405020304" pitchFamily="18" charset="0"/>
                      </a:endParaRPr>
                    </a:p>
                    <a:p>
                      <a:pPr marL="2333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kumimoji="0" lang="en-US" sz="2400" b="1" i="0" u="none" strike="noStrike" cap="none" normalizeH="0" baseline="0" dirty="0">
                          <a:ln>
                            <a:noFill/>
                          </a:ln>
                          <a:solidFill>
                            <a:srgbClr val="FF0000"/>
                          </a:solidFill>
                          <a:effectLst/>
                          <a:latin typeface="Times New Roman" panose="02020603050405020304" pitchFamily="18" charset="0"/>
                        </a:rPr>
                        <a:t>Prototyping</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Tạo</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mô</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hình</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phác</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thảo</a:t>
                      </a:r>
                      <a:r>
                        <a:rPr kumimoji="0" lang="en-US" sz="2400" b="0" i="0" u="none" strike="noStrike" cap="none" normalizeH="0" baseline="0" dirty="0">
                          <a:ln>
                            <a:noFill/>
                          </a:ln>
                          <a:solidFill>
                            <a:schemeClr val="tx1"/>
                          </a:solidFill>
                          <a:effectLst/>
                          <a:latin typeface="Times New Roman" panose="02020603050405020304" pitchFamily="18" charset="0"/>
                        </a:rPr>
                        <a:t> ban </a:t>
                      </a:r>
                      <a:r>
                        <a:rPr kumimoji="0" lang="en-US" sz="2400" b="0" i="0" u="none" strike="noStrike" cap="none" normalizeH="0" baseline="0" dirty="0" err="1">
                          <a:ln>
                            <a:noFill/>
                          </a:ln>
                          <a:solidFill>
                            <a:schemeClr val="tx1"/>
                          </a:solidFill>
                          <a:effectLst/>
                          <a:latin typeface="Times New Roman" panose="02020603050405020304" pitchFamily="18" charset="0"/>
                        </a:rPr>
                        <a:t>đầu</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cho</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các</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chức</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năng</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và</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giao</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diện</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người</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dùng</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của</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hệ</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thống</a:t>
                      </a:r>
                      <a:endParaRPr kumimoji="0" 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33363" indent="-233363">
                        <a:spcBef>
                          <a:spcPct val="50000"/>
                        </a:spcBef>
                        <a:buClr>
                          <a:schemeClr val="bg2"/>
                        </a:buClr>
                        <a:buSzPct val="75000"/>
                        <a:buFont typeface="Wingdings" panose="05000000000000000000" pitchFamily="2" charset="2"/>
                        <a:defRPr sz="2400" b="1">
                          <a:solidFill>
                            <a:schemeClr val="tx1"/>
                          </a:solidFill>
                          <a:latin typeface="Times New Roman" panose="02020603050405020304" pitchFamily="18" charset="0"/>
                        </a:defRPr>
                      </a:lvl1pPr>
                      <a:lvl2pPr>
                        <a:spcBef>
                          <a:spcPct val="30000"/>
                        </a:spcBef>
                        <a:buClr>
                          <a:schemeClr val="accent2"/>
                        </a:buClr>
                        <a:buSzPct val="80000"/>
                        <a:buFont typeface="Wingdings" panose="05000000000000000000" pitchFamily="2" charset="2"/>
                        <a:defRPr sz="2000">
                          <a:solidFill>
                            <a:schemeClr val="tx1"/>
                          </a:solidFill>
                          <a:latin typeface="Times New Roman" panose="02020603050405020304" pitchFamily="18" charset="0"/>
                        </a:defRPr>
                      </a:lvl2pPr>
                      <a:lvl3pPr>
                        <a:spcBef>
                          <a:spcPct val="20000"/>
                        </a:spcBef>
                        <a:buClr>
                          <a:schemeClr val="bg2"/>
                        </a:buClr>
                        <a:buSzPct val="65000"/>
                        <a:buFont typeface="Wingdings" panose="05000000000000000000" pitchFamily="2" charset="2"/>
                        <a:defRPr>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Times New Roman" panose="02020603050405020304" pitchFamily="18" charset="0"/>
                        </a:defRPr>
                      </a:lvl4pPr>
                      <a:lvl5pPr>
                        <a:spcBef>
                          <a:spcPct val="20000"/>
                        </a:spcBef>
                        <a:buClr>
                          <a:schemeClr val="bg2"/>
                        </a:buClr>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bg2"/>
                        </a:buClr>
                        <a:buFont typeface="Wingdings" panose="05000000000000000000" pitchFamily="2" charset="2"/>
                        <a:defRPr sz="1600">
                          <a:solidFill>
                            <a:schemeClr val="tx1"/>
                          </a:solidFill>
                          <a:latin typeface="Times New Roman" panose="02020603050405020304" pitchFamily="18" charset="0"/>
                        </a:defRPr>
                      </a:lvl9pPr>
                    </a:lstStyle>
                    <a:p>
                      <a:pPr marL="2333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kumimoji="0" lang="en-US" sz="2400" b="1" i="0" u="none" strike="noStrike" cap="none" normalizeH="0" baseline="0" dirty="0">
                          <a:ln>
                            <a:noFill/>
                          </a:ln>
                          <a:solidFill>
                            <a:srgbClr val="FF0000"/>
                          </a:solidFill>
                          <a:effectLst/>
                          <a:latin typeface="Times New Roman" panose="02020603050405020304" pitchFamily="18" charset="0"/>
                        </a:rPr>
                        <a:t>Glossary</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Bảng</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chú</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giải</a:t>
                      </a:r>
                      <a:endParaRPr kumimoji="0" lang="en-US" sz="2400" b="0" i="0" u="none" strike="noStrike" cap="none" normalizeH="0" baseline="0" dirty="0">
                        <a:ln>
                          <a:noFill/>
                        </a:ln>
                        <a:solidFill>
                          <a:schemeClr val="tx1"/>
                        </a:solidFill>
                        <a:effectLst/>
                        <a:latin typeface="Times New Roman" panose="02020603050405020304" pitchFamily="18" charset="0"/>
                      </a:endParaRPr>
                    </a:p>
                    <a:p>
                      <a:pPr marL="2333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kumimoji="0" lang="en-US" sz="2400" b="1" i="0" u="none" strike="noStrike" cap="none" normalizeH="0" baseline="0" dirty="0">
                          <a:ln>
                            <a:noFill/>
                          </a:ln>
                          <a:solidFill>
                            <a:srgbClr val="FF0000"/>
                          </a:solidFill>
                          <a:effectLst/>
                          <a:latin typeface="Times New Roman" panose="02020603050405020304" pitchFamily="18" charset="0"/>
                        </a:rPr>
                        <a:t>Requirements List</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Danh</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sách</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yêu</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cầu</a:t>
                      </a:r>
                      <a:endParaRPr kumimoji="0" lang="en-US" sz="2400" b="0" i="0" u="none" strike="noStrike" cap="none" normalizeH="0" baseline="0" dirty="0">
                        <a:ln>
                          <a:noFill/>
                        </a:ln>
                        <a:solidFill>
                          <a:schemeClr val="tx1"/>
                        </a:solidFill>
                        <a:effectLst/>
                        <a:latin typeface="Times New Roman" panose="02020603050405020304" pitchFamily="18" charset="0"/>
                      </a:endParaRPr>
                    </a:p>
                    <a:p>
                      <a:pPr marL="2333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endParaRPr kumimoji="0" lang="en-US" sz="2400" b="0" i="0" u="none" strike="noStrike" cap="none" normalizeH="0" baseline="0" dirty="0">
                        <a:ln>
                          <a:noFill/>
                        </a:ln>
                        <a:solidFill>
                          <a:schemeClr val="tx1"/>
                        </a:solidFill>
                        <a:effectLst/>
                        <a:latin typeface="Times New Roman" panose="02020603050405020304" pitchFamily="18" charset="0"/>
                      </a:endParaRPr>
                    </a:p>
                    <a:p>
                      <a:pPr marL="2333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kumimoji="0" lang="en-US" sz="2400" b="1" i="0" u="none" strike="noStrike" cap="none" normalizeH="0" baseline="0" dirty="0">
                          <a:ln>
                            <a:noFill/>
                          </a:ln>
                          <a:solidFill>
                            <a:srgbClr val="FF0000"/>
                          </a:solidFill>
                          <a:effectLst/>
                          <a:latin typeface="Times New Roman" panose="02020603050405020304" pitchFamily="18" charset="0"/>
                        </a:rPr>
                        <a:t>Use Case Model</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mô</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hình</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usecase</a:t>
                      </a:r>
                      <a:endParaRPr kumimoji="0" lang="en-US" sz="2400" b="0" i="0" u="none" strike="noStrike" cap="none" normalizeH="0" baseline="0" dirty="0">
                        <a:ln>
                          <a:noFill/>
                        </a:ln>
                        <a:solidFill>
                          <a:schemeClr val="tx1"/>
                        </a:solidFill>
                        <a:effectLst/>
                        <a:latin typeface="Times New Roman" panose="02020603050405020304" pitchFamily="18" charset="0"/>
                      </a:endParaRPr>
                    </a:p>
                    <a:p>
                      <a:pPr marL="2333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r>
                        <a:rPr kumimoji="0" lang="en-US" sz="2400" b="1" i="0" u="none" strike="noStrike" cap="none" normalizeH="0" baseline="0" dirty="0">
                          <a:ln>
                            <a:noFill/>
                          </a:ln>
                          <a:solidFill>
                            <a:srgbClr val="FF0000"/>
                          </a:solidFill>
                          <a:effectLst/>
                          <a:latin typeface="Times New Roman" panose="02020603050405020304" pitchFamily="18" charset="0"/>
                        </a:rPr>
                        <a:t>Prototypes</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các</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phác</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thảo</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giao</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diện</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người</a:t>
                      </a:r>
                      <a:r>
                        <a:rPr kumimoji="0" lang="en-US" sz="2400" b="0" i="0" u="none" strike="noStrike" cap="none" normalizeH="0" baseline="0" dirty="0">
                          <a:ln>
                            <a:noFill/>
                          </a:ln>
                          <a:solidFill>
                            <a:schemeClr val="tx1"/>
                          </a:solidFill>
                          <a:effectLst/>
                          <a:latin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rPr>
                        <a:t>dùng</a:t>
                      </a:r>
                      <a:endParaRPr kumimoji="0" lang="en-US" sz="2400" b="0" i="0" u="none" strike="noStrike" cap="none" normalizeH="0" baseline="0" dirty="0">
                        <a:ln>
                          <a:noFill/>
                        </a:ln>
                        <a:solidFill>
                          <a:schemeClr val="tx1"/>
                        </a:solidFill>
                        <a:effectLst/>
                        <a:latin typeface="Times New Roman" panose="02020603050405020304" pitchFamily="18" charset="0"/>
                      </a:endParaRPr>
                    </a:p>
                    <a:p>
                      <a:pPr marL="233363" marR="0" lvl="0" indent="-233363" algn="l" defTabSz="914400" rtl="0" eaLnBrk="1" fontAlgn="base" latinLnBrk="0" hangingPunct="1">
                        <a:lnSpc>
                          <a:spcPct val="100000"/>
                        </a:lnSpc>
                        <a:spcBef>
                          <a:spcPct val="50000"/>
                        </a:spcBef>
                        <a:spcAft>
                          <a:spcPct val="0"/>
                        </a:spcAft>
                        <a:buClr>
                          <a:schemeClr val="tx1"/>
                        </a:buClr>
                        <a:buSzPct val="75000"/>
                        <a:buFont typeface="Wingdings" panose="05000000000000000000" pitchFamily="2" charset="2"/>
                        <a:buChar char="§"/>
                        <a:tabLst/>
                      </a:pPr>
                      <a:endParaRPr kumimoji="0" lang="en-US" sz="2400" b="0" i="0" u="none" strike="noStrike" cap="none" normalizeH="0" baseline="0" dirty="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05251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4896" y="-1829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C00000"/>
                </a:solidFill>
              </a:rPr>
              <a:t>TÍNH HỢP LỆ CỦA CÁC YÊU CẦU</a:t>
            </a:r>
            <a:endParaRPr lang="en-US" altLang="en-US" sz="3600" b="1" dirty="0">
              <a:solidFill>
                <a:srgbClr val="C00000"/>
              </a:solidFill>
            </a:endParaRP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52844" y="1102718"/>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2800" b="1" dirty="0" err="1">
                <a:latin typeface="Times New Roman" panose="02020603050405020304" pitchFamily="18" charset="0"/>
                <a:cs typeface="Times New Roman" panose="02020603050405020304" pitchFamily="18" charset="0"/>
              </a:rPr>
              <a:t>Đánh</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giá</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các</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yêu</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cầu</a:t>
            </a:r>
            <a:r>
              <a:rPr lang="en-GB" sz="2800" b="1" dirty="0">
                <a:latin typeface="Times New Roman" panose="02020603050405020304" pitchFamily="18" charset="0"/>
                <a:cs typeface="Times New Roman" panose="02020603050405020304" pitchFamily="18" charset="0"/>
              </a:rPr>
              <a:t> - Requirements Review</a:t>
            </a:r>
          </a:p>
          <a:p>
            <a:pPr marL="800100" lvl="1" indent="-342900" algn="just">
              <a:buFont typeface="Arial" panose="020B0604020202020204" pitchFamily="34" charset="0"/>
              <a:buChar char="•"/>
            </a:pP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tích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thủ</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thống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yêu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cầu</a:t>
            </a:r>
            <a:r>
              <a:rPr lang="en-GB" sz="2400" dirty="0">
                <a:latin typeface="Times New Roman" panose="02020603050405020304" pitchFamily="18" charset="0"/>
                <a:cs typeface="Times New Roman" panose="02020603050405020304" pitchFamily="18" charset="0"/>
              </a:rPr>
              <a:t> </a:t>
            </a:r>
          </a:p>
          <a:p>
            <a:pPr marL="800100" lvl="1" indent="-342900" algn="just">
              <a:buFont typeface="Arial" panose="020B0604020202020204" pitchFamily="34" charset="0"/>
              <a:buChar char="•"/>
            </a:pPr>
            <a:r>
              <a:rPr lang="en-GB" sz="2400" dirty="0" err="1">
                <a:latin typeface="Times New Roman" panose="02020603050405020304" pitchFamily="18" charset="0"/>
                <a:cs typeface="Times New Roman" panose="02020603050405020304" pitchFamily="18" charset="0"/>
              </a:rPr>
              <a:t>Tham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gia</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của</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phát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triển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khách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hàng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tham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gia</a:t>
            </a:r>
            <a:endParaRPr lang="en-GB" sz="2400"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Prototyping</a:t>
            </a:r>
          </a:p>
          <a:p>
            <a:pPr marL="800100" lvl="1" indent="-342900" algn="just">
              <a:buFont typeface="Arial" panose="020B0604020202020204" pitchFamily="34" charset="0"/>
              <a:buChar char="•"/>
            </a:pPr>
            <a:r>
              <a:rPr lang="en-GB" sz="2400" dirty="0" err="1">
                <a:latin typeface="Times New Roman" panose="02020603050405020304" pitchFamily="18" charset="0"/>
                <a:cs typeface="Times New Roman" panose="02020603050405020304" pitchFamily="18" charset="0"/>
              </a:rPr>
              <a:t>Sử</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dụng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mô</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thực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của</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thống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để</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kiểm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tra</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yêu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cầu</a:t>
            </a:r>
            <a:endParaRPr lang="en-GB" sz="2400"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Model Validation</a:t>
            </a:r>
          </a:p>
          <a:p>
            <a:pPr marL="800100" lvl="1"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endParaRPr lang="en-US" sz="2400"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Test-case generation</a:t>
            </a:r>
          </a:p>
          <a:p>
            <a:pPr marL="800100" lvl="1"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thử</a:t>
            </a:r>
            <a:endParaRPr lang="en-US" sz="24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36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subTnLst>
                                    <p:animClr clrSpc="rgb" dir="cw">
                                      <p:cBhvr override="childStyle">
                                        <p:cTn dur="1" fill="hold" display="0" masterRel="nextClick" afterEffect="1"/>
                                        <p:tgtEl>
                                          <p:spTgt spid="7">
                                            <p:txEl>
                                              <p:pRg st="7" end="7"/>
                                            </p:txEl>
                                          </p:spTgt>
                                        </p:tgtEl>
                                        <p:attrNameLst>
                                          <p:attrName>ppt_c</p:attrName>
                                        </p:attrNameLst>
                                      </p:cBhvr>
                                      <p:to>
                                        <a:srgbClr val="000099"/>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subTnLst>
                                    <p:animClr clrSpc="rgb" dir="cw">
                                      <p:cBhvr override="childStyle">
                                        <p:cTn dur="1" fill="hold" display="0" masterRel="nextClick" afterEffect="1"/>
                                        <p:tgtEl>
                                          <p:spTgt spid="7">
                                            <p:txEl>
                                              <p:pRg st="8" end="8"/>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70028"/>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C00000"/>
                </a:solidFill>
              </a:rPr>
              <a:t>QUẢN LÝ CÁC YÊU CẦU THAY ĐỔI</a:t>
            </a:r>
            <a:endParaRPr lang="en-US" altLang="en-US" sz="3600" b="1" dirty="0">
              <a:solidFill>
                <a:srgbClr val="C00000"/>
              </a:solidFill>
            </a:endParaRP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52844" y="1102718"/>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Yêu</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cầu</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thay</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đổi</a:t>
            </a:r>
            <a:r>
              <a:rPr lang="en-GB" sz="2800" b="1" dirty="0">
                <a:latin typeface="Times New Roman" panose="02020603050405020304" pitchFamily="18" charset="0"/>
                <a:cs typeface="Times New Roman" panose="02020603050405020304" pitchFamily="18" charset="0"/>
              </a:rPr>
              <a:t> (CR – Change request)</a:t>
            </a:r>
          </a:p>
          <a:p>
            <a:pPr marL="800100" lvl="1" indent="-342900" algn="l">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Các yêu cầu từ quan điểm khác nhau thay đổi trong quá trình phát triển</a:t>
            </a:r>
          </a:p>
          <a:p>
            <a:pPr marL="800100" lvl="1" indent="-342900" algn="l">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Khách hàng có thể xác định các yêu cầu từ góc độ kinh doanh mâu thuẫn với yêu cầu của người dùng cuối</a:t>
            </a:r>
          </a:p>
          <a:p>
            <a:pPr marL="800100" lvl="1" indent="-342900" algn="l">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Môi trường kinh doanh và kỹ thuật của hệ thống thay đổi trong quá trình phát 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endParaRPr lang="en-US" sz="24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Tiến</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trình</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yêu</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cầu</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thay</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đổi</a:t>
            </a:r>
            <a:endParaRPr lang="en-GB" sz="2800" b="1"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endParaRPr lang="en-US" sz="2400" dirty="0">
              <a:latin typeface="Times New Roman "/>
            </a:endParaRPr>
          </a:p>
        </p:txBody>
      </p:sp>
      <p:pic>
        <p:nvPicPr>
          <p:cNvPr id="8" name="Picture 7" descr="Screen Clipping">
            <a:extLst>
              <a:ext uri="{FF2B5EF4-FFF2-40B4-BE49-F238E27FC236}">
                <a16:creationId xmlns:a16="http://schemas.microsoft.com/office/drawing/2014/main" id="{0680B631-7756-458C-9A18-DD6223FAC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626" y="4244959"/>
            <a:ext cx="8745283" cy="1233902"/>
          </a:xfrm>
          <a:prstGeom prst="rect">
            <a:avLst/>
          </a:prstGeom>
        </p:spPr>
      </p:pic>
    </p:spTree>
    <p:extLst>
      <p:ext uri="{BB962C8B-B14F-4D97-AF65-F5344CB8AC3E}">
        <p14:creationId xmlns:p14="http://schemas.microsoft.com/office/powerpoint/2010/main" val="304254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75869"/>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C00000"/>
                </a:solidFill>
              </a:rPr>
              <a:t>THUẬT NGỮ - GLOSSARY</a:t>
            </a:r>
            <a:endParaRPr lang="en-US" altLang="en-US" sz="3600" b="1" dirty="0">
              <a:solidFill>
                <a:srgbClr val="C00000"/>
              </a:solidFill>
            </a:endParaRP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52844" y="1102718"/>
            <a:ext cx="11312236"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niệm</a:t>
            </a:r>
            <a:r>
              <a:rPr lang="en-US" sz="2800" b="1" dirty="0">
                <a:latin typeface="Times New Roman" panose="02020603050405020304" pitchFamily="18" charset="0"/>
                <a:cs typeface="Times New Roman" panose="02020603050405020304" pitchFamily="18" charset="0"/>
              </a:rPr>
              <a:t>:</a:t>
            </a:r>
          </a:p>
          <a:p>
            <a:pPr marL="800100" lvl="1" indent="-342900"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Một tập hợp các thuật ngữ được định nghĩa </a:t>
            </a:r>
            <a:r>
              <a:rPr lang="en-GB" sz="2400" dirty="0" err="1">
                <a:latin typeface="Times New Roman" panose="02020603050405020304" pitchFamily="18" charset="0"/>
                <a:cs typeface="Times New Roman" panose="02020603050405020304" pitchFamily="18" charset="0"/>
              </a:rPr>
              <a:t>làm</a:t>
            </a:r>
            <a:r>
              <a:rPr lang="en-GB"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cơ sở cho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Một từ điển để thực hiện mô 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endParaRPr lang="vi-V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2800" b="1" dirty="0">
                <a:latin typeface="Times New Roman" panose="02020603050405020304" pitchFamily="18" charset="0"/>
                <a:cs typeface="Times New Roman" panose="02020603050405020304" pitchFamily="18" charset="0"/>
              </a:rPr>
              <a:t>Mục đích</a:t>
            </a:r>
            <a:r>
              <a:rPr lang="en-US" sz="2800" dirty="0">
                <a:latin typeface="Times New Roman" panose="02020603050405020304" pitchFamily="18" charset="0"/>
                <a:cs typeface="Times New Roman" panose="02020603050405020304" pitchFamily="18" charset="0"/>
              </a:rPr>
              <a:t>:</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t>
            </a:r>
            <a:r>
              <a:rPr lang="vi-VN" sz="2400" dirty="0">
                <a:latin typeface="Times New Roman" panose="02020603050405020304" pitchFamily="18" charset="0"/>
                <a:cs typeface="Times New Roman" panose="02020603050405020304" pitchFamily="18" charset="0"/>
              </a:rPr>
              <a:t>àm rõ ý nghĩa của từ ngữ hoặc có những hiểu biết chung về các điều khoản giữa các thành viên trong nhóm</a:t>
            </a:r>
          </a:p>
          <a:p>
            <a:pPr marL="800100" lvl="1" indent="-342900"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Được tạo ra trong quá trình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vi-VN" sz="2400" dirty="0">
                <a:latin typeface="Times New Roman" panose="02020603050405020304" pitchFamily="18" charset="0"/>
                <a:cs typeface="Times New Roman" panose="02020603050405020304" pitchFamily="18" charset="0"/>
              </a:rPr>
              <a:t>, xác định </a:t>
            </a:r>
            <a:r>
              <a:rPr lang="en-US" sz="2400" dirty="0">
                <a:latin typeface="Times New Roman" panose="02020603050405020304" pitchFamily="18" charset="0"/>
                <a:cs typeface="Times New Roman" panose="02020603050405020304" pitchFamily="18" charset="0"/>
              </a:rPr>
              <a:t>use case </a:t>
            </a:r>
            <a:r>
              <a:rPr lang="vi-VN" sz="2400" dirty="0">
                <a:latin typeface="Times New Roman" panose="02020603050405020304" pitchFamily="18" charset="0"/>
                <a:cs typeface="Times New Roman" panose="02020603050405020304" pitchFamily="18" charset="0"/>
              </a:rPr>
              <a:t>và mô hình hóa khái niệm</a:t>
            </a:r>
          </a:p>
          <a:p>
            <a:pPr marL="800100" lvl="1" indent="-342900"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Được duy trì trong suốt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phát 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89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226" y="56905"/>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C00000"/>
                </a:solidFill>
              </a:rPr>
              <a:t>THUẬT NGỮ - GLOSSARY</a:t>
            </a:r>
            <a:endParaRPr lang="en-US" altLang="en-US" sz="3600" b="1" dirty="0">
              <a:solidFill>
                <a:srgbClr val="C00000"/>
              </a:solidFill>
            </a:endParaRPr>
          </a:p>
        </p:txBody>
      </p:sp>
      <p:sp>
        <p:nvSpPr>
          <p:cNvPr id="5" name="Content Placeholder 2">
            <a:extLst>
              <a:ext uri="{FF2B5EF4-FFF2-40B4-BE49-F238E27FC236}">
                <a16:creationId xmlns:a16="http://schemas.microsoft.com/office/drawing/2014/main" id="{0964ACC8-6C70-4991-A4DA-50DF6D195881}"/>
              </a:ext>
            </a:extLst>
          </p:cNvPr>
          <p:cNvSpPr txBox="1">
            <a:spLocks/>
          </p:cNvSpPr>
          <p:nvPr/>
        </p:nvSpPr>
        <p:spPr>
          <a:xfrm>
            <a:off x="381000" y="989595"/>
            <a:ext cx="10515600" cy="4521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t>Ví dụ </a:t>
            </a:r>
            <a:endParaRPr lang="en-GB" dirty="0"/>
          </a:p>
        </p:txBody>
      </p:sp>
      <p:pic>
        <p:nvPicPr>
          <p:cNvPr id="8" name="Picture 3">
            <a:extLst>
              <a:ext uri="{FF2B5EF4-FFF2-40B4-BE49-F238E27FC236}">
                <a16:creationId xmlns:a16="http://schemas.microsoft.com/office/drawing/2014/main" id="{AB8C63C6-1B6C-4E70-B625-357413F9A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637" y="2869040"/>
            <a:ext cx="2259013" cy="200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4">
            <a:extLst>
              <a:ext uri="{FF2B5EF4-FFF2-40B4-BE49-F238E27FC236}">
                <a16:creationId xmlns:a16="http://schemas.microsoft.com/office/drawing/2014/main" id="{DF22F89C-5EC9-4D73-9A94-A6B5528FB3BF}"/>
              </a:ext>
            </a:extLst>
          </p:cNvPr>
          <p:cNvSpPr txBox="1">
            <a:spLocks noChangeArrowheads="1"/>
          </p:cNvSpPr>
          <p:nvPr/>
        </p:nvSpPr>
        <p:spPr bwMode="auto">
          <a:xfrm>
            <a:off x="5002213" y="1272746"/>
            <a:ext cx="6774150" cy="454739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30000"/>
              </a:spcBef>
            </a:pPr>
            <a:r>
              <a:rPr lang="vi-VN" b="1" dirty="0"/>
              <a:t>Bảng chú giải</a:t>
            </a:r>
          </a:p>
          <a:p>
            <a:pPr>
              <a:spcBef>
                <a:spcPct val="30000"/>
              </a:spcBef>
            </a:pPr>
            <a:r>
              <a:rPr lang="vi-VN" sz="1500" b="1" dirty="0"/>
              <a:t>Giới thiệu</a:t>
            </a:r>
          </a:p>
          <a:p>
            <a:pPr>
              <a:spcBef>
                <a:spcPct val="30000"/>
              </a:spcBef>
            </a:pPr>
            <a:r>
              <a:rPr lang="vi-VN" sz="1500" dirty="0"/>
              <a:t>Tài liệu này được dùng để định nghĩa các thuật ngữ đặc thù trong lĩnh vực của bài toán, giải thích các từ ngữ có thể không quen thuộc đối với người đọc trong các mô tả use case hoặc các tài liệu khác của dự án. Thường thì tài liệu này có thể được dùng như một từ điển dữ liệu không chính thức, ghi lại các định nghĩa dữ liệu để các mô tả use case và các tài liệu khác có thể tập trung vào những gì hệ thống phải thực hiện.</a:t>
            </a:r>
          </a:p>
          <a:p>
            <a:pPr>
              <a:spcBef>
                <a:spcPct val="30000"/>
              </a:spcBef>
            </a:pPr>
            <a:r>
              <a:rPr lang="vi-VN" sz="1500" b="1" dirty="0"/>
              <a:t>Các định nghĩa</a:t>
            </a:r>
          </a:p>
          <a:p>
            <a:pPr>
              <a:spcBef>
                <a:spcPct val="30000"/>
              </a:spcBef>
            </a:pPr>
            <a:r>
              <a:rPr lang="vi-VN" sz="1500" dirty="0"/>
              <a:t>Bảng chú giải này bao gồm các định nghĩa cho các khái niệm chính trong Hệ thống đăng ký học phần.</a:t>
            </a:r>
          </a:p>
          <a:p>
            <a:pPr>
              <a:spcBef>
                <a:spcPct val="30000"/>
              </a:spcBef>
            </a:pPr>
            <a:r>
              <a:rPr lang="vi-VN" sz="1500" b="1" dirty="0"/>
              <a:t>Course (Học phần)</a:t>
            </a:r>
            <a:r>
              <a:rPr lang="en-US" sz="1500" b="1" dirty="0"/>
              <a:t>: </a:t>
            </a:r>
            <a:r>
              <a:rPr lang="vi-VN" sz="1500" dirty="0"/>
              <a:t>Một môn học được dạy trong trường.</a:t>
            </a:r>
          </a:p>
          <a:p>
            <a:pPr>
              <a:spcBef>
                <a:spcPct val="30000"/>
              </a:spcBef>
            </a:pPr>
            <a:r>
              <a:rPr lang="vi-VN" sz="1500" b="1" dirty="0"/>
              <a:t>Course Offering (Lớp)</a:t>
            </a:r>
            <a:r>
              <a:rPr lang="en-US" sz="1500" b="1" dirty="0"/>
              <a:t>: </a:t>
            </a:r>
            <a:r>
              <a:rPr lang="vi-VN" sz="1500" dirty="0"/>
              <a:t>Một lớp cụ thể được mở </a:t>
            </a:r>
            <a:r>
              <a:rPr lang="en-US" sz="1500" dirty="0" err="1"/>
              <a:t>cho</a:t>
            </a:r>
            <a:r>
              <a:rPr lang="en-US" sz="1500" dirty="0"/>
              <a:t> </a:t>
            </a:r>
            <a:r>
              <a:rPr lang="en-US" sz="1500" dirty="0" err="1"/>
              <a:t>một</a:t>
            </a:r>
            <a:r>
              <a:rPr lang="en-US" sz="1500" dirty="0"/>
              <a:t> </a:t>
            </a:r>
            <a:r>
              <a:rPr lang="en-US" sz="1500" dirty="0" err="1"/>
              <a:t>học</a:t>
            </a:r>
            <a:r>
              <a:rPr lang="en-US" sz="1500" dirty="0"/>
              <a:t> </a:t>
            </a:r>
            <a:r>
              <a:rPr lang="en-US" sz="1500" dirty="0" err="1"/>
              <a:t>phần</a:t>
            </a:r>
            <a:r>
              <a:rPr lang="en-US" sz="1500" dirty="0"/>
              <a:t> </a:t>
            </a:r>
            <a:r>
              <a:rPr lang="vi-VN" sz="1500" dirty="0"/>
              <a:t>trong một học kỳ cụ thể – cùng một học phần có thể được mở song song nhiều lớp trong một học kỳ. Thông tin </a:t>
            </a:r>
            <a:r>
              <a:rPr lang="en-US" sz="1500" dirty="0"/>
              <a:t>bao </a:t>
            </a:r>
            <a:r>
              <a:rPr lang="vi-VN" sz="1500" dirty="0"/>
              <a:t>gồm cả ngày và giờ học trong tuần.</a:t>
            </a:r>
          </a:p>
          <a:p>
            <a:pPr>
              <a:spcBef>
                <a:spcPct val="30000"/>
              </a:spcBef>
            </a:pPr>
            <a:r>
              <a:rPr lang="vi-VN" sz="1500" b="1" dirty="0"/>
              <a:t>Course Catalog (Danh mục học phần)</a:t>
            </a:r>
            <a:r>
              <a:rPr lang="en-US" sz="1500" b="1" dirty="0"/>
              <a:t>: </a:t>
            </a:r>
            <a:r>
              <a:rPr lang="vi-VN" sz="1500" dirty="0"/>
              <a:t>Danh mục đầy đủ của tất cả các học phần được dạy trong trường.</a:t>
            </a:r>
            <a:endParaRPr lang="en-US" sz="1500" dirty="0"/>
          </a:p>
        </p:txBody>
      </p:sp>
    </p:spTree>
    <p:extLst>
      <p:ext uri="{BB962C8B-B14F-4D97-AF65-F5344CB8AC3E}">
        <p14:creationId xmlns:p14="http://schemas.microsoft.com/office/powerpoint/2010/main" val="10934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b="1" dirty="0">
                <a:solidFill>
                  <a:srgbClr val="C00000"/>
                </a:solidFill>
              </a:rPr>
              <a:t>NỘI DUNG TRONG TÀI LIỆU XÁC ĐỊNH YÊU CẦU HỆ THỐNG</a:t>
            </a:r>
            <a:endParaRPr lang="en-US" altLang="en-US" sz="3600" b="1" dirty="0">
              <a:solidFill>
                <a:srgbClr val="C00000"/>
              </a:solidFill>
            </a:endParaRP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52844" y="1102718"/>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Times New Roman" panose="02020603050405020304" pitchFamily="18" charset="0"/>
                <a:cs typeface="Times New Roman" panose="02020603050405020304" pitchFamily="18" charset="0"/>
              </a:rPr>
              <a:t>I. </a:t>
            </a:r>
            <a:r>
              <a:rPr lang="en-US" sz="2000" b="1" dirty="0">
                <a:latin typeface="Times New Roman" panose="02020603050405020304" pitchFamily="18" charset="0"/>
                <a:cs typeface="Times New Roman" panose="02020603050405020304" pitchFamily="18" charset="0"/>
              </a:rPr>
              <a:t>TỔNG QUAN HỆ THỐNG</a:t>
            </a:r>
          </a:p>
          <a:p>
            <a:pPr marL="914400" lvl="1" indent="-514350" algn="l">
              <a:buFontTx/>
              <a:buAutoNum type="arabicPeriod"/>
            </a:pPr>
            <a:r>
              <a:rPr lang="en-US" sz="2400" b="1" dirty="0" err="1">
                <a:latin typeface="Times New Roman" panose="02020603050405020304" pitchFamily="18" charset="0"/>
                <a:cs typeface="Times New Roman" panose="02020603050405020304" pitchFamily="18" charset="0"/>
              </a:rPr>
              <a:t>Phát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vấn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đê</a:t>
            </a:r>
            <a:r>
              <a:rPr lang="en-US" sz="2400" b="1" dirty="0">
                <a:latin typeface="Times New Roman" panose="02020603050405020304" pitchFamily="18" charset="0"/>
                <a:cs typeface="Times New Roman" panose="02020603050405020304" pitchFamily="18" charset="0"/>
              </a:rPr>
              <a:t>: Background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rủi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a:t>
            </a:r>
            <a:endParaRPr lang="en-US" sz="2400" i="1" dirty="0">
              <a:latin typeface="Times New Roman" panose="02020603050405020304" pitchFamily="18" charset="0"/>
              <a:cs typeface="Times New Roman" panose="02020603050405020304" pitchFamily="18" charset="0"/>
            </a:endParaRPr>
          </a:p>
          <a:p>
            <a:pPr marL="914400" lvl="1" indent="-514350" algn="l">
              <a:buFontTx/>
              <a:buAutoNum type="arabicPeriod"/>
            </a:pPr>
            <a:r>
              <a:rPr lang="vi-VN" sz="2400" b="1" dirty="0">
                <a:latin typeface="Times New Roman" panose="02020603050405020304" pitchFamily="18" charset="0"/>
                <a:cs typeface="Times New Roman" panose="02020603050405020304" pitchFamily="18" charset="0"/>
              </a:rPr>
              <a:t>Mục đích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mục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tiêu</a:t>
            </a:r>
            <a:r>
              <a:rPr lang="en-US" sz="2400" b="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lâu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nghĩa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stakeholder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endParaRPr lang="en-US" sz="2400" i="1" dirty="0">
              <a:latin typeface="Times New Roman" panose="02020603050405020304" pitchFamily="18" charset="0"/>
              <a:cs typeface="Times New Roman" panose="02020603050405020304" pitchFamily="18" charset="0"/>
            </a:endParaRPr>
          </a:p>
          <a:p>
            <a:pPr marL="914400" lvl="1" indent="-514350" algn="l">
              <a:buAutoNum type="arabicPeriod"/>
            </a:pPr>
            <a:r>
              <a:rPr lang="en-US" sz="2400" b="1" dirty="0" err="1">
                <a:latin typeface="Times New Roman" panose="02020603050405020304" pitchFamily="18" charset="0"/>
                <a:cs typeface="Times New Roman" panose="02020603050405020304" pitchFamily="18" charset="0"/>
              </a:rPr>
              <a:t>Yêu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cầu</a:t>
            </a:r>
            <a:r>
              <a:rPr lang="en-US" sz="2400" b="1" dirty="0">
                <a:latin typeface="Times New Roman" panose="02020603050405020304" pitchFamily="18" charset="0"/>
                <a:cs typeface="Times New Roman" panose="02020603050405020304" pitchFamily="18" charset="0"/>
              </a:rPr>
              <a:t> ban </a:t>
            </a:r>
            <a:r>
              <a:rPr lang="en-US" sz="2400" b="1" dirty="0" err="1">
                <a:latin typeface="Times New Roman" panose="02020603050405020304" pitchFamily="18" charset="0"/>
                <a:cs typeface="Times New Roman" panose="02020603050405020304" pitchFamily="18" charset="0"/>
              </a:rPr>
              <a:t>đầu</a:t>
            </a:r>
            <a:endParaRPr lang="en-US" sz="2400" b="1" dirty="0">
              <a:latin typeface="Times New Roman" panose="02020603050405020304" pitchFamily="18" charset="0"/>
              <a:cs typeface="Times New Roman" panose="02020603050405020304" pitchFamily="18" charset="0"/>
            </a:endParaRPr>
          </a:p>
          <a:p>
            <a:pPr marL="914400" lvl="1" indent="-514350" algn="l">
              <a:buAutoNum type="arabicPeriod"/>
            </a:pPr>
            <a:r>
              <a:rPr lang="vi-VN" sz="2400" b="1" dirty="0">
                <a:latin typeface="Times New Roman" panose="02020603050405020304" pitchFamily="18" charset="0"/>
                <a:cs typeface="Times New Roman" panose="02020603050405020304" pitchFamily="18" charset="0"/>
              </a:rPr>
              <a:t>Phạm vi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đề</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tài</a:t>
            </a:r>
            <a:endParaRPr lang="en-US" sz="2400" b="1" dirty="0">
              <a:latin typeface="Times New Roman" panose="02020603050405020304" pitchFamily="18" charset="0"/>
              <a:cs typeface="Times New Roman" panose="02020603050405020304" pitchFamily="18" charset="0"/>
            </a:endParaRPr>
          </a:p>
          <a:p>
            <a:pPr marL="914400" lvl="1" indent="-514350" algn="l">
              <a:buAutoNum type="arabicPeriod"/>
            </a:pPr>
            <a:r>
              <a:rPr lang="en-US" sz="2400" b="1" dirty="0" err="1">
                <a:latin typeface="Times New Roman" panose="02020603050405020304" pitchFamily="18" charset="0"/>
                <a:cs typeface="Times New Roman" panose="02020603050405020304" pitchFamily="18" charset="0"/>
              </a:rPr>
              <a:t>Đối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tượng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cứu</a:t>
            </a:r>
            <a:endParaRPr lang="en-US" sz="2400" b="1" dirty="0">
              <a:latin typeface="Times New Roman" panose="02020603050405020304" pitchFamily="18" charset="0"/>
              <a:cs typeface="Times New Roman" panose="02020603050405020304" pitchFamily="18" charset="0"/>
            </a:endParaRPr>
          </a:p>
          <a:p>
            <a:pPr marL="914400" lvl="1" indent="-514350" algn="l">
              <a:buAutoNum type="arabicPeriod"/>
            </a:pPr>
            <a:r>
              <a:rPr lang="en-US" sz="2400" b="1" dirty="0" err="1">
                <a:latin typeface="Times New Roman" panose="02020603050405020304" pitchFamily="18" charset="0"/>
                <a:cs typeface="Times New Roman" panose="02020603050405020304" pitchFamily="18" charset="0"/>
              </a:rPr>
              <a:t>Giải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hiện</a:t>
            </a:r>
            <a:endParaRPr lang="vi-VN" sz="2400" b="1" dirty="0">
              <a:latin typeface="Times New Roman" panose="02020603050405020304" pitchFamily="18" charset="0"/>
              <a:cs typeface="Times New Roman" panose="02020603050405020304" pitchFamily="18" charset="0"/>
            </a:endParaRPr>
          </a:p>
          <a:p>
            <a:pPr marL="400050" lvl="1" algn="l"/>
            <a:r>
              <a:rPr lang="en-US" sz="2400" b="1" dirty="0">
                <a:latin typeface="Times New Roman" panose="02020603050405020304" pitchFamily="18" charset="0"/>
                <a:cs typeface="Times New Roman" panose="02020603050405020304" pitchFamily="18" charset="0"/>
              </a:rPr>
              <a:t>6.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hoạch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hiện</a:t>
            </a:r>
            <a:endParaRPr lang="vi-VN" sz="2400" b="1" dirty="0">
              <a:latin typeface="Times New Roman" panose="02020603050405020304" pitchFamily="18" charset="0"/>
              <a:cs typeface="Times New Roman" panose="02020603050405020304" pitchFamily="18" charset="0"/>
            </a:endParaRPr>
          </a:p>
          <a:p>
            <a:pPr marL="400050" lvl="1" algn="l"/>
            <a:r>
              <a:rPr lang="en-US" sz="2400" b="1" dirty="0">
                <a:latin typeface="Times New Roman" panose="02020603050405020304" pitchFamily="18" charset="0"/>
                <a:cs typeface="Times New Roman" panose="02020603050405020304" pitchFamily="18" charset="0"/>
              </a:rPr>
              <a:t>7</a:t>
            </a:r>
            <a:r>
              <a:rPr lang="vi-VN"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Xác</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định</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các</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điều</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khoản</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các</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thuật</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ngữ</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chuyên</a:t>
            </a:r>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môn</a:t>
            </a:r>
            <a:endParaRPr lang="vi-VN" sz="2400" b="1" dirty="0">
              <a:latin typeface="Times New Roman" panose="02020603050405020304" pitchFamily="18" charset="0"/>
              <a:cs typeface="Times New Roman" panose="02020603050405020304" pitchFamily="18" charset="0"/>
            </a:endParaRPr>
          </a:p>
          <a:p>
            <a:pPr marL="800100" lvl="1" indent="-34290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843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subTnLst>
                                    <p:animClr clrSpc="rgb" dir="cw">
                                      <p:cBhvr override="childStyle">
                                        <p:cTn dur="1" fill="hold" display="0" masterRel="nextClick" afterEffect="1"/>
                                        <p:tgtEl>
                                          <p:spTgt spid="7">
                                            <p:txEl>
                                              <p:pRg st="7" end="7"/>
                                            </p:txEl>
                                          </p:spTgt>
                                        </p:tgtEl>
                                        <p:attrNameLst>
                                          <p:attrName>ppt_c</p:attrName>
                                        </p:attrNameLst>
                                      </p:cBhvr>
                                      <p:to>
                                        <a:srgbClr val="000099"/>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subTnLst>
                                    <p:animClr clrSpc="rgb" dir="cw">
                                      <p:cBhvr override="childStyle">
                                        <p:cTn dur="1" fill="hold" display="0" masterRel="nextClick" afterEffect="1"/>
                                        <p:tgtEl>
                                          <p:spTgt spid="7">
                                            <p:txEl>
                                              <p:pRg st="8" end="8"/>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b="1" dirty="0">
                <a:solidFill>
                  <a:srgbClr val="C00000"/>
                </a:solidFill>
              </a:rPr>
              <a:t>NỘI DUNG TRONG TÀI LIỆU XÁC ĐỊNH YÊU CẦU HỆ THỐNG</a:t>
            </a:r>
            <a:endParaRPr lang="en-US" altLang="en-US" sz="3600" b="1" dirty="0">
              <a:solidFill>
                <a:srgbClr val="C00000"/>
              </a:solidFill>
            </a:endParaRP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52844" y="914400"/>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Times New Roman" panose="02020603050405020304" pitchFamily="18" charset="0"/>
                <a:cs typeface="Times New Roman" panose="02020603050405020304" pitchFamily="18" charset="0"/>
              </a:rPr>
              <a:t>II. </a:t>
            </a:r>
            <a:r>
              <a:rPr lang="en-US" sz="2000" b="1" dirty="0">
                <a:latin typeface="Times New Roman" panose="02020603050405020304" pitchFamily="18" charset="0"/>
                <a:cs typeface="Times New Roman" panose="02020603050405020304" pitchFamily="18" charset="0"/>
              </a:rPr>
              <a:t>PHÂN TÍCH HỆ THỐNG</a:t>
            </a:r>
          </a:p>
          <a:p>
            <a:pPr marL="914400" lvl="1" indent="-514350" algn="l">
              <a:buFontTx/>
              <a:buAutoNum type="arabicPeriod"/>
            </a:pPr>
            <a:r>
              <a:rPr lang="en-US" sz="2400" b="1" dirty="0" err="1">
                <a:latin typeface="Times New Roman" panose="02020603050405020304" pitchFamily="18" charset="0"/>
                <a:cs typeface="Times New Roman" panose="02020603050405020304" pitchFamily="18" charset="0"/>
              </a:rPr>
              <a:t>Mục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tiêu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thống</a:t>
            </a:r>
            <a:endParaRPr lang="en-US" sz="2400" b="1" dirty="0">
              <a:latin typeface="Times New Roman" panose="02020603050405020304" pitchFamily="18" charset="0"/>
              <a:cs typeface="Times New Roman" panose="02020603050405020304" pitchFamily="18" charset="0"/>
            </a:endParaRPr>
          </a:p>
          <a:p>
            <a:pPr marL="914400" lvl="1" indent="-514350" algn="l">
              <a:buFontTx/>
              <a:buAutoNum type="arabicPeriod"/>
            </a:pPr>
            <a:r>
              <a:rPr lang="en-US" sz="2400" b="1" dirty="0" err="1">
                <a:latin typeface="Times New Roman" panose="02020603050405020304" pitchFamily="18" charset="0"/>
                <a:cs typeface="Times New Roman" panose="02020603050405020304" pitchFamily="18" charset="0"/>
              </a:rPr>
              <a:t>Khảo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sát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tế</a:t>
            </a:r>
            <a:r>
              <a:rPr lang="en-US" sz="2400" b="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qui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rủi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gặp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a:t>
            </a:r>
            <a:endParaRPr lang="en-US" sz="2400" i="1" dirty="0">
              <a:latin typeface="Times New Roman" panose="02020603050405020304" pitchFamily="18" charset="0"/>
              <a:cs typeface="Times New Roman" panose="02020603050405020304" pitchFamily="18" charset="0"/>
            </a:endParaRPr>
          </a:p>
          <a:p>
            <a:pPr marL="914400" lvl="1" indent="-514350" algn="l">
              <a:buFontTx/>
              <a:buAutoNum type="arabicPeriod"/>
            </a:pPr>
            <a:r>
              <a:rPr lang="en-US" sz="2400" b="1" dirty="0" err="1">
                <a:latin typeface="Times New Roman" panose="02020603050405020304" pitchFamily="18" charset="0"/>
                <a:cs typeface="Times New Roman" panose="02020603050405020304" pitchFamily="18" charset="0"/>
              </a:rPr>
              <a:t>Xác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định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yêu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cầu</a:t>
            </a:r>
            <a:r>
              <a:rPr lang="en-US" sz="2400" b="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phi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a:t>
            </a:r>
            <a:endParaRPr lang="en-US" sz="2400" i="1" dirty="0">
              <a:latin typeface="Times New Roman" panose="02020603050405020304" pitchFamily="18" charset="0"/>
              <a:cs typeface="Times New Roman" panose="02020603050405020304" pitchFamily="18" charset="0"/>
            </a:endParaRPr>
          </a:p>
          <a:p>
            <a:pPr marL="914400" lvl="1" indent="-514350" algn="l">
              <a:buAutoNum type="arabicPeriod"/>
            </a:pPr>
            <a:r>
              <a:rPr lang="en-US" sz="2400" b="1" dirty="0" err="1">
                <a:latin typeface="Times New Roman" panose="02020603050405020304" pitchFamily="18" charset="0"/>
                <a:cs typeface="Times New Roman" panose="02020603050405020304" pitchFamily="18" charset="0"/>
              </a:rPr>
              <a:t>Mô</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hình</a:t>
            </a:r>
            <a:r>
              <a:rPr lang="en-US" sz="2400" b="1" dirty="0">
                <a:latin typeface="Times New Roman" panose="02020603050405020304" pitchFamily="18" charset="0"/>
                <a:cs typeface="Times New Roman" panose="02020603050405020304" pitchFamily="18" charset="0"/>
              </a:rPr>
              <a:t> use case</a:t>
            </a:r>
          </a:p>
          <a:p>
            <a:pPr marL="914400" lvl="1" indent="-514350" algn="l">
              <a:buAutoNum type="arabicPeriod"/>
            </a:pP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đồ</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khác</a:t>
            </a:r>
            <a:r>
              <a:rPr lang="en-US" sz="2400" b="1" dirty="0">
                <a:latin typeface="Times New Roman" panose="02020603050405020304" pitchFamily="18" charset="0"/>
                <a:cs typeface="Times New Roman" panose="02020603050405020304" pitchFamily="18" charset="0"/>
              </a:rPr>
              <a:t> (activity, </a:t>
            </a:r>
            <a:r>
              <a:rPr lang="en-US" sz="2400" b="1" dirty="0" err="1">
                <a:latin typeface="Times New Roman" panose="02020603050405020304" pitchFamily="18" charset="0"/>
                <a:cs typeface="Times New Roman" panose="02020603050405020304" pitchFamily="18" charset="0"/>
              </a:rPr>
              <a:t>trình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tự</a:t>
            </a:r>
            <a:r>
              <a:rPr lang="en-US" sz="2400" b="1" dirty="0">
                <a:latin typeface="Times New Roman" panose="02020603050405020304" pitchFamily="18" charset="0"/>
                <a:cs typeface="Times New Roman" panose="02020603050405020304" pitchFamily="18" charset="0"/>
              </a:rPr>
              <a:t>, domain, </a:t>
            </a:r>
            <a:r>
              <a:rPr lang="en-US" sz="2400" b="1" dirty="0" err="1">
                <a:latin typeface="Times New Roman" panose="02020603050405020304" pitchFamily="18" charset="0"/>
                <a:cs typeface="Times New Roman" panose="02020603050405020304" pitchFamily="18" charset="0"/>
              </a:rPr>
              <a:t>lớp</a:t>
            </a:r>
            <a:r>
              <a:rPr lang="en-US" sz="2400" b="1" dirty="0">
                <a:latin typeface="Times New Roman" panose="02020603050405020304" pitchFamily="18" charset="0"/>
                <a:cs typeface="Times New Roman" panose="02020603050405020304" pitchFamily="18" charset="0"/>
              </a:rPr>
              <a:t>,…)</a:t>
            </a:r>
          </a:p>
          <a:p>
            <a:pPr marL="0" lvl="1" algn="l"/>
            <a:r>
              <a:rPr lang="en-US" sz="2400" dirty="0">
                <a:latin typeface="Times New Roman" panose="02020603050405020304" pitchFamily="18" charset="0"/>
                <a:cs typeface="Times New Roman" panose="02020603050405020304" pitchFamily="18" charset="0"/>
              </a:rPr>
              <a:t>III. </a:t>
            </a:r>
            <a:r>
              <a:rPr lang="en-US" sz="2400" b="1" dirty="0">
                <a:latin typeface="Times New Roman" panose="02020603050405020304" pitchFamily="18" charset="0"/>
                <a:cs typeface="Times New Roman" panose="02020603050405020304" pitchFamily="18" charset="0"/>
              </a:rPr>
              <a:t>THIẾT KẾ HỆ THỐNG</a:t>
            </a:r>
          </a:p>
          <a:p>
            <a:pPr marL="914400" lvl="1" indent="-517525" algn="l">
              <a:buAutoNum type="arabicPeriod"/>
            </a:pP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giao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diện</a:t>
            </a:r>
            <a:endParaRPr lang="en-US" sz="2400" b="1" dirty="0">
              <a:latin typeface="Times New Roman" panose="02020603050405020304" pitchFamily="18" charset="0"/>
              <a:cs typeface="Times New Roman" panose="02020603050405020304" pitchFamily="18" charset="0"/>
            </a:endParaRPr>
          </a:p>
          <a:p>
            <a:pPr marL="914400" lvl="1" indent="-517525" algn="l">
              <a:buAutoNum type="arabicPeriod"/>
            </a:pP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CSDL</a:t>
            </a:r>
          </a:p>
          <a:p>
            <a:pPr marL="0" lvl="1" algn="l"/>
            <a:r>
              <a:rPr lang="en-US" sz="2400" dirty="0">
                <a:latin typeface="Times New Roman" panose="02020603050405020304" pitchFamily="18" charset="0"/>
                <a:cs typeface="Times New Roman" panose="02020603050405020304" pitchFamily="18" charset="0"/>
              </a:rPr>
              <a:t>IV. ĐÁNH GIÁ</a:t>
            </a:r>
            <a:r>
              <a:rPr lang="en-US" sz="2400" b="1" dirty="0">
                <a:latin typeface="Times New Roman" panose="02020603050405020304" pitchFamily="18" charset="0"/>
                <a:cs typeface="Times New Roman" panose="02020603050405020304" pitchFamily="18" charset="0"/>
              </a:rPr>
              <a:t> HỆ THỐNG</a:t>
            </a:r>
          </a:p>
          <a:p>
            <a:pPr marL="0" lvl="1" algn="l"/>
            <a:r>
              <a:rPr lang="en-US" sz="2400" b="1" dirty="0">
                <a:latin typeface="Times New Roman" panose="02020603050405020304" pitchFamily="18" charset="0"/>
                <a:cs typeface="Times New Roman" panose="02020603050405020304" pitchFamily="18" charset="0"/>
              </a:rPr>
              <a:t>V. TỔNG KẾT</a:t>
            </a:r>
          </a:p>
          <a:p>
            <a:pPr marL="0" lvl="1" algn="l"/>
            <a:r>
              <a:rPr lang="en-US" sz="2400" b="1" dirty="0">
                <a:latin typeface="Times New Roman" panose="02020603050405020304" pitchFamily="18" charset="0"/>
                <a:cs typeface="Times New Roman" panose="02020603050405020304" pitchFamily="18" charset="0"/>
              </a:rPr>
              <a:t>TÀI LIỆU THAM KHẢO</a:t>
            </a:r>
          </a:p>
          <a:p>
            <a:pPr marL="396875" lvl="1" algn="l"/>
            <a:endParaRPr lang="en-US" sz="2400" b="1" dirty="0">
              <a:latin typeface="Times New Roman" panose="02020603050405020304" pitchFamily="18" charset="0"/>
              <a:cs typeface="Times New Roman" panose="02020603050405020304" pitchFamily="18" charset="0"/>
            </a:endParaRPr>
          </a:p>
          <a:p>
            <a:pPr marL="914400" lvl="1" indent="-517525" algn="l">
              <a:buAutoNum type="arabicPeriod"/>
            </a:pPr>
            <a:endParaRPr lang="en-US" sz="2400" b="1" dirty="0">
              <a:latin typeface="Times New Roman" panose="02020603050405020304" pitchFamily="18" charset="0"/>
              <a:cs typeface="Times New Roman" panose="02020603050405020304" pitchFamily="18" charset="0"/>
            </a:endParaRPr>
          </a:p>
          <a:p>
            <a:pPr marL="914400" lvl="1" indent="-514350" algn="l">
              <a:buAutoNum type="arabicPeriod"/>
            </a:pPr>
            <a:endParaRPr lang="vi-VN" sz="2400" b="1" dirty="0">
              <a:latin typeface="Times New Roman" panose="02020603050405020304" pitchFamily="18" charset="0"/>
              <a:cs typeface="Times New Roman" panose="02020603050405020304" pitchFamily="18" charset="0"/>
            </a:endParaRPr>
          </a:p>
          <a:p>
            <a:pPr marL="800100" lvl="1" indent="-34290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3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subTnLst>
                                    <p:animClr clrSpc="rgb" dir="cw">
                                      <p:cBhvr override="childStyle">
                                        <p:cTn dur="1" fill="hold" display="0" masterRel="nextClick" afterEffect="1"/>
                                        <p:tgtEl>
                                          <p:spTgt spid="7">
                                            <p:txEl>
                                              <p:pRg st="7" end="7"/>
                                            </p:txEl>
                                          </p:spTgt>
                                        </p:tgtEl>
                                        <p:attrNameLst>
                                          <p:attrName>ppt_c</p:attrName>
                                        </p:attrNameLst>
                                      </p:cBhvr>
                                      <p:to>
                                        <a:srgbClr val="000099"/>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subTnLst>
                                    <p:animClr clrSpc="rgb" dir="cw">
                                      <p:cBhvr override="childStyle">
                                        <p:cTn dur="1" fill="hold" display="0" masterRel="nextClick" afterEffect="1"/>
                                        <p:tgtEl>
                                          <p:spTgt spid="7">
                                            <p:txEl>
                                              <p:pRg st="8" end="8"/>
                                            </p:txEl>
                                          </p:spTgt>
                                        </p:tgtEl>
                                        <p:attrNameLst>
                                          <p:attrName>ppt_c</p:attrName>
                                        </p:attrNameLst>
                                      </p:cBhvr>
                                      <p:to>
                                        <a:srgbClr val="000099"/>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subTnLst>
                                    <p:animClr clrSpc="rgb" dir="cw">
                                      <p:cBhvr override="childStyle">
                                        <p:cTn dur="1" fill="hold" display="0" masterRel="nextClick" afterEffect="1"/>
                                        <p:tgtEl>
                                          <p:spTgt spid="7">
                                            <p:txEl>
                                              <p:pRg st="9" end="9"/>
                                            </p:txEl>
                                          </p:spTgt>
                                        </p:tgtEl>
                                        <p:attrNameLst>
                                          <p:attrName>ppt_c</p:attrName>
                                        </p:attrNameLst>
                                      </p:cBhvr>
                                      <p:to>
                                        <a:srgbClr val="000099"/>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subTnLst>
                                    <p:animClr clrSpc="rgb" dir="cw">
                                      <p:cBhvr override="childStyle">
                                        <p:cTn dur="1" fill="hold" display="0" masterRel="nextClick" afterEffect="1"/>
                                        <p:tgtEl>
                                          <p:spTgt spid="7">
                                            <p:txEl>
                                              <p:pRg st="10" end="10"/>
                                            </p:txEl>
                                          </p:spTgt>
                                        </p:tgtEl>
                                        <p:attrNameLst>
                                          <p:attrName>ppt_c</p:attrName>
                                        </p:attrNameLst>
                                      </p:cBhvr>
                                      <p:to>
                                        <a:srgbClr val="000099"/>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fade">
                                      <p:cBhvr>
                                        <p:cTn id="62" dur="500"/>
                                        <p:tgtEl>
                                          <p:spTgt spid="7">
                                            <p:txEl>
                                              <p:pRg st="11" end="11"/>
                                            </p:txEl>
                                          </p:spTgt>
                                        </p:tgtEl>
                                      </p:cBhvr>
                                    </p:animEffect>
                                  </p:childTnLst>
                                  <p:subTnLst>
                                    <p:animClr clrSpc="rgb" dir="cw">
                                      <p:cBhvr override="childStyle">
                                        <p:cTn dur="1" fill="hold" display="0" masterRel="nextClick" afterEffect="1"/>
                                        <p:tgtEl>
                                          <p:spTgt spid="7">
                                            <p:txEl>
                                              <p:pRg st="11" end="11"/>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4896" y="75869"/>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C00000"/>
                </a:solidFill>
              </a:rPr>
              <a:t>BÀI TẬP</a:t>
            </a:r>
            <a:endParaRPr lang="en-US" altLang="en-US" sz="3600" b="1" dirty="0">
              <a:solidFill>
                <a:srgbClr val="C00000"/>
              </a:solidFill>
            </a:endParaRP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52844" y="1102718"/>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err="1">
                <a:latin typeface="Times New Roman" panose="02020603050405020304" pitchFamily="18" charset="0"/>
                <a:cs typeface="Times New Roman" panose="02020603050405020304" pitchFamily="18" charset="0"/>
              </a:rPr>
              <a:t>Viết</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một</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đặc</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tả</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yêu</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cầu</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cho</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các</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hệ</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thống</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sau</a:t>
            </a:r>
            <a:r>
              <a:rPr lang="en-GB" b="1" dirty="0">
                <a:latin typeface="Times New Roman" panose="02020603050405020304" pitchFamily="18" charset="0"/>
                <a:cs typeface="Times New Roman" panose="02020603050405020304" pitchFamily="18" charset="0"/>
              </a:rPr>
              <a:t>:</a:t>
            </a:r>
          </a:p>
          <a:p>
            <a:pPr marL="514350" indent="-514350" algn="l">
              <a:buFont typeface="+mj-lt"/>
              <a:buAutoNum type="arabicPeriod"/>
            </a:pPr>
            <a:r>
              <a:rPr lang="en-GB" dirty="0" err="1">
                <a:latin typeface="Times New Roman" panose="02020603050405020304" pitchFamily="18" charset="0"/>
                <a:cs typeface="Times New Roman" panose="02020603050405020304" pitchFamily="18" charset="0"/>
              </a:rPr>
              <a:t>Quản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lý</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siêu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thị</a:t>
            </a:r>
            <a:r>
              <a:rPr lang="en-GB" dirty="0">
                <a:latin typeface="Times New Roman" panose="02020603050405020304" pitchFamily="18" charset="0"/>
                <a:cs typeface="Times New Roman" panose="02020603050405020304" pitchFamily="18" charset="0"/>
              </a:rPr>
              <a:t>.</a:t>
            </a:r>
          </a:p>
          <a:p>
            <a:pPr marL="514350" indent="-514350" algn="l">
              <a:buFont typeface="+mj-lt"/>
              <a:buAutoNum type="arabicPeriod"/>
            </a:pPr>
            <a:r>
              <a:rPr lang="en-GB" dirty="0" err="1">
                <a:latin typeface="Times New Roman" panose="02020603050405020304" pitchFamily="18" charset="0"/>
                <a:cs typeface="Times New Roman" panose="02020603050405020304" pitchFamily="18" charset="0"/>
              </a:rPr>
              <a:t>Quản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lý</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thư</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viện</a:t>
            </a:r>
            <a:endParaRPr lang="en-GB" dirty="0">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GB" dirty="0" err="1">
                <a:latin typeface="Times New Roman" panose="02020603050405020304" pitchFamily="18" charset="0"/>
                <a:cs typeface="Times New Roman" panose="02020603050405020304" pitchFamily="18" charset="0"/>
              </a:rPr>
              <a:t>Quản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lý</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bệnh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viện</a:t>
            </a:r>
            <a:endParaRPr lang="en-GB" dirty="0">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GB" dirty="0" err="1">
                <a:latin typeface="Times New Roman" panose="02020603050405020304" pitchFamily="18" charset="0"/>
                <a:cs typeface="Times New Roman" panose="02020603050405020304" pitchFamily="18" charset="0"/>
              </a:rPr>
              <a:t>Quản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lý</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hàng</a:t>
            </a:r>
            <a:endParaRPr lang="en-GB" dirty="0">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GB" dirty="0" err="1">
                <a:latin typeface="Times New Roman" panose="02020603050405020304" pitchFamily="18" charset="0"/>
                <a:cs typeface="Times New Roman" panose="02020603050405020304" pitchFamily="18" charset="0"/>
              </a:rPr>
              <a:t>Quản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lý</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không</a:t>
            </a:r>
            <a:endParaRPr lang="en-GB" dirty="0">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GB" sz="2800" dirty="0" err="1">
                <a:latin typeface="Times New Roman" panose="02020603050405020304" pitchFamily="18" charset="0"/>
                <a:cs typeface="Times New Roman" panose="02020603050405020304" pitchFamily="18" charset="0"/>
              </a:rPr>
              <a:t>Quản</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lý</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nhà</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thuốc</a:t>
            </a:r>
            <a:endParaRPr lang="en-GB" sz="2800" dirty="0">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GB" sz="2800" dirty="0" err="1">
                <a:latin typeface="Times New Roman" panose="02020603050405020304" pitchFamily="18" charset="0"/>
                <a:cs typeface="Times New Roman" panose="02020603050405020304" pitchFamily="18" charset="0"/>
              </a:rPr>
              <a:t>Quản</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lý</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ký</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túc</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xá</a:t>
            </a:r>
            <a:endParaRPr lang="en-GB" sz="2800" dirty="0">
              <a:latin typeface="Times New Roman" panose="02020603050405020304" pitchFamily="18" charset="0"/>
              <a:cs typeface="Times New Roman" panose="02020603050405020304" pitchFamily="18" charset="0"/>
            </a:endParaRPr>
          </a:p>
          <a:p>
            <a:pPr marL="514350" indent="-514350" algn="l">
              <a:buFont typeface="+mj-lt"/>
              <a:buAutoNum type="arabicPeriod"/>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70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subTnLst>
                                    <p:animClr clrSpc="rgb" dir="cw">
                                      <p:cBhvr override="childStyle">
                                        <p:cTn dur="1" fill="hold" display="0" masterRel="nextClick" afterEffect="1"/>
                                        <p:tgtEl>
                                          <p:spTgt spid="7">
                                            <p:txEl>
                                              <p:pRg st="7" end="7"/>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4896" y="124523"/>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252844" y="188318"/>
            <a:ext cx="11838710" cy="914400"/>
          </a:xfrm>
          <a:prstGeom prst="rect">
            <a:avLst/>
          </a:prstGeom>
          <a:noFill/>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b="1" dirty="0">
                <a:solidFill>
                  <a:srgbClr val="C00000"/>
                </a:solidFill>
              </a:rPr>
              <a:t>MÔ HÌNH HÓA YÊU CẦU HỆ THỐNG</a:t>
            </a:r>
            <a:br>
              <a:rPr lang="en-GB" sz="3600" b="1" dirty="0">
                <a:solidFill>
                  <a:srgbClr val="C00000"/>
                </a:solidFill>
              </a:rPr>
            </a:br>
            <a:r>
              <a:rPr lang="en-GB" sz="3600" b="1" dirty="0">
                <a:solidFill>
                  <a:srgbClr val="C00000"/>
                </a:solidFill>
              </a:rPr>
              <a:t>SỬ DỤNG MÔ HÌNH USE CASE</a:t>
            </a:r>
            <a:endParaRPr lang="en-US" altLang="en-US" sz="3600" b="1" dirty="0">
              <a:solidFill>
                <a:srgbClr val="C00000"/>
              </a:solidFill>
            </a:endParaRPr>
          </a:p>
        </p:txBody>
      </p:sp>
      <p:sp>
        <p:nvSpPr>
          <p:cNvPr id="7" name="Rectangle 3">
            <a:extLst>
              <a:ext uri="{FF2B5EF4-FFF2-40B4-BE49-F238E27FC236}">
                <a16:creationId xmlns:a16="http://schemas.microsoft.com/office/drawing/2014/main" id="{7D845A78-EAA6-4662-8AE4-ABD0DA83885B}"/>
              </a:ext>
            </a:extLst>
          </p:cNvPr>
          <p:cNvSpPr txBox="1">
            <a:spLocks noChangeArrowheads="1"/>
          </p:cNvSpPr>
          <p:nvPr/>
        </p:nvSpPr>
        <p:spPr>
          <a:xfrm>
            <a:off x="252844" y="1102718"/>
            <a:ext cx="11734800"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U</a:t>
            </a:r>
            <a:r>
              <a:rPr lang="vi-VN" sz="2800" dirty="0">
                <a:latin typeface="Times New Roman" panose="02020603050405020304" pitchFamily="18" charset="0"/>
                <a:cs typeface="Times New Roman" panose="02020603050405020304" pitchFamily="18" charset="0"/>
              </a:rPr>
              <a:t>se case chính là yêu cầu chức năng, chỉ ra những gì mà hệ thống sẽ làm. </a:t>
            </a:r>
            <a:endParaRPr lang="en-US" sz="28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Use case </a:t>
            </a: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giữa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endParaRPr lang="en-US" sz="28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Nên tập trung vào use case ở mức xử lý nghiệp vụ cơ bản (elementary business processes -EBP)</a:t>
            </a:r>
          </a:p>
          <a:p>
            <a:pPr marL="342900" indent="-342900" algn="l">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Nhiệm vụ do 1 người thực hiện để đáp ứng 1 sự kiện nghiệp vụ, tạo ra 1 giá trị nghiệp vụ và dữ liệu xác thực</a:t>
            </a:r>
            <a:endParaRPr lang="en-US" sz="28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Use Case </a:t>
            </a:r>
            <a:r>
              <a:rPr lang="en-US" sz="2800" dirty="0" err="1">
                <a:latin typeface="Times New Roman" panose="02020603050405020304" pitchFamily="18" charset="0"/>
                <a:cs typeface="Times New Roman" panose="02020603050405020304" pitchFamily="18" charset="0"/>
              </a:rPr>
              <a:t>gồm</a:t>
            </a:r>
            <a:r>
              <a:rPr lang="en-US" sz="2800" dirty="0">
                <a:latin typeface="Times New Roman" panose="02020603050405020304" pitchFamily="18" charset="0"/>
                <a:cs typeface="Times New Roman" panose="02020603050405020304" pitchFamily="18" charset="0"/>
              </a:rPr>
              <a:t> 2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p>
          <a:p>
            <a:pPr marL="800100" lvl="1" indent="-342900" algn="l">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use case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p>
          <a:p>
            <a:pPr marL="800100" lvl="1" indent="-342900" algn="l">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a:t>
            </a:r>
            <a:r>
              <a:rPr lang="en-US" sz="2400" dirty="0">
                <a:latin typeface="Times New Roman" panose="02020603050405020304" pitchFamily="18" charset="0"/>
                <a:cs typeface="Times New Roman" panose="02020603050405020304" pitchFamily="18" charset="0"/>
              </a:rPr>
              <a:t> Use Case </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818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rgbClr val="00009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rgbClr val="00009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rgbClr val="000099"/>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rgbClr val="000099"/>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subTnLst>
                                    <p:animClr clrSpc="rgb" dir="cw">
                                      <p:cBhvr override="childStyle">
                                        <p:cTn dur="1" fill="hold" display="0" masterRel="nextClick" afterEffect="1"/>
                                        <p:tgtEl>
                                          <p:spTgt spid="7">
                                            <p:txEl>
                                              <p:pRg st="4" end="4"/>
                                            </p:txEl>
                                          </p:spTgt>
                                        </p:tgtEl>
                                        <p:attrNameLst>
                                          <p:attrName>ppt_c</p:attrName>
                                        </p:attrNameLst>
                                      </p:cBhvr>
                                      <p:to>
                                        <a:srgbClr val="000099"/>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subTnLst>
                                    <p:animClr clrSpc="rgb" dir="cw">
                                      <p:cBhvr override="childStyle">
                                        <p:cTn dur="1" fill="hold" display="0" masterRel="nextClick" afterEffect="1"/>
                                        <p:tgtEl>
                                          <p:spTgt spid="7">
                                            <p:txEl>
                                              <p:pRg st="5" end="5"/>
                                            </p:txEl>
                                          </p:spTgt>
                                        </p:tgtEl>
                                        <p:attrNameLst>
                                          <p:attrName>ppt_c</p:attrName>
                                        </p:attrNameLst>
                                      </p:cBhvr>
                                      <p:to>
                                        <a:srgbClr val="000099"/>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subTnLst>
                                    <p:animClr clrSpc="rgb" dir="cw">
                                      <p:cBhvr override="childStyle">
                                        <p:cTn dur="1" fill="hold" display="0" masterRel="nextClick" afterEffect="1"/>
                                        <p:tgtEl>
                                          <p:spTgt spid="7">
                                            <p:txEl>
                                              <p:pRg st="6" end="6"/>
                                            </p:txEl>
                                          </p:spTgt>
                                        </p:tgtEl>
                                        <p:attrNameLst>
                                          <p:attrName>ppt_c</p:attrName>
                                        </p:attrNameLst>
                                      </p:cBhvr>
                                      <p:to>
                                        <a:srgbClr val="0000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C00000"/>
                </a:solidFill>
              </a:rPr>
              <a:t>LỢI ÍCH CỦA MÔ HÌNH USE</a:t>
            </a:r>
            <a:r>
              <a:rPr lang="vi-VN" sz="3600" b="1" dirty="0">
                <a:solidFill>
                  <a:srgbClr val="C00000"/>
                </a:solidFill>
              </a:rPr>
              <a:t> CASES</a:t>
            </a:r>
            <a:endParaRPr lang="en-US" altLang="en-US" sz="3600" b="1" dirty="0">
              <a:solidFill>
                <a:srgbClr val="C00000"/>
              </a:solidFill>
            </a:endParaRPr>
          </a:p>
        </p:txBody>
      </p:sp>
      <p:sp>
        <p:nvSpPr>
          <p:cNvPr id="8" name="Freeform 159">
            <a:extLst>
              <a:ext uri="{FF2B5EF4-FFF2-40B4-BE49-F238E27FC236}">
                <a16:creationId xmlns:a16="http://schemas.microsoft.com/office/drawing/2014/main" id="{DA978D8E-BFA7-43B1-BCAE-467EBE3BFEFC}"/>
              </a:ext>
            </a:extLst>
          </p:cNvPr>
          <p:cNvSpPr>
            <a:spLocks/>
          </p:cNvSpPr>
          <p:nvPr/>
        </p:nvSpPr>
        <p:spPr bwMode="auto">
          <a:xfrm>
            <a:off x="7811366" y="2654465"/>
            <a:ext cx="2317750" cy="1847850"/>
          </a:xfrm>
          <a:custGeom>
            <a:avLst/>
            <a:gdLst>
              <a:gd name="T0" fmla="*/ 0 w 1460"/>
              <a:gd name="T1" fmla="*/ 0 h 1164"/>
              <a:gd name="T2" fmla="*/ 0 w 1460"/>
              <a:gd name="T3" fmla="*/ 416 h 1164"/>
              <a:gd name="T4" fmla="*/ 1248 w 1460"/>
              <a:gd name="T5" fmla="*/ 416 h 1164"/>
              <a:gd name="T6" fmla="*/ 1248 w 1460"/>
              <a:gd name="T7" fmla="*/ 872 h 1164"/>
              <a:gd name="T8" fmla="*/ 1168 w 1460"/>
              <a:gd name="T9" fmla="*/ 872 h 1164"/>
              <a:gd name="T10" fmla="*/ 1320 w 1460"/>
              <a:gd name="T11" fmla="*/ 1164 h 1164"/>
              <a:gd name="T12" fmla="*/ 1460 w 1460"/>
              <a:gd name="T13" fmla="*/ 868 h 1164"/>
              <a:gd name="T14" fmla="*/ 1392 w 1460"/>
              <a:gd name="T15" fmla="*/ 868 h 1164"/>
              <a:gd name="T16" fmla="*/ 1392 w 1460"/>
              <a:gd name="T17" fmla="*/ 264 h 1164"/>
              <a:gd name="T18" fmla="*/ 144 w 1460"/>
              <a:gd name="T19" fmla="*/ 264 h 1164"/>
              <a:gd name="T20" fmla="*/ 144 w 1460"/>
              <a:gd name="T21" fmla="*/ 0 h 1164"/>
              <a:gd name="T22" fmla="*/ 0 w 1460"/>
              <a:gd name="T23"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0" h="1164">
                <a:moveTo>
                  <a:pt x="0" y="0"/>
                </a:moveTo>
                <a:lnTo>
                  <a:pt x="0" y="416"/>
                </a:lnTo>
                <a:lnTo>
                  <a:pt x="1248" y="416"/>
                </a:lnTo>
                <a:lnTo>
                  <a:pt x="1248" y="872"/>
                </a:lnTo>
                <a:lnTo>
                  <a:pt x="1168" y="872"/>
                </a:lnTo>
                <a:lnTo>
                  <a:pt x="1320" y="1164"/>
                </a:lnTo>
                <a:lnTo>
                  <a:pt x="1460" y="868"/>
                </a:lnTo>
                <a:lnTo>
                  <a:pt x="1392" y="868"/>
                </a:lnTo>
                <a:lnTo>
                  <a:pt x="1392" y="264"/>
                </a:lnTo>
                <a:lnTo>
                  <a:pt x="144" y="264"/>
                </a:lnTo>
                <a:lnTo>
                  <a:pt x="144" y="0"/>
                </a:lnTo>
                <a:lnTo>
                  <a:pt x="0" y="0"/>
                </a:lnTo>
                <a:close/>
              </a:path>
            </a:pathLst>
          </a:custGeom>
          <a:solidFill>
            <a:srgbClr val="FFFFCC"/>
          </a:solidFill>
          <a:ln w="9525" cap="flat" cmpd="sng">
            <a:solidFill>
              <a:srgbClr val="00206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endParaRPr lang="vi-VN">
              <a:solidFill>
                <a:srgbClr val="002060"/>
              </a:solidFill>
            </a:endParaRPr>
          </a:p>
        </p:txBody>
      </p:sp>
      <p:sp>
        <p:nvSpPr>
          <p:cNvPr id="9" name="Freeform 157">
            <a:extLst>
              <a:ext uri="{FF2B5EF4-FFF2-40B4-BE49-F238E27FC236}">
                <a16:creationId xmlns:a16="http://schemas.microsoft.com/office/drawing/2014/main" id="{A99995E6-D53C-4322-8AB1-76BEDB0858AC}"/>
              </a:ext>
            </a:extLst>
          </p:cNvPr>
          <p:cNvSpPr>
            <a:spLocks/>
          </p:cNvSpPr>
          <p:nvPr/>
        </p:nvSpPr>
        <p:spPr bwMode="auto">
          <a:xfrm>
            <a:off x="4229966" y="2641765"/>
            <a:ext cx="3194050" cy="1854200"/>
          </a:xfrm>
          <a:custGeom>
            <a:avLst/>
            <a:gdLst>
              <a:gd name="T0" fmla="*/ 1868 w 2012"/>
              <a:gd name="T1" fmla="*/ 0 h 1168"/>
              <a:gd name="T2" fmla="*/ 1868 w 2012"/>
              <a:gd name="T3" fmla="*/ 272 h 1168"/>
              <a:gd name="T4" fmla="*/ 80 w 2012"/>
              <a:gd name="T5" fmla="*/ 272 h 1168"/>
              <a:gd name="T6" fmla="*/ 80 w 2012"/>
              <a:gd name="T7" fmla="*/ 884 h 1168"/>
              <a:gd name="T8" fmla="*/ 0 w 2012"/>
              <a:gd name="T9" fmla="*/ 884 h 1168"/>
              <a:gd name="T10" fmla="*/ 148 w 2012"/>
              <a:gd name="T11" fmla="*/ 1168 h 1168"/>
              <a:gd name="T12" fmla="*/ 292 w 2012"/>
              <a:gd name="T13" fmla="*/ 880 h 1168"/>
              <a:gd name="T14" fmla="*/ 220 w 2012"/>
              <a:gd name="T15" fmla="*/ 880 h 1168"/>
              <a:gd name="T16" fmla="*/ 220 w 2012"/>
              <a:gd name="T17" fmla="*/ 412 h 1168"/>
              <a:gd name="T18" fmla="*/ 2012 w 2012"/>
              <a:gd name="T19" fmla="*/ 412 h 1168"/>
              <a:gd name="T20" fmla="*/ 2012 w 2012"/>
              <a:gd name="T21" fmla="*/ 0 h 1168"/>
              <a:gd name="T22" fmla="*/ 1868 w 2012"/>
              <a:gd name="T23" fmla="*/ 0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2" h="1168">
                <a:moveTo>
                  <a:pt x="1868" y="0"/>
                </a:moveTo>
                <a:lnTo>
                  <a:pt x="1868" y="272"/>
                </a:lnTo>
                <a:lnTo>
                  <a:pt x="80" y="272"/>
                </a:lnTo>
                <a:lnTo>
                  <a:pt x="80" y="884"/>
                </a:lnTo>
                <a:lnTo>
                  <a:pt x="0" y="884"/>
                </a:lnTo>
                <a:lnTo>
                  <a:pt x="148" y="1168"/>
                </a:lnTo>
                <a:lnTo>
                  <a:pt x="292" y="880"/>
                </a:lnTo>
                <a:lnTo>
                  <a:pt x="220" y="880"/>
                </a:lnTo>
                <a:lnTo>
                  <a:pt x="220" y="412"/>
                </a:lnTo>
                <a:lnTo>
                  <a:pt x="2012" y="412"/>
                </a:lnTo>
                <a:lnTo>
                  <a:pt x="2012" y="0"/>
                </a:lnTo>
                <a:lnTo>
                  <a:pt x="1868" y="0"/>
                </a:lnTo>
                <a:close/>
              </a:path>
            </a:pathLst>
          </a:custGeom>
          <a:solidFill>
            <a:srgbClr val="FFFFCC"/>
          </a:solidFill>
          <a:ln w="9525" cap="flat" cmpd="sng">
            <a:solidFill>
              <a:srgbClr val="00206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endParaRPr lang="vi-VN">
              <a:solidFill>
                <a:srgbClr val="002060"/>
              </a:solidFill>
            </a:endParaRPr>
          </a:p>
        </p:txBody>
      </p:sp>
      <p:sp>
        <p:nvSpPr>
          <p:cNvPr id="10" name="Freeform 113">
            <a:extLst>
              <a:ext uri="{FF2B5EF4-FFF2-40B4-BE49-F238E27FC236}">
                <a16:creationId xmlns:a16="http://schemas.microsoft.com/office/drawing/2014/main" id="{7DE0E1E6-0CBB-434F-9E22-2A7B2C7C8D72}"/>
              </a:ext>
            </a:extLst>
          </p:cNvPr>
          <p:cNvSpPr>
            <a:spLocks/>
          </p:cNvSpPr>
          <p:nvPr/>
        </p:nvSpPr>
        <p:spPr bwMode="auto">
          <a:xfrm>
            <a:off x="7363691" y="2746540"/>
            <a:ext cx="511175" cy="1749425"/>
          </a:xfrm>
          <a:custGeom>
            <a:avLst/>
            <a:gdLst>
              <a:gd name="T0" fmla="*/ 80 w 322"/>
              <a:gd name="T1" fmla="*/ 0 h 1478"/>
              <a:gd name="T2" fmla="*/ 80 w 322"/>
              <a:gd name="T3" fmla="*/ 1154 h 1478"/>
              <a:gd name="T4" fmla="*/ 0 w 322"/>
              <a:gd name="T5" fmla="*/ 1154 h 1478"/>
              <a:gd name="T6" fmla="*/ 162 w 322"/>
              <a:gd name="T7" fmla="*/ 1478 h 1478"/>
              <a:gd name="T8" fmla="*/ 322 w 322"/>
              <a:gd name="T9" fmla="*/ 1154 h 1478"/>
              <a:gd name="T10" fmla="*/ 240 w 322"/>
              <a:gd name="T11" fmla="*/ 1154 h 1478"/>
              <a:gd name="T12" fmla="*/ 240 w 322"/>
              <a:gd name="T13" fmla="*/ 8 h 1478"/>
              <a:gd name="T14" fmla="*/ 80 w 322"/>
              <a:gd name="T15" fmla="*/ 0 h 1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1478">
                <a:moveTo>
                  <a:pt x="80" y="0"/>
                </a:moveTo>
                <a:lnTo>
                  <a:pt x="80" y="1154"/>
                </a:lnTo>
                <a:lnTo>
                  <a:pt x="0" y="1154"/>
                </a:lnTo>
                <a:lnTo>
                  <a:pt x="162" y="1478"/>
                </a:lnTo>
                <a:lnTo>
                  <a:pt x="322" y="1154"/>
                </a:lnTo>
                <a:lnTo>
                  <a:pt x="240" y="1154"/>
                </a:lnTo>
                <a:lnTo>
                  <a:pt x="240" y="8"/>
                </a:lnTo>
                <a:lnTo>
                  <a:pt x="80" y="0"/>
                </a:lnTo>
                <a:close/>
              </a:path>
            </a:pathLst>
          </a:custGeom>
          <a:solidFill>
            <a:srgbClr val="FFFFCC"/>
          </a:solidFill>
          <a:ln w="9525" cap="flat" cmpd="sng">
            <a:solidFill>
              <a:schemeClr val="bg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endParaRPr lang="vi-VN">
              <a:solidFill>
                <a:srgbClr val="002060"/>
              </a:solidFill>
            </a:endParaRPr>
          </a:p>
        </p:txBody>
      </p:sp>
      <p:pic>
        <p:nvPicPr>
          <p:cNvPr id="11" name="Picture 2" descr="Untitled-2 copy">
            <a:extLst>
              <a:ext uri="{FF2B5EF4-FFF2-40B4-BE49-F238E27FC236}">
                <a16:creationId xmlns:a16="http://schemas.microsoft.com/office/drawing/2014/main" id="{41D7D234-ECBE-47D8-844E-FB0F7B04E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6004" y="4648365"/>
            <a:ext cx="1119187" cy="1109663"/>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3">
            <a:extLst>
              <a:ext uri="{FF2B5EF4-FFF2-40B4-BE49-F238E27FC236}">
                <a16:creationId xmlns:a16="http://schemas.microsoft.com/office/drawing/2014/main" id="{895E6830-5B5E-46C7-9C7D-8510DD2CD12E}"/>
              </a:ext>
            </a:extLst>
          </p:cNvPr>
          <p:cNvSpPr>
            <a:spLocks noChangeArrowheads="1"/>
          </p:cNvSpPr>
          <p:nvPr/>
        </p:nvSpPr>
        <p:spPr bwMode="auto">
          <a:xfrm>
            <a:off x="9309966" y="4518190"/>
            <a:ext cx="1212850" cy="1333500"/>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vi-VN">
              <a:solidFill>
                <a:srgbClr val="002060"/>
              </a:solidFill>
            </a:endParaRPr>
          </a:p>
        </p:txBody>
      </p:sp>
      <p:sp>
        <p:nvSpPr>
          <p:cNvPr id="13" name="Rectangle 43">
            <a:extLst>
              <a:ext uri="{FF2B5EF4-FFF2-40B4-BE49-F238E27FC236}">
                <a16:creationId xmlns:a16="http://schemas.microsoft.com/office/drawing/2014/main" id="{BD778EB0-C32D-4ADB-8106-D2C55DE2A605}"/>
              </a:ext>
            </a:extLst>
          </p:cNvPr>
          <p:cNvSpPr txBox="1">
            <a:spLocks noChangeArrowheads="1"/>
          </p:cNvSpPr>
          <p:nvPr/>
        </p:nvSpPr>
        <p:spPr bwMode="auto">
          <a:xfrm>
            <a:off x="1008929" y="1152360"/>
            <a:ext cx="3600450" cy="176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solidFill>
                  <a:srgbClr val="002060"/>
                </a:solidFill>
              </a:rPr>
              <a:t>Communication</a:t>
            </a:r>
          </a:p>
          <a:p>
            <a:r>
              <a:rPr lang="en-US" sz="2400" kern="0" dirty="0">
                <a:solidFill>
                  <a:srgbClr val="002060"/>
                </a:solidFill>
              </a:rPr>
              <a:t>Identification</a:t>
            </a:r>
          </a:p>
          <a:p>
            <a:r>
              <a:rPr lang="en-US" sz="2400" kern="0" dirty="0">
                <a:solidFill>
                  <a:srgbClr val="002060"/>
                </a:solidFill>
              </a:rPr>
              <a:t>Verification</a:t>
            </a:r>
          </a:p>
        </p:txBody>
      </p:sp>
      <p:grpSp>
        <p:nvGrpSpPr>
          <p:cNvPr id="14" name="Group 97">
            <a:extLst>
              <a:ext uri="{FF2B5EF4-FFF2-40B4-BE49-F238E27FC236}">
                <a16:creationId xmlns:a16="http://schemas.microsoft.com/office/drawing/2014/main" id="{8FAB714E-61D7-4B5C-A64D-AE707C3D6F49}"/>
              </a:ext>
            </a:extLst>
          </p:cNvPr>
          <p:cNvGrpSpPr>
            <a:grpSpLocks/>
          </p:cNvGrpSpPr>
          <p:nvPr/>
        </p:nvGrpSpPr>
        <p:grpSpPr bwMode="auto">
          <a:xfrm>
            <a:off x="3023466" y="4518190"/>
            <a:ext cx="2895600" cy="1295400"/>
            <a:chOff x="872" y="1842"/>
            <a:chExt cx="1824" cy="816"/>
          </a:xfrm>
        </p:grpSpPr>
        <p:sp>
          <p:nvSpPr>
            <p:cNvPr id="15" name="AutoShape 23">
              <a:extLst>
                <a:ext uri="{FF2B5EF4-FFF2-40B4-BE49-F238E27FC236}">
                  <a16:creationId xmlns:a16="http://schemas.microsoft.com/office/drawing/2014/main" id="{F16665AE-4B2E-4EA0-B763-A8A4313290B1}"/>
                </a:ext>
              </a:extLst>
            </p:cNvPr>
            <p:cNvSpPr>
              <a:spLocks noChangeArrowheads="1"/>
            </p:cNvSpPr>
            <p:nvPr/>
          </p:nvSpPr>
          <p:spPr bwMode="auto">
            <a:xfrm>
              <a:off x="872" y="1842"/>
              <a:ext cx="1824" cy="816"/>
            </a:xfrm>
            <a:prstGeom prst="roundRect">
              <a:avLst>
                <a:gd name="adj" fmla="val 16667"/>
              </a:avLst>
            </a:prstGeom>
            <a:noFill/>
            <a:ln w="28575">
              <a:solidFill>
                <a:srgbClr val="FF0000"/>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vi-VN">
                <a:solidFill>
                  <a:srgbClr val="002060"/>
                </a:solidFill>
              </a:endParaRPr>
            </a:p>
          </p:txBody>
        </p:sp>
        <p:grpSp>
          <p:nvGrpSpPr>
            <p:cNvPr id="16" name="Group 88">
              <a:extLst>
                <a:ext uri="{FF2B5EF4-FFF2-40B4-BE49-F238E27FC236}">
                  <a16:creationId xmlns:a16="http://schemas.microsoft.com/office/drawing/2014/main" id="{A6ABF679-74E9-438B-909C-43800075735C}"/>
                </a:ext>
              </a:extLst>
            </p:cNvPr>
            <p:cNvGrpSpPr>
              <a:grpSpLocks/>
            </p:cNvGrpSpPr>
            <p:nvPr/>
          </p:nvGrpSpPr>
          <p:grpSpPr bwMode="auto">
            <a:xfrm>
              <a:off x="930" y="1929"/>
              <a:ext cx="661" cy="660"/>
              <a:chOff x="200" y="2832"/>
              <a:chExt cx="816" cy="816"/>
            </a:xfrm>
          </p:grpSpPr>
          <p:sp>
            <p:nvSpPr>
              <p:cNvPr id="25" name="AutoShape 24">
                <a:extLst>
                  <a:ext uri="{FF2B5EF4-FFF2-40B4-BE49-F238E27FC236}">
                    <a16:creationId xmlns:a16="http://schemas.microsoft.com/office/drawing/2014/main" id="{BF0F20E7-EC28-428D-AC68-FFA3C3B0E025}"/>
                  </a:ext>
                </a:extLst>
              </p:cNvPr>
              <p:cNvSpPr>
                <a:spLocks noChangeArrowheads="1"/>
              </p:cNvSpPr>
              <p:nvPr/>
            </p:nvSpPr>
            <p:spPr bwMode="auto">
              <a:xfrm>
                <a:off x="200" y="2832"/>
                <a:ext cx="816" cy="816"/>
              </a:xfrm>
              <a:prstGeom prst="roundRect">
                <a:avLst>
                  <a:gd name="adj" fmla="val 16667"/>
                </a:avLst>
              </a:prstGeom>
              <a:solidFill>
                <a:srgbClr val="00FFCC"/>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vi-VN">
                  <a:solidFill>
                    <a:srgbClr val="002060"/>
                  </a:solidFill>
                </a:endParaRPr>
              </a:p>
            </p:txBody>
          </p:sp>
          <p:grpSp>
            <p:nvGrpSpPr>
              <p:cNvPr id="26" name="Group 25">
                <a:extLst>
                  <a:ext uri="{FF2B5EF4-FFF2-40B4-BE49-F238E27FC236}">
                    <a16:creationId xmlns:a16="http://schemas.microsoft.com/office/drawing/2014/main" id="{ED877D5F-26DC-4FF6-AD05-D0B6AC627D7E}"/>
                  </a:ext>
                </a:extLst>
              </p:cNvPr>
              <p:cNvGrpSpPr>
                <a:grpSpLocks/>
              </p:cNvGrpSpPr>
              <p:nvPr/>
            </p:nvGrpSpPr>
            <p:grpSpPr bwMode="auto">
              <a:xfrm>
                <a:off x="445" y="2978"/>
                <a:ext cx="311" cy="420"/>
                <a:chOff x="3425" y="1104"/>
                <a:chExt cx="311" cy="420"/>
              </a:xfrm>
            </p:grpSpPr>
            <p:sp>
              <p:nvSpPr>
                <p:cNvPr id="28" name="Oval 26">
                  <a:extLst>
                    <a:ext uri="{FF2B5EF4-FFF2-40B4-BE49-F238E27FC236}">
                      <a16:creationId xmlns:a16="http://schemas.microsoft.com/office/drawing/2014/main" id="{3C9A8F2C-E60B-4F00-A0D2-F2DC2DA13951}"/>
                    </a:ext>
                  </a:extLst>
                </p:cNvPr>
                <p:cNvSpPr>
                  <a:spLocks noChangeArrowheads="1"/>
                </p:cNvSpPr>
                <p:nvPr/>
              </p:nvSpPr>
              <p:spPr bwMode="auto">
                <a:xfrm>
                  <a:off x="3509" y="1104"/>
                  <a:ext cx="151" cy="151"/>
                </a:xfrm>
                <a:prstGeom prst="ellipse">
                  <a:avLst/>
                </a:prstGeom>
                <a:noFill/>
                <a:ln w="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sp>
              <p:nvSpPr>
                <p:cNvPr id="29" name="Line 27">
                  <a:extLst>
                    <a:ext uri="{FF2B5EF4-FFF2-40B4-BE49-F238E27FC236}">
                      <a16:creationId xmlns:a16="http://schemas.microsoft.com/office/drawing/2014/main" id="{25644977-DA4C-46F6-B2FF-A9CA195C813B}"/>
                    </a:ext>
                  </a:extLst>
                </p:cNvPr>
                <p:cNvSpPr>
                  <a:spLocks noChangeShapeType="1"/>
                </p:cNvSpPr>
                <p:nvPr/>
              </p:nvSpPr>
              <p:spPr bwMode="auto">
                <a:xfrm>
                  <a:off x="3576" y="1246"/>
                  <a:ext cx="1" cy="12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30" name="Line 28">
                  <a:extLst>
                    <a:ext uri="{FF2B5EF4-FFF2-40B4-BE49-F238E27FC236}">
                      <a16:creationId xmlns:a16="http://schemas.microsoft.com/office/drawing/2014/main" id="{79083F59-45A5-4DCC-8F57-35E6236AA73D}"/>
                    </a:ext>
                  </a:extLst>
                </p:cNvPr>
                <p:cNvSpPr>
                  <a:spLocks noChangeShapeType="1"/>
                </p:cNvSpPr>
                <p:nvPr/>
              </p:nvSpPr>
              <p:spPr bwMode="auto">
                <a:xfrm>
                  <a:off x="3467" y="1280"/>
                  <a:ext cx="22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31" name="Freeform 29">
                  <a:extLst>
                    <a:ext uri="{FF2B5EF4-FFF2-40B4-BE49-F238E27FC236}">
                      <a16:creationId xmlns:a16="http://schemas.microsoft.com/office/drawing/2014/main" id="{55087DB7-1933-4755-92A6-F609A1FA3446}"/>
                    </a:ext>
                  </a:extLst>
                </p:cNvPr>
                <p:cNvSpPr>
                  <a:spLocks/>
                </p:cNvSpPr>
                <p:nvPr/>
              </p:nvSpPr>
              <p:spPr bwMode="auto">
                <a:xfrm>
                  <a:off x="3425" y="1372"/>
                  <a:ext cx="311" cy="152"/>
                </a:xfrm>
                <a:custGeom>
                  <a:avLst/>
                  <a:gdLst>
                    <a:gd name="T0" fmla="*/ 0 w 37"/>
                    <a:gd name="T1" fmla="*/ 18 h 18"/>
                    <a:gd name="T2" fmla="*/ 18 w 37"/>
                    <a:gd name="T3" fmla="*/ 0 h 18"/>
                    <a:gd name="T4" fmla="*/ 37 w 37"/>
                    <a:gd name="T5" fmla="*/ 18 h 18"/>
                  </a:gdLst>
                  <a:ahLst/>
                  <a:cxnLst>
                    <a:cxn ang="0">
                      <a:pos x="T0" y="T1"/>
                    </a:cxn>
                    <a:cxn ang="0">
                      <a:pos x="T2" y="T3"/>
                    </a:cxn>
                    <a:cxn ang="0">
                      <a:pos x="T4" y="T5"/>
                    </a:cxn>
                  </a:cxnLst>
                  <a:rect l="0" t="0" r="r" b="b"/>
                  <a:pathLst>
                    <a:path w="37" h="18">
                      <a:moveTo>
                        <a:pt x="0" y="18"/>
                      </a:moveTo>
                      <a:lnTo>
                        <a:pt x="18" y="0"/>
                      </a:lnTo>
                      <a:lnTo>
                        <a:pt x="37" y="18"/>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grpSp>
          <p:sp>
            <p:nvSpPr>
              <p:cNvPr id="27" name="Rectangle 30">
                <a:extLst>
                  <a:ext uri="{FF2B5EF4-FFF2-40B4-BE49-F238E27FC236}">
                    <a16:creationId xmlns:a16="http://schemas.microsoft.com/office/drawing/2014/main" id="{3ED4966C-264E-4E89-824A-6420BE445E08}"/>
                  </a:ext>
                </a:extLst>
              </p:cNvPr>
              <p:cNvSpPr>
                <a:spLocks noChangeArrowheads="1"/>
              </p:cNvSpPr>
              <p:nvPr/>
            </p:nvSpPr>
            <p:spPr bwMode="auto">
              <a:xfrm>
                <a:off x="315" y="3456"/>
                <a:ext cx="558" cy="16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sz="1400">
                    <a:solidFill>
                      <a:srgbClr val="002060"/>
                    </a:solidFill>
                  </a:rPr>
                  <a:t>End  User</a:t>
                </a:r>
              </a:p>
            </p:txBody>
          </p:sp>
        </p:grpSp>
        <p:grpSp>
          <p:nvGrpSpPr>
            <p:cNvPr id="17" name="Group 96">
              <a:extLst>
                <a:ext uri="{FF2B5EF4-FFF2-40B4-BE49-F238E27FC236}">
                  <a16:creationId xmlns:a16="http://schemas.microsoft.com/office/drawing/2014/main" id="{63058549-E7A8-4AD4-8BB0-D573CCA3CE27}"/>
                </a:ext>
              </a:extLst>
            </p:cNvPr>
            <p:cNvGrpSpPr>
              <a:grpSpLocks/>
            </p:cNvGrpSpPr>
            <p:nvPr/>
          </p:nvGrpSpPr>
          <p:grpSpPr bwMode="auto">
            <a:xfrm>
              <a:off x="1693" y="1930"/>
              <a:ext cx="977" cy="660"/>
              <a:chOff x="1693" y="1930"/>
              <a:chExt cx="977" cy="660"/>
            </a:xfrm>
          </p:grpSpPr>
          <p:sp>
            <p:nvSpPr>
              <p:cNvPr id="18" name="AutoShape 22">
                <a:extLst>
                  <a:ext uri="{FF2B5EF4-FFF2-40B4-BE49-F238E27FC236}">
                    <a16:creationId xmlns:a16="http://schemas.microsoft.com/office/drawing/2014/main" id="{B136B63B-43A6-4C3D-B479-A002212BE3AB}"/>
                  </a:ext>
                </a:extLst>
              </p:cNvPr>
              <p:cNvSpPr>
                <a:spLocks noChangeArrowheads="1"/>
              </p:cNvSpPr>
              <p:nvPr/>
            </p:nvSpPr>
            <p:spPr bwMode="auto">
              <a:xfrm>
                <a:off x="1693" y="1930"/>
                <a:ext cx="921" cy="660"/>
              </a:xfrm>
              <a:prstGeom prst="roundRect">
                <a:avLst>
                  <a:gd name="adj" fmla="val 16667"/>
                </a:avLst>
              </a:prstGeom>
              <a:solidFill>
                <a:srgbClr val="00FFCC"/>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vi-VN">
                  <a:solidFill>
                    <a:srgbClr val="002060"/>
                  </a:solidFill>
                </a:endParaRPr>
              </a:p>
            </p:txBody>
          </p:sp>
          <p:grpSp>
            <p:nvGrpSpPr>
              <p:cNvPr id="19" name="Group 31">
                <a:extLst>
                  <a:ext uri="{FF2B5EF4-FFF2-40B4-BE49-F238E27FC236}">
                    <a16:creationId xmlns:a16="http://schemas.microsoft.com/office/drawing/2014/main" id="{129B8D76-4396-4C25-BF81-A409D728EF0D}"/>
                  </a:ext>
                </a:extLst>
              </p:cNvPr>
              <p:cNvGrpSpPr>
                <a:grpSpLocks/>
              </p:cNvGrpSpPr>
              <p:nvPr/>
            </p:nvGrpSpPr>
            <p:grpSpPr bwMode="auto">
              <a:xfrm>
                <a:off x="2027" y="2059"/>
                <a:ext cx="245" cy="346"/>
                <a:chOff x="1476" y="2980"/>
                <a:chExt cx="302" cy="428"/>
              </a:xfrm>
            </p:grpSpPr>
            <p:sp>
              <p:nvSpPr>
                <p:cNvPr id="21" name="Oval 32">
                  <a:extLst>
                    <a:ext uri="{FF2B5EF4-FFF2-40B4-BE49-F238E27FC236}">
                      <a16:creationId xmlns:a16="http://schemas.microsoft.com/office/drawing/2014/main" id="{2947A9F6-71AF-4103-961C-7E3865AD362A}"/>
                    </a:ext>
                  </a:extLst>
                </p:cNvPr>
                <p:cNvSpPr>
                  <a:spLocks noChangeArrowheads="1"/>
                </p:cNvSpPr>
                <p:nvPr/>
              </p:nvSpPr>
              <p:spPr bwMode="auto">
                <a:xfrm>
                  <a:off x="1552" y="2980"/>
                  <a:ext cx="151" cy="151"/>
                </a:xfrm>
                <a:prstGeom prst="ellipse">
                  <a:avLst/>
                </a:prstGeom>
                <a:noFill/>
                <a:ln w="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sp>
              <p:nvSpPr>
                <p:cNvPr id="22" name="Line 33">
                  <a:extLst>
                    <a:ext uri="{FF2B5EF4-FFF2-40B4-BE49-F238E27FC236}">
                      <a16:creationId xmlns:a16="http://schemas.microsoft.com/office/drawing/2014/main" id="{4DCDBFE1-5E6C-4E33-9128-63ED2642AFC8}"/>
                    </a:ext>
                  </a:extLst>
                </p:cNvPr>
                <p:cNvSpPr>
                  <a:spLocks noChangeShapeType="1"/>
                </p:cNvSpPr>
                <p:nvPr/>
              </p:nvSpPr>
              <p:spPr bwMode="auto">
                <a:xfrm>
                  <a:off x="1627" y="3130"/>
                  <a:ext cx="1" cy="12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23" name="Line 34">
                  <a:extLst>
                    <a:ext uri="{FF2B5EF4-FFF2-40B4-BE49-F238E27FC236}">
                      <a16:creationId xmlns:a16="http://schemas.microsoft.com/office/drawing/2014/main" id="{D8FED70F-6B86-4B59-B521-912FACBB83B4}"/>
                    </a:ext>
                  </a:extLst>
                </p:cNvPr>
                <p:cNvSpPr>
                  <a:spLocks noChangeShapeType="1"/>
                </p:cNvSpPr>
                <p:nvPr/>
              </p:nvSpPr>
              <p:spPr bwMode="auto">
                <a:xfrm>
                  <a:off x="1518" y="3164"/>
                  <a:ext cx="227" cy="0"/>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24" name="Freeform 35">
                  <a:extLst>
                    <a:ext uri="{FF2B5EF4-FFF2-40B4-BE49-F238E27FC236}">
                      <a16:creationId xmlns:a16="http://schemas.microsoft.com/office/drawing/2014/main" id="{6545C421-468A-4FA4-9AD2-318EBDB7CAD1}"/>
                    </a:ext>
                  </a:extLst>
                </p:cNvPr>
                <p:cNvSpPr>
                  <a:spLocks/>
                </p:cNvSpPr>
                <p:nvPr/>
              </p:nvSpPr>
              <p:spPr bwMode="auto">
                <a:xfrm>
                  <a:off x="1476" y="3256"/>
                  <a:ext cx="302" cy="152"/>
                </a:xfrm>
                <a:custGeom>
                  <a:avLst/>
                  <a:gdLst>
                    <a:gd name="T0" fmla="*/ 0 w 302"/>
                    <a:gd name="T1" fmla="*/ 152 h 152"/>
                    <a:gd name="T2" fmla="*/ 151 w 302"/>
                    <a:gd name="T3" fmla="*/ 0 h 152"/>
                    <a:gd name="T4" fmla="*/ 302 w 302"/>
                    <a:gd name="T5" fmla="*/ 151 h 152"/>
                  </a:gdLst>
                  <a:ahLst/>
                  <a:cxnLst>
                    <a:cxn ang="0">
                      <a:pos x="T0" y="T1"/>
                    </a:cxn>
                    <a:cxn ang="0">
                      <a:pos x="T2" y="T3"/>
                    </a:cxn>
                    <a:cxn ang="0">
                      <a:pos x="T4" y="T5"/>
                    </a:cxn>
                  </a:cxnLst>
                  <a:rect l="0" t="0" r="r" b="b"/>
                  <a:pathLst>
                    <a:path w="302" h="152">
                      <a:moveTo>
                        <a:pt x="0" y="152"/>
                      </a:moveTo>
                      <a:lnTo>
                        <a:pt x="151" y="0"/>
                      </a:lnTo>
                      <a:lnTo>
                        <a:pt x="302" y="151"/>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grpSp>
          <p:sp>
            <p:nvSpPr>
              <p:cNvPr id="20" name="Rectangle 60">
                <a:extLst>
                  <a:ext uri="{FF2B5EF4-FFF2-40B4-BE49-F238E27FC236}">
                    <a16:creationId xmlns:a16="http://schemas.microsoft.com/office/drawing/2014/main" id="{2A886753-0BC8-466B-8BAC-44B13839CE09}"/>
                  </a:ext>
                </a:extLst>
              </p:cNvPr>
              <p:cNvSpPr>
                <a:spLocks noChangeArrowheads="1"/>
              </p:cNvSpPr>
              <p:nvPr/>
            </p:nvSpPr>
            <p:spPr bwMode="auto">
              <a:xfrm>
                <a:off x="1795" y="2444"/>
                <a:ext cx="875" cy="136"/>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r>
                  <a:rPr lang="en-US" sz="1400">
                    <a:solidFill>
                      <a:srgbClr val="002060"/>
                    </a:solidFill>
                  </a:rPr>
                  <a:t>Domain Expert</a:t>
                </a:r>
              </a:p>
            </p:txBody>
          </p:sp>
        </p:grpSp>
      </p:grpSp>
      <p:grpSp>
        <p:nvGrpSpPr>
          <p:cNvPr id="32" name="Group 82">
            <a:extLst>
              <a:ext uri="{FF2B5EF4-FFF2-40B4-BE49-F238E27FC236}">
                <a16:creationId xmlns:a16="http://schemas.microsoft.com/office/drawing/2014/main" id="{061734C7-61D3-4C76-B2F8-0C4651EEF29C}"/>
              </a:ext>
            </a:extLst>
          </p:cNvPr>
          <p:cNvGrpSpPr>
            <a:grpSpLocks/>
          </p:cNvGrpSpPr>
          <p:nvPr/>
        </p:nvGrpSpPr>
        <p:grpSpPr bwMode="auto">
          <a:xfrm>
            <a:off x="7692304" y="4640428"/>
            <a:ext cx="1122362" cy="1079500"/>
            <a:chOff x="4712" y="2726"/>
            <a:chExt cx="848" cy="816"/>
          </a:xfrm>
        </p:grpSpPr>
        <p:sp>
          <p:nvSpPr>
            <p:cNvPr id="33" name="AutoShape 4">
              <a:extLst>
                <a:ext uri="{FF2B5EF4-FFF2-40B4-BE49-F238E27FC236}">
                  <a16:creationId xmlns:a16="http://schemas.microsoft.com/office/drawing/2014/main" id="{1E6186EB-3FF3-4446-A265-C0B10A042FA4}"/>
                </a:ext>
              </a:extLst>
            </p:cNvPr>
            <p:cNvSpPr>
              <a:spLocks noChangeArrowheads="1"/>
            </p:cNvSpPr>
            <p:nvPr/>
          </p:nvSpPr>
          <p:spPr bwMode="auto">
            <a:xfrm>
              <a:off x="4712" y="2726"/>
              <a:ext cx="848" cy="816"/>
            </a:xfrm>
            <a:prstGeom prst="roundRect">
              <a:avLst>
                <a:gd name="adj" fmla="val 16667"/>
              </a:avLst>
            </a:prstGeom>
            <a:solidFill>
              <a:srgbClr val="99CCFF"/>
            </a:solidFill>
            <a:ln w="12700">
              <a:solidFill>
                <a:srgbClr val="00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vi-VN">
                <a:solidFill>
                  <a:srgbClr val="002060"/>
                </a:solidFill>
              </a:endParaRPr>
            </a:p>
          </p:txBody>
        </p:sp>
        <p:grpSp>
          <p:nvGrpSpPr>
            <p:cNvPr id="34" name="Group 48">
              <a:extLst>
                <a:ext uri="{FF2B5EF4-FFF2-40B4-BE49-F238E27FC236}">
                  <a16:creationId xmlns:a16="http://schemas.microsoft.com/office/drawing/2014/main" id="{8053D8BE-12A1-4D17-93C9-2121FB2AF4A7}"/>
                </a:ext>
              </a:extLst>
            </p:cNvPr>
            <p:cNvGrpSpPr>
              <a:grpSpLocks/>
            </p:cNvGrpSpPr>
            <p:nvPr/>
          </p:nvGrpSpPr>
          <p:grpSpPr bwMode="auto">
            <a:xfrm>
              <a:off x="4792" y="2806"/>
              <a:ext cx="672" cy="672"/>
              <a:chOff x="4752" y="2832"/>
              <a:chExt cx="480" cy="480"/>
            </a:xfrm>
          </p:grpSpPr>
          <p:sp>
            <p:nvSpPr>
              <p:cNvPr id="35" name="AutoShape 49">
                <a:extLst>
                  <a:ext uri="{FF2B5EF4-FFF2-40B4-BE49-F238E27FC236}">
                    <a16:creationId xmlns:a16="http://schemas.microsoft.com/office/drawing/2014/main" id="{6004C757-3BDA-4F88-AD17-DE2196470761}"/>
                  </a:ext>
                </a:extLst>
              </p:cNvPr>
              <p:cNvSpPr>
                <a:spLocks noChangeArrowheads="1"/>
              </p:cNvSpPr>
              <p:nvPr/>
            </p:nvSpPr>
            <p:spPr bwMode="auto">
              <a:xfrm>
                <a:off x="4752" y="3120"/>
                <a:ext cx="265" cy="119"/>
              </a:xfrm>
              <a:prstGeom prst="roundRect">
                <a:avLst>
                  <a:gd name="adj" fmla="val 16667"/>
                </a:avLst>
              </a:prstGeom>
              <a:solidFill>
                <a:srgbClr val="FFFFCC"/>
              </a:solidFill>
              <a:ln w="0">
                <a:solidFill>
                  <a:srgbClr val="990033"/>
                </a:solidFill>
                <a:round/>
                <a:headEnd/>
                <a:tailEnd/>
              </a:ln>
            </p:spPr>
            <p:txBody>
              <a:bodyPr/>
              <a:lstStyle/>
              <a:p>
                <a:endParaRPr lang="vi-VN">
                  <a:solidFill>
                    <a:srgbClr val="002060"/>
                  </a:solidFill>
                </a:endParaRPr>
              </a:p>
            </p:txBody>
          </p:sp>
          <p:grpSp>
            <p:nvGrpSpPr>
              <p:cNvPr id="36" name="Group 50">
                <a:extLst>
                  <a:ext uri="{FF2B5EF4-FFF2-40B4-BE49-F238E27FC236}">
                    <a16:creationId xmlns:a16="http://schemas.microsoft.com/office/drawing/2014/main" id="{641DF6A1-3C61-4BF0-9EA8-B8230C712FE5}"/>
                  </a:ext>
                </a:extLst>
              </p:cNvPr>
              <p:cNvGrpSpPr>
                <a:grpSpLocks/>
              </p:cNvGrpSpPr>
              <p:nvPr/>
            </p:nvGrpSpPr>
            <p:grpSpPr bwMode="auto">
              <a:xfrm>
                <a:off x="4797" y="2832"/>
                <a:ext cx="435" cy="346"/>
                <a:chOff x="2784" y="658"/>
                <a:chExt cx="1334" cy="1058"/>
              </a:xfrm>
            </p:grpSpPr>
            <p:sp>
              <p:nvSpPr>
                <p:cNvPr id="42" name="Rectangle 51">
                  <a:extLst>
                    <a:ext uri="{FF2B5EF4-FFF2-40B4-BE49-F238E27FC236}">
                      <a16:creationId xmlns:a16="http://schemas.microsoft.com/office/drawing/2014/main" id="{274C5733-B136-48E5-AB5C-81D7CE29B072}"/>
                    </a:ext>
                  </a:extLst>
                </p:cNvPr>
                <p:cNvSpPr>
                  <a:spLocks noChangeArrowheads="1"/>
                </p:cNvSpPr>
                <p:nvPr/>
              </p:nvSpPr>
              <p:spPr bwMode="auto">
                <a:xfrm>
                  <a:off x="2784" y="912"/>
                  <a:ext cx="1334" cy="804"/>
                </a:xfrm>
                <a:prstGeom prst="rect">
                  <a:avLst/>
                </a:prstGeom>
                <a:solidFill>
                  <a:srgbClr val="FFFFCC"/>
                </a:solidFill>
                <a:ln w="0">
                  <a:solidFill>
                    <a:srgbClr val="000000"/>
                  </a:solidFill>
                  <a:miter lim="800000"/>
                  <a:headEnd/>
                  <a:tailEnd/>
                </a:ln>
              </p:spPr>
              <p:txBody>
                <a:bodyPr/>
                <a:lstStyle/>
                <a:p>
                  <a:endParaRPr lang="vi-VN">
                    <a:solidFill>
                      <a:srgbClr val="002060"/>
                    </a:solidFill>
                  </a:endParaRPr>
                </a:p>
              </p:txBody>
            </p:sp>
            <p:sp>
              <p:nvSpPr>
                <p:cNvPr id="43" name="Rectangle 52">
                  <a:extLst>
                    <a:ext uri="{FF2B5EF4-FFF2-40B4-BE49-F238E27FC236}">
                      <a16:creationId xmlns:a16="http://schemas.microsoft.com/office/drawing/2014/main" id="{803E18DD-A839-47CD-8D25-B573F842A8BD}"/>
                    </a:ext>
                  </a:extLst>
                </p:cNvPr>
                <p:cNvSpPr>
                  <a:spLocks noChangeArrowheads="1"/>
                </p:cNvSpPr>
                <p:nvPr/>
              </p:nvSpPr>
              <p:spPr bwMode="auto">
                <a:xfrm>
                  <a:off x="2784" y="658"/>
                  <a:ext cx="534" cy="25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vi-VN">
                    <a:solidFill>
                      <a:srgbClr val="002060"/>
                    </a:solidFill>
                  </a:endParaRPr>
                </a:p>
              </p:txBody>
            </p:sp>
            <p:sp>
              <p:nvSpPr>
                <p:cNvPr id="44" name="Rectangle 53">
                  <a:extLst>
                    <a:ext uri="{FF2B5EF4-FFF2-40B4-BE49-F238E27FC236}">
                      <a16:creationId xmlns:a16="http://schemas.microsoft.com/office/drawing/2014/main" id="{99497CBA-64DA-40A5-8693-312AA368A74B}"/>
                    </a:ext>
                  </a:extLst>
                </p:cNvPr>
                <p:cNvSpPr>
                  <a:spLocks noChangeArrowheads="1"/>
                </p:cNvSpPr>
                <p:nvPr/>
              </p:nvSpPr>
              <p:spPr bwMode="auto">
                <a:xfrm>
                  <a:off x="2784" y="658"/>
                  <a:ext cx="534" cy="25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grpSp>
          <p:sp>
            <p:nvSpPr>
              <p:cNvPr id="37" name="Freeform 54">
                <a:extLst>
                  <a:ext uri="{FF2B5EF4-FFF2-40B4-BE49-F238E27FC236}">
                    <a16:creationId xmlns:a16="http://schemas.microsoft.com/office/drawing/2014/main" id="{9B2963E0-79E1-4BA7-A905-B6DE2A1F7B31}"/>
                  </a:ext>
                </a:extLst>
              </p:cNvPr>
              <p:cNvSpPr>
                <a:spLocks/>
              </p:cNvSpPr>
              <p:nvPr/>
            </p:nvSpPr>
            <p:spPr bwMode="auto">
              <a:xfrm>
                <a:off x="4752" y="2976"/>
                <a:ext cx="295" cy="89"/>
              </a:xfrm>
              <a:custGeom>
                <a:avLst/>
                <a:gdLst>
                  <a:gd name="T0" fmla="*/ 71 w 758"/>
                  <a:gd name="T1" fmla="*/ 0 h 228"/>
                  <a:gd name="T2" fmla="*/ 64 w 758"/>
                  <a:gd name="T3" fmla="*/ 0 h 228"/>
                  <a:gd name="T4" fmla="*/ 50 w 758"/>
                  <a:gd name="T5" fmla="*/ 20 h 228"/>
                  <a:gd name="T6" fmla="*/ 28 w 758"/>
                  <a:gd name="T7" fmla="*/ 41 h 228"/>
                  <a:gd name="T8" fmla="*/ 14 w 758"/>
                  <a:gd name="T9" fmla="*/ 69 h 228"/>
                  <a:gd name="T10" fmla="*/ 0 w 758"/>
                  <a:gd name="T11" fmla="*/ 104 h 228"/>
                  <a:gd name="T12" fmla="*/ 0 w 758"/>
                  <a:gd name="T13" fmla="*/ 145 h 228"/>
                  <a:gd name="T14" fmla="*/ 28 w 758"/>
                  <a:gd name="T15" fmla="*/ 187 h 228"/>
                  <a:gd name="T16" fmla="*/ 42 w 758"/>
                  <a:gd name="T17" fmla="*/ 208 h 228"/>
                  <a:gd name="T18" fmla="*/ 71 w 758"/>
                  <a:gd name="T19" fmla="*/ 228 h 228"/>
                  <a:gd name="T20" fmla="*/ 687 w 758"/>
                  <a:gd name="T21" fmla="*/ 228 h 228"/>
                  <a:gd name="T22" fmla="*/ 694 w 758"/>
                  <a:gd name="T23" fmla="*/ 222 h 228"/>
                  <a:gd name="T24" fmla="*/ 715 w 758"/>
                  <a:gd name="T25" fmla="*/ 208 h 228"/>
                  <a:gd name="T26" fmla="*/ 729 w 758"/>
                  <a:gd name="T27" fmla="*/ 187 h 228"/>
                  <a:gd name="T28" fmla="*/ 750 w 758"/>
                  <a:gd name="T29" fmla="*/ 159 h 228"/>
                  <a:gd name="T30" fmla="*/ 758 w 758"/>
                  <a:gd name="T31" fmla="*/ 124 h 228"/>
                  <a:gd name="T32" fmla="*/ 758 w 758"/>
                  <a:gd name="T33" fmla="*/ 83 h 228"/>
                  <a:gd name="T34" fmla="*/ 736 w 758"/>
                  <a:gd name="T35" fmla="*/ 41 h 228"/>
                  <a:gd name="T36" fmla="*/ 715 w 758"/>
                  <a:gd name="T37" fmla="*/ 20 h 228"/>
                  <a:gd name="T38" fmla="*/ 687 w 758"/>
                  <a:gd name="T39" fmla="*/ 0 h 228"/>
                  <a:gd name="T40" fmla="*/ 71 w 758"/>
                  <a:gd name="T4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8" h="228">
                    <a:moveTo>
                      <a:pt x="71" y="0"/>
                    </a:moveTo>
                    <a:lnTo>
                      <a:pt x="64" y="0"/>
                    </a:lnTo>
                    <a:lnTo>
                      <a:pt x="50" y="20"/>
                    </a:lnTo>
                    <a:lnTo>
                      <a:pt x="28" y="41"/>
                    </a:lnTo>
                    <a:lnTo>
                      <a:pt x="14" y="69"/>
                    </a:lnTo>
                    <a:lnTo>
                      <a:pt x="0" y="104"/>
                    </a:lnTo>
                    <a:lnTo>
                      <a:pt x="0" y="145"/>
                    </a:lnTo>
                    <a:lnTo>
                      <a:pt x="28" y="187"/>
                    </a:lnTo>
                    <a:lnTo>
                      <a:pt x="42" y="208"/>
                    </a:lnTo>
                    <a:lnTo>
                      <a:pt x="71" y="228"/>
                    </a:lnTo>
                    <a:lnTo>
                      <a:pt x="687" y="228"/>
                    </a:lnTo>
                    <a:lnTo>
                      <a:pt x="694" y="222"/>
                    </a:lnTo>
                    <a:lnTo>
                      <a:pt x="715" y="208"/>
                    </a:lnTo>
                    <a:lnTo>
                      <a:pt x="729" y="187"/>
                    </a:lnTo>
                    <a:lnTo>
                      <a:pt x="750" y="159"/>
                    </a:lnTo>
                    <a:lnTo>
                      <a:pt x="758" y="124"/>
                    </a:lnTo>
                    <a:lnTo>
                      <a:pt x="758" y="83"/>
                    </a:lnTo>
                    <a:lnTo>
                      <a:pt x="736" y="41"/>
                    </a:lnTo>
                    <a:lnTo>
                      <a:pt x="715" y="20"/>
                    </a:lnTo>
                    <a:lnTo>
                      <a:pt x="687" y="0"/>
                    </a:lnTo>
                    <a:lnTo>
                      <a:pt x="71" y="0"/>
                    </a:lnTo>
                    <a:close/>
                  </a:path>
                </a:pathLst>
              </a:custGeom>
              <a:solidFill>
                <a:srgbClr val="FFFFCC"/>
              </a:solidFill>
              <a:ln w="0">
                <a:solidFill>
                  <a:srgbClr val="8A0E5E"/>
                </a:solidFill>
                <a:prstDash val="solid"/>
                <a:round/>
                <a:headEnd/>
                <a:tailEnd/>
              </a:ln>
            </p:spPr>
            <p:txBody>
              <a:bodyPr/>
              <a:lstStyle/>
              <a:p>
                <a:endParaRPr lang="vi-VN">
                  <a:solidFill>
                    <a:srgbClr val="002060"/>
                  </a:solidFill>
                </a:endParaRPr>
              </a:p>
            </p:txBody>
          </p:sp>
          <p:grpSp>
            <p:nvGrpSpPr>
              <p:cNvPr id="38" name="Group 55">
                <a:extLst>
                  <a:ext uri="{FF2B5EF4-FFF2-40B4-BE49-F238E27FC236}">
                    <a16:creationId xmlns:a16="http://schemas.microsoft.com/office/drawing/2014/main" id="{B84C0F9D-C91D-4211-ADB9-8144A12EBDC0}"/>
                  </a:ext>
                </a:extLst>
              </p:cNvPr>
              <p:cNvGrpSpPr>
                <a:grpSpLocks/>
              </p:cNvGrpSpPr>
              <p:nvPr/>
            </p:nvGrpSpPr>
            <p:grpSpPr bwMode="auto">
              <a:xfrm>
                <a:off x="4944" y="3139"/>
                <a:ext cx="251" cy="173"/>
                <a:chOff x="4562" y="1106"/>
                <a:chExt cx="497" cy="342"/>
              </a:xfrm>
            </p:grpSpPr>
            <p:sp>
              <p:nvSpPr>
                <p:cNvPr id="39" name="Rectangle 56">
                  <a:extLst>
                    <a:ext uri="{FF2B5EF4-FFF2-40B4-BE49-F238E27FC236}">
                      <a16:creationId xmlns:a16="http://schemas.microsoft.com/office/drawing/2014/main" id="{8E0B9B58-9805-49AF-AF2F-8627B3910850}"/>
                    </a:ext>
                  </a:extLst>
                </p:cNvPr>
                <p:cNvSpPr>
                  <a:spLocks noChangeArrowheads="1"/>
                </p:cNvSpPr>
                <p:nvPr/>
              </p:nvSpPr>
              <p:spPr bwMode="auto">
                <a:xfrm>
                  <a:off x="4562" y="1106"/>
                  <a:ext cx="497" cy="342"/>
                </a:xfrm>
                <a:prstGeom prst="rect">
                  <a:avLst/>
                </a:prstGeom>
                <a:solidFill>
                  <a:srgbClr val="FFFFCC"/>
                </a:solidFill>
                <a:ln w="0">
                  <a:solidFill>
                    <a:srgbClr val="990033"/>
                  </a:solidFill>
                  <a:miter lim="800000"/>
                  <a:headEnd/>
                  <a:tailEnd/>
                </a:ln>
              </p:spPr>
              <p:txBody>
                <a:bodyPr/>
                <a:lstStyle/>
                <a:p>
                  <a:endParaRPr lang="vi-VN">
                    <a:solidFill>
                      <a:srgbClr val="002060"/>
                    </a:solidFill>
                  </a:endParaRPr>
                </a:p>
              </p:txBody>
            </p:sp>
            <p:sp>
              <p:nvSpPr>
                <p:cNvPr id="40" name="Rectangle 57">
                  <a:extLst>
                    <a:ext uri="{FF2B5EF4-FFF2-40B4-BE49-F238E27FC236}">
                      <a16:creationId xmlns:a16="http://schemas.microsoft.com/office/drawing/2014/main" id="{5EAF7194-FF26-4352-81E3-4ED1F9526F37}"/>
                    </a:ext>
                  </a:extLst>
                </p:cNvPr>
                <p:cNvSpPr>
                  <a:spLocks noChangeArrowheads="1"/>
                </p:cNvSpPr>
                <p:nvPr/>
              </p:nvSpPr>
              <p:spPr bwMode="auto">
                <a:xfrm>
                  <a:off x="4562" y="1286"/>
                  <a:ext cx="497" cy="162"/>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sp>
              <p:nvSpPr>
                <p:cNvPr id="41" name="Rectangle 58">
                  <a:extLst>
                    <a:ext uri="{FF2B5EF4-FFF2-40B4-BE49-F238E27FC236}">
                      <a16:creationId xmlns:a16="http://schemas.microsoft.com/office/drawing/2014/main" id="{DDBAF27A-DF90-4D76-B123-2476BB520665}"/>
                    </a:ext>
                  </a:extLst>
                </p:cNvPr>
                <p:cNvSpPr>
                  <a:spLocks noChangeArrowheads="1"/>
                </p:cNvSpPr>
                <p:nvPr/>
              </p:nvSpPr>
              <p:spPr bwMode="auto">
                <a:xfrm>
                  <a:off x="4562" y="1354"/>
                  <a:ext cx="497" cy="94"/>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grpSp>
        </p:grpSp>
      </p:grpSp>
      <p:grpSp>
        <p:nvGrpSpPr>
          <p:cNvPr id="45" name="Group 81">
            <a:extLst>
              <a:ext uri="{FF2B5EF4-FFF2-40B4-BE49-F238E27FC236}">
                <a16:creationId xmlns:a16="http://schemas.microsoft.com/office/drawing/2014/main" id="{2FB3BB58-8EAD-4F37-9E70-0B0C0127D1F7}"/>
              </a:ext>
            </a:extLst>
          </p:cNvPr>
          <p:cNvGrpSpPr>
            <a:grpSpLocks/>
          </p:cNvGrpSpPr>
          <p:nvPr/>
        </p:nvGrpSpPr>
        <p:grpSpPr bwMode="auto">
          <a:xfrm>
            <a:off x="6401666" y="4649953"/>
            <a:ext cx="1079500" cy="1079500"/>
            <a:chOff x="3768" y="2734"/>
            <a:chExt cx="816" cy="816"/>
          </a:xfrm>
        </p:grpSpPr>
        <p:sp>
          <p:nvSpPr>
            <p:cNvPr id="46" name="AutoShape 6">
              <a:extLst>
                <a:ext uri="{FF2B5EF4-FFF2-40B4-BE49-F238E27FC236}">
                  <a16:creationId xmlns:a16="http://schemas.microsoft.com/office/drawing/2014/main" id="{E1D1339F-577F-42F3-8C4B-2F4644AE6DE6}"/>
                </a:ext>
              </a:extLst>
            </p:cNvPr>
            <p:cNvSpPr>
              <a:spLocks noChangeArrowheads="1"/>
            </p:cNvSpPr>
            <p:nvPr/>
          </p:nvSpPr>
          <p:spPr bwMode="auto">
            <a:xfrm>
              <a:off x="3768" y="2734"/>
              <a:ext cx="816" cy="816"/>
            </a:xfrm>
            <a:prstGeom prst="roundRect">
              <a:avLst>
                <a:gd name="adj" fmla="val 16667"/>
              </a:avLst>
            </a:prstGeom>
            <a:solidFill>
              <a:srgbClr val="99CCFF"/>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vi-VN">
                <a:solidFill>
                  <a:srgbClr val="002060"/>
                </a:solidFill>
              </a:endParaRPr>
            </a:p>
          </p:txBody>
        </p:sp>
        <p:sp>
          <p:nvSpPr>
            <p:cNvPr id="47" name="Rectangle 61">
              <a:extLst>
                <a:ext uri="{FF2B5EF4-FFF2-40B4-BE49-F238E27FC236}">
                  <a16:creationId xmlns:a16="http://schemas.microsoft.com/office/drawing/2014/main" id="{196A7D4E-E98F-497D-A464-8742BA3A340D}"/>
                </a:ext>
              </a:extLst>
            </p:cNvPr>
            <p:cNvSpPr>
              <a:spLocks noChangeArrowheads="1"/>
            </p:cNvSpPr>
            <p:nvPr/>
          </p:nvSpPr>
          <p:spPr bwMode="auto">
            <a:xfrm>
              <a:off x="4016" y="3358"/>
              <a:ext cx="310" cy="16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sz="1400">
                  <a:solidFill>
                    <a:srgbClr val="002060"/>
                  </a:solidFill>
                </a:rPr>
                <a:t>Users</a:t>
              </a:r>
            </a:p>
          </p:txBody>
        </p:sp>
        <p:grpSp>
          <p:nvGrpSpPr>
            <p:cNvPr id="48" name="Group 62">
              <a:extLst>
                <a:ext uri="{FF2B5EF4-FFF2-40B4-BE49-F238E27FC236}">
                  <a16:creationId xmlns:a16="http://schemas.microsoft.com/office/drawing/2014/main" id="{58EC813F-2179-4DD7-97FB-AD945285696E}"/>
                </a:ext>
              </a:extLst>
            </p:cNvPr>
            <p:cNvGrpSpPr>
              <a:grpSpLocks/>
            </p:cNvGrpSpPr>
            <p:nvPr/>
          </p:nvGrpSpPr>
          <p:grpSpPr bwMode="auto">
            <a:xfrm>
              <a:off x="3869" y="2810"/>
              <a:ext cx="615" cy="493"/>
              <a:chOff x="3869" y="2786"/>
              <a:chExt cx="615" cy="493"/>
            </a:xfrm>
          </p:grpSpPr>
          <p:grpSp>
            <p:nvGrpSpPr>
              <p:cNvPr id="49" name="Group 63">
                <a:extLst>
                  <a:ext uri="{FF2B5EF4-FFF2-40B4-BE49-F238E27FC236}">
                    <a16:creationId xmlns:a16="http://schemas.microsoft.com/office/drawing/2014/main" id="{199251D3-7EA2-425A-87B5-062C8C2AB29F}"/>
                  </a:ext>
                </a:extLst>
              </p:cNvPr>
              <p:cNvGrpSpPr>
                <a:grpSpLocks/>
              </p:cNvGrpSpPr>
              <p:nvPr/>
            </p:nvGrpSpPr>
            <p:grpSpPr bwMode="auto">
              <a:xfrm>
                <a:off x="4077" y="2786"/>
                <a:ext cx="199" cy="269"/>
                <a:chOff x="3425" y="1104"/>
                <a:chExt cx="311" cy="420"/>
              </a:xfrm>
            </p:grpSpPr>
            <p:sp>
              <p:nvSpPr>
                <p:cNvPr id="60" name="Oval 64">
                  <a:extLst>
                    <a:ext uri="{FF2B5EF4-FFF2-40B4-BE49-F238E27FC236}">
                      <a16:creationId xmlns:a16="http://schemas.microsoft.com/office/drawing/2014/main" id="{7F954434-FE3F-4F6A-8A4D-E8AEF76EB5CF}"/>
                    </a:ext>
                  </a:extLst>
                </p:cNvPr>
                <p:cNvSpPr>
                  <a:spLocks noChangeArrowheads="1"/>
                </p:cNvSpPr>
                <p:nvPr/>
              </p:nvSpPr>
              <p:spPr bwMode="auto">
                <a:xfrm>
                  <a:off x="3509" y="1104"/>
                  <a:ext cx="151" cy="151"/>
                </a:xfrm>
                <a:prstGeom prst="ellipse">
                  <a:avLst/>
                </a:prstGeom>
                <a:noFill/>
                <a:ln w="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sp>
              <p:nvSpPr>
                <p:cNvPr id="61" name="Line 65">
                  <a:extLst>
                    <a:ext uri="{FF2B5EF4-FFF2-40B4-BE49-F238E27FC236}">
                      <a16:creationId xmlns:a16="http://schemas.microsoft.com/office/drawing/2014/main" id="{501CC24A-0EBC-4818-ACA8-60F85B5496BB}"/>
                    </a:ext>
                  </a:extLst>
                </p:cNvPr>
                <p:cNvSpPr>
                  <a:spLocks noChangeShapeType="1"/>
                </p:cNvSpPr>
                <p:nvPr/>
              </p:nvSpPr>
              <p:spPr bwMode="auto">
                <a:xfrm>
                  <a:off x="3576" y="1246"/>
                  <a:ext cx="1" cy="12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62" name="Line 66">
                  <a:extLst>
                    <a:ext uri="{FF2B5EF4-FFF2-40B4-BE49-F238E27FC236}">
                      <a16:creationId xmlns:a16="http://schemas.microsoft.com/office/drawing/2014/main" id="{2A84D581-4C75-4011-A95C-6A7458D78A27}"/>
                    </a:ext>
                  </a:extLst>
                </p:cNvPr>
                <p:cNvSpPr>
                  <a:spLocks noChangeShapeType="1"/>
                </p:cNvSpPr>
                <p:nvPr/>
              </p:nvSpPr>
              <p:spPr bwMode="auto">
                <a:xfrm>
                  <a:off x="3467" y="1280"/>
                  <a:ext cx="22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63" name="Freeform 67">
                  <a:extLst>
                    <a:ext uri="{FF2B5EF4-FFF2-40B4-BE49-F238E27FC236}">
                      <a16:creationId xmlns:a16="http://schemas.microsoft.com/office/drawing/2014/main" id="{FC05102E-6FC4-4423-8EB2-9D42CAF56693}"/>
                    </a:ext>
                  </a:extLst>
                </p:cNvPr>
                <p:cNvSpPr>
                  <a:spLocks/>
                </p:cNvSpPr>
                <p:nvPr/>
              </p:nvSpPr>
              <p:spPr bwMode="auto">
                <a:xfrm>
                  <a:off x="3425" y="1372"/>
                  <a:ext cx="311" cy="152"/>
                </a:xfrm>
                <a:custGeom>
                  <a:avLst/>
                  <a:gdLst>
                    <a:gd name="T0" fmla="*/ 0 w 37"/>
                    <a:gd name="T1" fmla="*/ 18 h 18"/>
                    <a:gd name="T2" fmla="*/ 18 w 37"/>
                    <a:gd name="T3" fmla="*/ 0 h 18"/>
                    <a:gd name="T4" fmla="*/ 37 w 37"/>
                    <a:gd name="T5" fmla="*/ 18 h 18"/>
                  </a:gdLst>
                  <a:ahLst/>
                  <a:cxnLst>
                    <a:cxn ang="0">
                      <a:pos x="T0" y="T1"/>
                    </a:cxn>
                    <a:cxn ang="0">
                      <a:pos x="T2" y="T3"/>
                    </a:cxn>
                    <a:cxn ang="0">
                      <a:pos x="T4" y="T5"/>
                    </a:cxn>
                  </a:cxnLst>
                  <a:rect l="0" t="0" r="r" b="b"/>
                  <a:pathLst>
                    <a:path w="37" h="18">
                      <a:moveTo>
                        <a:pt x="0" y="18"/>
                      </a:moveTo>
                      <a:lnTo>
                        <a:pt x="18" y="0"/>
                      </a:lnTo>
                      <a:lnTo>
                        <a:pt x="37" y="18"/>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grpSp>
          <p:grpSp>
            <p:nvGrpSpPr>
              <p:cNvPr id="50" name="Group 68">
                <a:extLst>
                  <a:ext uri="{FF2B5EF4-FFF2-40B4-BE49-F238E27FC236}">
                    <a16:creationId xmlns:a16="http://schemas.microsoft.com/office/drawing/2014/main" id="{F74A7E7A-528E-4536-A161-FA97D68B863B}"/>
                  </a:ext>
                </a:extLst>
              </p:cNvPr>
              <p:cNvGrpSpPr>
                <a:grpSpLocks/>
              </p:cNvGrpSpPr>
              <p:nvPr/>
            </p:nvGrpSpPr>
            <p:grpSpPr bwMode="auto">
              <a:xfrm>
                <a:off x="4285" y="3010"/>
                <a:ext cx="199" cy="269"/>
                <a:chOff x="3425" y="1104"/>
                <a:chExt cx="311" cy="420"/>
              </a:xfrm>
            </p:grpSpPr>
            <p:sp>
              <p:nvSpPr>
                <p:cNvPr id="56" name="Oval 69">
                  <a:extLst>
                    <a:ext uri="{FF2B5EF4-FFF2-40B4-BE49-F238E27FC236}">
                      <a16:creationId xmlns:a16="http://schemas.microsoft.com/office/drawing/2014/main" id="{6B3BA24C-C787-4329-94E6-47286C557D67}"/>
                    </a:ext>
                  </a:extLst>
                </p:cNvPr>
                <p:cNvSpPr>
                  <a:spLocks noChangeArrowheads="1"/>
                </p:cNvSpPr>
                <p:nvPr/>
              </p:nvSpPr>
              <p:spPr bwMode="auto">
                <a:xfrm>
                  <a:off x="3509" y="1104"/>
                  <a:ext cx="151" cy="151"/>
                </a:xfrm>
                <a:prstGeom prst="ellipse">
                  <a:avLst/>
                </a:prstGeom>
                <a:noFill/>
                <a:ln w="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sp>
              <p:nvSpPr>
                <p:cNvPr id="57" name="Line 70">
                  <a:extLst>
                    <a:ext uri="{FF2B5EF4-FFF2-40B4-BE49-F238E27FC236}">
                      <a16:creationId xmlns:a16="http://schemas.microsoft.com/office/drawing/2014/main" id="{D013522E-77D1-4F6D-B7AC-6ECB5EF7EFB7}"/>
                    </a:ext>
                  </a:extLst>
                </p:cNvPr>
                <p:cNvSpPr>
                  <a:spLocks noChangeShapeType="1"/>
                </p:cNvSpPr>
                <p:nvPr/>
              </p:nvSpPr>
              <p:spPr bwMode="auto">
                <a:xfrm>
                  <a:off x="3576" y="1246"/>
                  <a:ext cx="1" cy="12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58" name="Line 71">
                  <a:extLst>
                    <a:ext uri="{FF2B5EF4-FFF2-40B4-BE49-F238E27FC236}">
                      <a16:creationId xmlns:a16="http://schemas.microsoft.com/office/drawing/2014/main" id="{4D9C1480-6CB1-4060-A047-44AA5985AEC8}"/>
                    </a:ext>
                  </a:extLst>
                </p:cNvPr>
                <p:cNvSpPr>
                  <a:spLocks noChangeShapeType="1"/>
                </p:cNvSpPr>
                <p:nvPr/>
              </p:nvSpPr>
              <p:spPr bwMode="auto">
                <a:xfrm>
                  <a:off x="3467" y="1280"/>
                  <a:ext cx="22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59" name="Freeform 72">
                  <a:extLst>
                    <a:ext uri="{FF2B5EF4-FFF2-40B4-BE49-F238E27FC236}">
                      <a16:creationId xmlns:a16="http://schemas.microsoft.com/office/drawing/2014/main" id="{52093CC8-2FD6-4F3D-8743-650D4726BD52}"/>
                    </a:ext>
                  </a:extLst>
                </p:cNvPr>
                <p:cNvSpPr>
                  <a:spLocks/>
                </p:cNvSpPr>
                <p:nvPr/>
              </p:nvSpPr>
              <p:spPr bwMode="auto">
                <a:xfrm>
                  <a:off x="3425" y="1372"/>
                  <a:ext cx="311" cy="152"/>
                </a:xfrm>
                <a:custGeom>
                  <a:avLst/>
                  <a:gdLst>
                    <a:gd name="T0" fmla="*/ 0 w 37"/>
                    <a:gd name="T1" fmla="*/ 18 h 18"/>
                    <a:gd name="T2" fmla="*/ 18 w 37"/>
                    <a:gd name="T3" fmla="*/ 0 h 18"/>
                    <a:gd name="T4" fmla="*/ 37 w 37"/>
                    <a:gd name="T5" fmla="*/ 18 h 18"/>
                  </a:gdLst>
                  <a:ahLst/>
                  <a:cxnLst>
                    <a:cxn ang="0">
                      <a:pos x="T0" y="T1"/>
                    </a:cxn>
                    <a:cxn ang="0">
                      <a:pos x="T2" y="T3"/>
                    </a:cxn>
                    <a:cxn ang="0">
                      <a:pos x="T4" y="T5"/>
                    </a:cxn>
                  </a:cxnLst>
                  <a:rect l="0" t="0" r="r" b="b"/>
                  <a:pathLst>
                    <a:path w="37" h="18">
                      <a:moveTo>
                        <a:pt x="0" y="18"/>
                      </a:moveTo>
                      <a:lnTo>
                        <a:pt x="18" y="0"/>
                      </a:lnTo>
                      <a:lnTo>
                        <a:pt x="37" y="18"/>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grpSp>
          <p:grpSp>
            <p:nvGrpSpPr>
              <p:cNvPr id="51" name="Group 73">
                <a:extLst>
                  <a:ext uri="{FF2B5EF4-FFF2-40B4-BE49-F238E27FC236}">
                    <a16:creationId xmlns:a16="http://schemas.microsoft.com/office/drawing/2014/main" id="{B7450770-D537-4859-9AAB-1AEDFA57ECE5}"/>
                  </a:ext>
                </a:extLst>
              </p:cNvPr>
              <p:cNvGrpSpPr>
                <a:grpSpLocks/>
              </p:cNvGrpSpPr>
              <p:nvPr/>
            </p:nvGrpSpPr>
            <p:grpSpPr bwMode="auto">
              <a:xfrm>
                <a:off x="3869" y="3010"/>
                <a:ext cx="199" cy="269"/>
                <a:chOff x="3425" y="1104"/>
                <a:chExt cx="311" cy="420"/>
              </a:xfrm>
            </p:grpSpPr>
            <p:sp>
              <p:nvSpPr>
                <p:cNvPr id="52" name="Oval 74">
                  <a:extLst>
                    <a:ext uri="{FF2B5EF4-FFF2-40B4-BE49-F238E27FC236}">
                      <a16:creationId xmlns:a16="http://schemas.microsoft.com/office/drawing/2014/main" id="{283F5CFE-A010-4173-B817-624D2AA8E52E}"/>
                    </a:ext>
                  </a:extLst>
                </p:cNvPr>
                <p:cNvSpPr>
                  <a:spLocks noChangeArrowheads="1"/>
                </p:cNvSpPr>
                <p:nvPr/>
              </p:nvSpPr>
              <p:spPr bwMode="auto">
                <a:xfrm>
                  <a:off x="3509" y="1104"/>
                  <a:ext cx="151" cy="151"/>
                </a:xfrm>
                <a:prstGeom prst="ellipse">
                  <a:avLst/>
                </a:prstGeom>
                <a:noFill/>
                <a:ln w="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sp>
              <p:nvSpPr>
                <p:cNvPr id="53" name="Line 75">
                  <a:extLst>
                    <a:ext uri="{FF2B5EF4-FFF2-40B4-BE49-F238E27FC236}">
                      <a16:creationId xmlns:a16="http://schemas.microsoft.com/office/drawing/2014/main" id="{C0937570-615A-472B-B9A6-47D78ACF4FC1}"/>
                    </a:ext>
                  </a:extLst>
                </p:cNvPr>
                <p:cNvSpPr>
                  <a:spLocks noChangeShapeType="1"/>
                </p:cNvSpPr>
                <p:nvPr/>
              </p:nvSpPr>
              <p:spPr bwMode="auto">
                <a:xfrm>
                  <a:off x="3576" y="1246"/>
                  <a:ext cx="1" cy="12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54" name="Line 76">
                  <a:extLst>
                    <a:ext uri="{FF2B5EF4-FFF2-40B4-BE49-F238E27FC236}">
                      <a16:creationId xmlns:a16="http://schemas.microsoft.com/office/drawing/2014/main" id="{C2DF63D9-C70A-423A-A09A-811EFFE8307F}"/>
                    </a:ext>
                  </a:extLst>
                </p:cNvPr>
                <p:cNvSpPr>
                  <a:spLocks noChangeShapeType="1"/>
                </p:cNvSpPr>
                <p:nvPr/>
              </p:nvSpPr>
              <p:spPr bwMode="auto">
                <a:xfrm>
                  <a:off x="3467" y="1280"/>
                  <a:ext cx="22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solidFill>
                      <a:srgbClr val="002060"/>
                    </a:solidFill>
                  </a:endParaRPr>
                </a:p>
              </p:txBody>
            </p:sp>
            <p:sp>
              <p:nvSpPr>
                <p:cNvPr id="55" name="Freeform 77">
                  <a:extLst>
                    <a:ext uri="{FF2B5EF4-FFF2-40B4-BE49-F238E27FC236}">
                      <a16:creationId xmlns:a16="http://schemas.microsoft.com/office/drawing/2014/main" id="{56C3325E-B939-4835-AA2D-BD5579317687}"/>
                    </a:ext>
                  </a:extLst>
                </p:cNvPr>
                <p:cNvSpPr>
                  <a:spLocks/>
                </p:cNvSpPr>
                <p:nvPr/>
              </p:nvSpPr>
              <p:spPr bwMode="auto">
                <a:xfrm>
                  <a:off x="3425" y="1372"/>
                  <a:ext cx="311" cy="152"/>
                </a:xfrm>
                <a:custGeom>
                  <a:avLst/>
                  <a:gdLst>
                    <a:gd name="T0" fmla="*/ 0 w 37"/>
                    <a:gd name="T1" fmla="*/ 18 h 18"/>
                    <a:gd name="T2" fmla="*/ 18 w 37"/>
                    <a:gd name="T3" fmla="*/ 0 h 18"/>
                    <a:gd name="T4" fmla="*/ 37 w 37"/>
                    <a:gd name="T5" fmla="*/ 18 h 18"/>
                  </a:gdLst>
                  <a:ahLst/>
                  <a:cxnLst>
                    <a:cxn ang="0">
                      <a:pos x="T0" y="T1"/>
                    </a:cxn>
                    <a:cxn ang="0">
                      <a:pos x="T2" y="T3"/>
                    </a:cxn>
                    <a:cxn ang="0">
                      <a:pos x="T4" y="T5"/>
                    </a:cxn>
                  </a:cxnLst>
                  <a:rect l="0" t="0" r="r" b="b"/>
                  <a:pathLst>
                    <a:path w="37" h="18">
                      <a:moveTo>
                        <a:pt x="0" y="18"/>
                      </a:moveTo>
                      <a:lnTo>
                        <a:pt x="18" y="0"/>
                      </a:lnTo>
                      <a:lnTo>
                        <a:pt x="37" y="18"/>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solidFill>
                      <a:srgbClr val="002060"/>
                    </a:solidFill>
                  </a:endParaRPr>
                </a:p>
              </p:txBody>
            </p:sp>
          </p:grpSp>
        </p:grpSp>
      </p:grpSp>
      <p:sp>
        <p:nvSpPr>
          <p:cNvPr id="64" name="AutoShape 87">
            <a:extLst>
              <a:ext uri="{FF2B5EF4-FFF2-40B4-BE49-F238E27FC236}">
                <a16:creationId xmlns:a16="http://schemas.microsoft.com/office/drawing/2014/main" id="{9925312B-19FA-40C4-90F6-F23E028B76DF}"/>
              </a:ext>
            </a:extLst>
          </p:cNvPr>
          <p:cNvSpPr>
            <a:spLocks noChangeArrowheads="1"/>
          </p:cNvSpPr>
          <p:nvPr/>
        </p:nvSpPr>
        <p:spPr bwMode="auto">
          <a:xfrm>
            <a:off x="6274666" y="4518190"/>
            <a:ext cx="2667000" cy="1333500"/>
          </a:xfrm>
          <a:prstGeom prst="roundRect">
            <a:avLst>
              <a:gd name="adj" fmla="val 16667"/>
            </a:avLst>
          </a:prstGeom>
          <a:noFill/>
          <a:ln w="28575">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vi-VN">
              <a:solidFill>
                <a:srgbClr val="002060"/>
              </a:solidFill>
            </a:endParaRPr>
          </a:p>
        </p:txBody>
      </p:sp>
      <p:sp>
        <p:nvSpPr>
          <p:cNvPr id="65" name="Text Box 99">
            <a:extLst>
              <a:ext uri="{FF2B5EF4-FFF2-40B4-BE49-F238E27FC236}">
                <a16:creationId xmlns:a16="http://schemas.microsoft.com/office/drawing/2014/main" id="{E6AC8294-15FF-430F-9A66-9F4A8F1A9F7A}"/>
              </a:ext>
            </a:extLst>
          </p:cNvPr>
          <p:cNvSpPr txBox="1">
            <a:spLocks noChangeArrowheads="1"/>
          </p:cNvSpPr>
          <p:nvPr/>
        </p:nvSpPr>
        <p:spPr bwMode="auto">
          <a:xfrm>
            <a:off x="8039966" y="3003715"/>
            <a:ext cx="21717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p>
            <a:pPr>
              <a:spcBef>
                <a:spcPct val="50000"/>
              </a:spcBef>
            </a:pPr>
            <a:r>
              <a:rPr lang="en-US" sz="1600" b="1">
                <a:solidFill>
                  <a:srgbClr val="002060"/>
                </a:solidFill>
              </a:rPr>
              <a:t>Verification</a:t>
            </a:r>
          </a:p>
        </p:txBody>
      </p:sp>
      <p:sp>
        <p:nvSpPr>
          <p:cNvPr id="66" name="Text Box 104">
            <a:extLst>
              <a:ext uri="{FF2B5EF4-FFF2-40B4-BE49-F238E27FC236}">
                <a16:creationId xmlns:a16="http://schemas.microsoft.com/office/drawing/2014/main" id="{336A362D-8B6D-40A2-8807-89C539538BF5}"/>
              </a:ext>
            </a:extLst>
          </p:cNvPr>
          <p:cNvSpPr txBox="1">
            <a:spLocks noChangeArrowheads="1"/>
          </p:cNvSpPr>
          <p:nvPr/>
        </p:nvSpPr>
        <p:spPr bwMode="auto">
          <a:xfrm rot="16200000">
            <a:off x="6858867" y="3276765"/>
            <a:ext cx="1485900" cy="352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p>
            <a:pPr>
              <a:spcBef>
                <a:spcPct val="50000"/>
              </a:spcBef>
            </a:pPr>
            <a:r>
              <a:rPr lang="en-US" sz="1600" b="1">
                <a:solidFill>
                  <a:srgbClr val="002060"/>
                </a:solidFill>
              </a:rPr>
              <a:t>Identification</a:t>
            </a:r>
          </a:p>
        </p:txBody>
      </p:sp>
      <p:sp>
        <p:nvSpPr>
          <p:cNvPr id="67" name="Oval 44">
            <a:extLst>
              <a:ext uri="{FF2B5EF4-FFF2-40B4-BE49-F238E27FC236}">
                <a16:creationId xmlns:a16="http://schemas.microsoft.com/office/drawing/2014/main" id="{5F8D2A8E-1B37-4F81-A347-7DBDAABEA25F}"/>
              </a:ext>
            </a:extLst>
          </p:cNvPr>
          <p:cNvSpPr>
            <a:spLocks noChangeArrowheads="1"/>
          </p:cNvSpPr>
          <p:nvPr/>
        </p:nvSpPr>
        <p:spPr bwMode="auto">
          <a:xfrm>
            <a:off x="6603279" y="1649578"/>
            <a:ext cx="2057400" cy="1087437"/>
          </a:xfrm>
          <a:prstGeom prst="ellipse">
            <a:avLst/>
          </a:prstGeom>
          <a:solidFill>
            <a:srgbClr val="FFFFCC"/>
          </a:solidFill>
          <a:ln w="0">
            <a:solidFill>
              <a:srgbClr val="800000"/>
            </a:solidFill>
            <a:round/>
            <a:headEnd/>
            <a:tailEnd/>
          </a:ln>
          <a:effectLst>
            <a:outerShdw dist="35921" dir="2700000" algn="ctr" rotWithShape="0">
              <a:srgbClr val="808080"/>
            </a:outerShdw>
          </a:effectLst>
        </p:spPr>
        <p:txBody>
          <a:bodyPr/>
          <a:lstStyle/>
          <a:p>
            <a:endParaRPr lang="vi-VN">
              <a:solidFill>
                <a:srgbClr val="002060"/>
              </a:solidFill>
            </a:endParaRPr>
          </a:p>
        </p:txBody>
      </p:sp>
      <p:sp>
        <p:nvSpPr>
          <p:cNvPr id="68" name="Text Box 45">
            <a:extLst>
              <a:ext uri="{FF2B5EF4-FFF2-40B4-BE49-F238E27FC236}">
                <a16:creationId xmlns:a16="http://schemas.microsoft.com/office/drawing/2014/main" id="{915595DA-D736-48B5-9982-0B8C8804CFA2}"/>
              </a:ext>
            </a:extLst>
          </p:cNvPr>
          <p:cNvSpPr txBox="1">
            <a:spLocks noChangeArrowheads="1"/>
          </p:cNvSpPr>
          <p:nvPr/>
        </p:nvSpPr>
        <p:spPr bwMode="auto">
          <a:xfrm>
            <a:off x="6731866" y="1913103"/>
            <a:ext cx="1561325" cy="53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spAutoFit/>
          </a:bodyPr>
          <a:lstStyle/>
          <a:p>
            <a:r>
              <a:rPr lang="en-US" sz="2800">
                <a:solidFill>
                  <a:srgbClr val="002060"/>
                </a:solidFill>
              </a:rPr>
              <a:t>Use Case</a:t>
            </a:r>
          </a:p>
        </p:txBody>
      </p:sp>
      <p:sp>
        <p:nvSpPr>
          <p:cNvPr id="69" name="Text Box 98">
            <a:extLst>
              <a:ext uri="{FF2B5EF4-FFF2-40B4-BE49-F238E27FC236}">
                <a16:creationId xmlns:a16="http://schemas.microsoft.com/office/drawing/2014/main" id="{6C6B1CAE-0F70-4F71-A1C2-92142AC47BEF}"/>
              </a:ext>
            </a:extLst>
          </p:cNvPr>
          <p:cNvSpPr txBox="1">
            <a:spLocks noChangeArrowheads="1"/>
          </p:cNvSpPr>
          <p:nvPr/>
        </p:nvSpPr>
        <p:spPr bwMode="auto">
          <a:xfrm>
            <a:off x="5334866" y="3003715"/>
            <a:ext cx="19431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p>
            <a:pPr>
              <a:spcBef>
                <a:spcPct val="50000"/>
              </a:spcBef>
            </a:pPr>
            <a:r>
              <a:rPr lang="en-US" sz="1600" b="1">
                <a:solidFill>
                  <a:srgbClr val="002060"/>
                </a:solidFill>
              </a:rPr>
              <a:t>Communication</a:t>
            </a:r>
          </a:p>
        </p:txBody>
      </p:sp>
    </p:spTree>
    <p:extLst>
      <p:ext uri="{BB962C8B-B14F-4D97-AF65-F5344CB8AC3E}">
        <p14:creationId xmlns:p14="http://schemas.microsoft.com/office/powerpoint/2010/main" val="2668464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NỘI DUNG KHẢO SÁT YÊU CẦU HỆ THỐNG</a:t>
            </a:r>
          </a:p>
        </p:txBody>
      </p:sp>
      <p:sp>
        <p:nvSpPr>
          <p:cNvPr id="5" name="Rectangle 3"/>
          <p:cNvSpPr txBox="1">
            <a:spLocks noChangeArrowheads="1"/>
          </p:cNvSpPr>
          <p:nvPr/>
        </p:nvSpPr>
        <p:spPr>
          <a:xfrm>
            <a:off x="457199" y="1371600"/>
            <a:ext cx="10872439" cy="4495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en-US" sz="3200" dirty="0" err="1"/>
              <a:t>Các</a:t>
            </a:r>
            <a:r>
              <a:rPr lang="en-US" altLang="en-US" sz="3200" dirty="0"/>
              <a:t> </a:t>
            </a:r>
            <a:r>
              <a:rPr lang="en-US" altLang="en-US" sz="3200" dirty="0" err="1"/>
              <a:t>chính</a:t>
            </a:r>
            <a:r>
              <a:rPr lang="en-US" altLang="en-US" sz="3200" dirty="0"/>
              <a:t> </a:t>
            </a:r>
            <a:r>
              <a:rPr lang="en-US" altLang="en-US" sz="3200" dirty="0" err="1"/>
              <a:t>sách</a:t>
            </a:r>
            <a:r>
              <a:rPr lang="en-US" altLang="en-US" sz="3200" dirty="0"/>
              <a:t>, </a:t>
            </a:r>
            <a:r>
              <a:rPr lang="en-US" altLang="en-US" sz="3200" dirty="0" err="1"/>
              <a:t>hướng</a:t>
            </a:r>
            <a:r>
              <a:rPr lang="en-US" altLang="en-US" sz="3200" dirty="0"/>
              <a:t> </a:t>
            </a:r>
            <a:r>
              <a:rPr lang="en-US" altLang="en-US" sz="3200" dirty="0" err="1"/>
              <a:t>dẫn</a:t>
            </a:r>
            <a:r>
              <a:rPr lang="en-US" altLang="en-US" sz="3200" dirty="0"/>
              <a:t> </a:t>
            </a:r>
            <a:r>
              <a:rPr lang="en-US" altLang="en-US" sz="3200" dirty="0" err="1"/>
              <a:t>mô</a:t>
            </a:r>
            <a:r>
              <a:rPr lang="en-US" altLang="en-US" sz="3200" dirty="0"/>
              <a:t> </a:t>
            </a:r>
            <a:r>
              <a:rPr lang="en-US" altLang="en-US" sz="3200" dirty="0" err="1"/>
              <a:t>tả</a:t>
            </a:r>
            <a:r>
              <a:rPr lang="en-US" altLang="en-US" sz="3200" dirty="0"/>
              <a:t> </a:t>
            </a:r>
            <a:r>
              <a:rPr lang="en-US" altLang="en-US" sz="3200" dirty="0" err="1"/>
              <a:t>hoạt</a:t>
            </a:r>
            <a:r>
              <a:rPr lang="en-US" altLang="en-US" sz="3200" dirty="0"/>
              <a:t> </a:t>
            </a:r>
            <a:r>
              <a:rPr lang="en-US" altLang="en-US" sz="3200" dirty="0" err="1"/>
              <a:t>động</a:t>
            </a:r>
            <a:r>
              <a:rPr lang="en-US" altLang="en-US" sz="3200" dirty="0"/>
              <a:t> </a:t>
            </a:r>
            <a:r>
              <a:rPr lang="en-US" altLang="en-US" sz="3200" dirty="0" err="1"/>
              <a:t>quản</a:t>
            </a:r>
            <a:r>
              <a:rPr lang="en-US" altLang="en-US" sz="3200" dirty="0"/>
              <a:t> </a:t>
            </a:r>
            <a:r>
              <a:rPr lang="en-US" altLang="en-US" sz="3200" dirty="0" err="1"/>
              <a:t>lý</a:t>
            </a:r>
            <a:r>
              <a:rPr lang="en-US" altLang="en-US" sz="3200" dirty="0"/>
              <a:t>, </a:t>
            </a:r>
            <a:r>
              <a:rPr lang="en-US" altLang="en-US" sz="3200" dirty="0" err="1"/>
              <a:t>thị</a:t>
            </a:r>
            <a:r>
              <a:rPr lang="en-US" altLang="en-US" sz="3200" dirty="0"/>
              <a:t> </a:t>
            </a:r>
            <a:r>
              <a:rPr lang="en-US" altLang="en-US" sz="3200" dirty="0" err="1"/>
              <a:t>trường</a:t>
            </a:r>
            <a:r>
              <a:rPr lang="en-US" altLang="en-US" sz="3200" dirty="0"/>
              <a:t> </a:t>
            </a:r>
            <a:r>
              <a:rPr lang="en-US" altLang="en-US" sz="3200" dirty="0" err="1"/>
              <a:t>và</a:t>
            </a:r>
            <a:r>
              <a:rPr lang="en-US" altLang="en-US" sz="3200" dirty="0"/>
              <a:t> </a:t>
            </a:r>
            <a:r>
              <a:rPr lang="en-US" altLang="en-US" sz="3200" dirty="0" err="1"/>
              <a:t>môi</a:t>
            </a:r>
            <a:r>
              <a:rPr lang="en-US" altLang="en-US" sz="3200" dirty="0"/>
              <a:t> </a:t>
            </a:r>
            <a:r>
              <a:rPr lang="en-US" altLang="en-US" sz="3200" dirty="0" err="1"/>
              <a:t>trường</a:t>
            </a:r>
            <a:r>
              <a:rPr lang="en-US" altLang="en-US" sz="3200" dirty="0"/>
              <a:t> </a:t>
            </a:r>
            <a:r>
              <a:rPr lang="en-US" altLang="en-US" sz="3200" dirty="0" err="1"/>
              <a:t>hệ</a:t>
            </a:r>
            <a:r>
              <a:rPr lang="en-US" altLang="en-US" sz="3200" dirty="0"/>
              <a:t> </a:t>
            </a:r>
            <a:r>
              <a:rPr lang="en-US" altLang="en-US" sz="3200" dirty="0" err="1"/>
              <a:t>thống</a:t>
            </a:r>
            <a:endParaRPr lang="en-US" altLang="en-US" sz="3200" dirty="0"/>
          </a:p>
          <a:p>
            <a:pPr marL="457200" indent="-457200" algn="l">
              <a:buFont typeface="Arial" panose="020B0604020202020204" pitchFamily="34" charset="0"/>
              <a:buChar char="•"/>
            </a:pPr>
            <a:r>
              <a:rPr lang="en-US" altLang="en-US" sz="3200" dirty="0" err="1"/>
              <a:t>Các</a:t>
            </a:r>
            <a:r>
              <a:rPr lang="en-US" altLang="en-US" sz="3200" dirty="0"/>
              <a:t> </a:t>
            </a:r>
            <a:r>
              <a:rPr lang="en-US" altLang="en-US" sz="3200" dirty="0" err="1"/>
              <a:t>phương</a:t>
            </a:r>
            <a:r>
              <a:rPr lang="en-US" altLang="en-US" sz="3200" dirty="0"/>
              <a:t> </a:t>
            </a:r>
            <a:r>
              <a:rPr lang="en-US" altLang="en-US" sz="3200" dirty="0" err="1"/>
              <a:t>tiện</a:t>
            </a:r>
            <a:r>
              <a:rPr lang="en-US" altLang="en-US" sz="3200" dirty="0"/>
              <a:t>, </a:t>
            </a:r>
            <a:r>
              <a:rPr lang="en-US" altLang="en-US" sz="3200" dirty="0" err="1"/>
              <a:t>tài</a:t>
            </a:r>
            <a:r>
              <a:rPr lang="en-US" altLang="en-US" sz="3200" dirty="0"/>
              <a:t> </a:t>
            </a:r>
            <a:r>
              <a:rPr lang="en-US" altLang="en-US" sz="3200" dirty="0" err="1"/>
              <a:t>nguyên</a:t>
            </a:r>
            <a:r>
              <a:rPr lang="en-US" altLang="en-US" sz="3200" dirty="0"/>
              <a:t> </a:t>
            </a:r>
            <a:r>
              <a:rPr lang="en-US" altLang="en-US" sz="3200" dirty="0" err="1"/>
              <a:t>có</a:t>
            </a:r>
            <a:r>
              <a:rPr lang="en-US" altLang="en-US" sz="3200" dirty="0"/>
              <a:t> </a:t>
            </a:r>
            <a:r>
              <a:rPr lang="en-US" altLang="en-US" sz="3200" dirty="0" err="1"/>
              <a:t>thể</a:t>
            </a:r>
            <a:r>
              <a:rPr lang="en-US" altLang="en-US" sz="3200" dirty="0"/>
              <a:t> </a:t>
            </a:r>
            <a:r>
              <a:rPr lang="en-US" altLang="en-US" sz="3200" dirty="0" err="1"/>
              <a:t>sử</a:t>
            </a:r>
            <a:r>
              <a:rPr lang="en-US" altLang="en-US" sz="3200" dirty="0"/>
              <a:t> </a:t>
            </a:r>
            <a:r>
              <a:rPr lang="en-US" altLang="en-US" sz="3200" dirty="0" err="1"/>
              <a:t>dụng</a:t>
            </a:r>
            <a:r>
              <a:rPr lang="en-US" altLang="en-US" sz="3200" dirty="0"/>
              <a:t> (</a:t>
            </a:r>
            <a:r>
              <a:rPr lang="en-US" altLang="en-US" sz="3200" dirty="0" err="1"/>
              <a:t>phần</a:t>
            </a:r>
            <a:r>
              <a:rPr lang="en-US" altLang="en-US" sz="3200" dirty="0"/>
              <a:t> </a:t>
            </a:r>
            <a:r>
              <a:rPr lang="en-US" altLang="en-US" sz="3200" dirty="0" err="1"/>
              <a:t>cứng</a:t>
            </a:r>
            <a:r>
              <a:rPr lang="en-US" altLang="en-US" sz="3200" dirty="0"/>
              <a:t>, </a:t>
            </a:r>
            <a:r>
              <a:rPr lang="en-US" altLang="en-US" sz="3200" dirty="0" err="1"/>
              <a:t>phần</a:t>
            </a:r>
            <a:r>
              <a:rPr lang="en-US" altLang="en-US" sz="3200" dirty="0"/>
              <a:t> </a:t>
            </a:r>
            <a:r>
              <a:rPr lang="en-US" altLang="en-US" sz="3200" dirty="0" err="1"/>
              <a:t>mềm</a:t>
            </a:r>
            <a:r>
              <a:rPr lang="en-US" altLang="en-US" sz="3200" dirty="0"/>
              <a:t>, </a:t>
            </a:r>
            <a:r>
              <a:rPr lang="en-US" altLang="en-US" sz="3200" dirty="0" err="1"/>
              <a:t>trang</a:t>
            </a:r>
            <a:r>
              <a:rPr lang="en-US" altLang="en-US" sz="3200" dirty="0"/>
              <a:t> </a:t>
            </a:r>
            <a:r>
              <a:rPr lang="en-US" altLang="en-US" sz="3200" dirty="0" err="1"/>
              <a:t>thiết</a:t>
            </a:r>
            <a:r>
              <a:rPr lang="en-US" altLang="en-US" sz="3200" dirty="0"/>
              <a:t> </a:t>
            </a:r>
            <a:r>
              <a:rPr lang="en-US" altLang="en-US" sz="3200" dirty="0" err="1"/>
              <a:t>bị</a:t>
            </a:r>
            <a:r>
              <a:rPr lang="en-US" altLang="en-US" sz="3200" dirty="0"/>
              <a:t>,…)</a:t>
            </a:r>
          </a:p>
          <a:p>
            <a:pPr marL="457200" indent="-457200" algn="l">
              <a:buFont typeface="Arial" panose="020B0604020202020204" pitchFamily="34" charset="0"/>
              <a:buChar char="•"/>
            </a:pPr>
            <a:r>
              <a:rPr lang="en-US" altLang="en-US" sz="3200" dirty="0" err="1"/>
              <a:t>Trình</a:t>
            </a:r>
            <a:r>
              <a:rPr lang="en-US" altLang="en-US" sz="3200" dirty="0"/>
              <a:t> </a:t>
            </a:r>
            <a:r>
              <a:rPr lang="en-US" altLang="en-US" sz="3200" dirty="0" err="1"/>
              <a:t>độ</a:t>
            </a:r>
            <a:r>
              <a:rPr lang="en-US" altLang="en-US" sz="3200" dirty="0"/>
              <a:t> </a:t>
            </a:r>
            <a:r>
              <a:rPr lang="en-US" altLang="en-US" sz="3200" dirty="0" err="1"/>
              <a:t>chuyên</a:t>
            </a:r>
            <a:r>
              <a:rPr lang="en-US" altLang="en-US" sz="3200" dirty="0"/>
              <a:t> </a:t>
            </a:r>
            <a:r>
              <a:rPr lang="en-US" altLang="en-US" sz="3200" dirty="0" err="1"/>
              <a:t>môn</a:t>
            </a:r>
            <a:r>
              <a:rPr lang="en-US" altLang="en-US" sz="3200" dirty="0"/>
              <a:t> </a:t>
            </a:r>
            <a:r>
              <a:rPr lang="en-US" altLang="en-US" sz="3200" dirty="0" err="1"/>
              <a:t>sử</a:t>
            </a:r>
            <a:r>
              <a:rPr lang="en-US" altLang="en-US" sz="3200" dirty="0"/>
              <a:t> </a:t>
            </a:r>
            <a:r>
              <a:rPr lang="en-US" altLang="en-US" sz="3200" dirty="0" err="1"/>
              <a:t>dụng</a:t>
            </a:r>
            <a:r>
              <a:rPr lang="en-US" altLang="en-US" sz="3200" dirty="0"/>
              <a:t> vi </a:t>
            </a:r>
            <a:r>
              <a:rPr lang="en-US" altLang="en-US" sz="3200" dirty="0" err="1"/>
              <a:t>tính</a:t>
            </a:r>
            <a:r>
              <a:rPr lang="en-US" altLang="en-US" sz="3200" dirty="0"/>
              <a:t> </a:t>
            </a:r>
            <a:r>
              <a:rPr lang="en-US" altLang="en-US" sz="3200" dirty="0" err="1"/>
              <a:t>của</a:t>
            </a:r>
            <a:r>
              <a:rPr lang="en-US" altLang="en-US" sz="3200" dirty="0"/>
              <a:t> </a:t>
            </a:r>
            <a:r>
              <a:rPr lang="en-US" altLang="en-US" sz="3200" dirty="0" err="1"/>
              <a:t>các</a:t>
            </a:r>
            <a:r>
              <a:rPr lang="en-US" altLang="en-US" sz="3200" dirty="0"/>
              <a:t> </a:t>
            </a:r>
            <a:r>
              <a:rPr lang="en-US" altLang="en-US" sz="3200" dirty="0" err="1"/>
              <a:t>đối</a:t>
            </a:r>
            <a:r>
              <a:rPr lang="en-US" altLang="en-US" sz="3200" dirty="0"/>
              <a:t> </a:t>
            </a:r>
            <a:r>
              <a:rPr lang="en-US" altLang="en-US" sz="3200" dirty="0" err="1"/>
              <a:t>tượng</a:t>
            </a:r>
            <a:r>
              <a:rPr lang="en-US" altLang="en-US" sz="3200" dirty="0"/>
              <a:t> </a:t>
            </a:r>
            <a:r>
              <a:rPr lang="en-US" altLang="en-US" sz="3200" dirty="0" err="1"/>
              <a:t>xử</a:t>
            </a:r>
            <a:r>
              <a:rPr lang="en-US" altLang="en-US" sz="3200" dirty="0"/>
              <a:t> </a:t>
            </a:r>
            <a:r>
              <a:rPr lang="en-US" altLang="en-US" sz="3200" dirty="0" err="1"/>
              <a:t>lý</a:t>
            </a:r>
            <a:r>
              <a:rPr lang="en-US" altLang="en-US" sz="3200" dirty="0"/>
              <a:t> </a:t>
            </a:r>
            <a:r>
              <a:rPr lang="en-US" altLang="en-US" sz="3200" dirty="0" err="1"/>
              <a:t>thông</a:t>
            </a:r>
            <a:r>
              <a:rPr lang="en-US" altLang="en-US" sz="3200" dirty="0"/>
              <a:t> tin </a:t>
            </a:r>
          </a:p>
          <a:p>
            <a:pPr marL="457200" indent="-457200" algn="l">
              <a:buFont typeface="Arial" panose="020B0604020202020204" pitchFamily="34" charset="0"/>
              <a:buChar char="•"/>
            </a:pPr>
            <a:r>
              <a:rPr lang="en-US" altLang="en-US" sz="3200" dirty="0" err="1"/>
              <a:t>Các</a:t>
            </a:r>
            <a:r>
              <a:rPr lang="en-US" altLang="en-US" sz="3200" dirty="0"/>
              <a:t> </a:t>
            </a:r>
            <a:r>
              <a:rPr lang="en-US" altLang="en-US" sz="3200" dirty="0" err="1"/>
              <a:t>đánh</a:t>
            </a:r>
            <a:r>
              <a:rPr lang="en-US" altLang="en-US" sz="3200" dirty="0"/>
              <a:t> </a:t>
            </a:r>
            <a:r>
              <a:rPr lang="en-US" altLang="en-US" sz="3200" dirty="0" err="1"/>
              <a:t>giá</a:t>
            </a:r>
            <a:r>
              <a:rPr lang="en-US" altLang="en-US" sz="3200" dirty="0"/>
              <a:t>, </a:t>
            </a:r>
            <a:r>
              <a:rPr lang="en-US" altLang="en-US" sz="3200" dirty="0" err="1"/>
              <a:t>phàn</a:t>
            </a:r>
            <a:r>
              <a:rPr lang="en-US" altLang="en-US" sz="3200" dirty="0"/>
              <a:t> </a:t>
            </a:r>
            <a:r>
              <a:rPr lang="en-US" altLang="en-US" sz="3200" dirty="0" err="1"/>
              <a:t>nàn</a:t>
            </a:r>
            <a:r>
              <a:rPr lang="en-US" altLang="en-US" sz="3200" dirty="0"/>
              <a:t> </a:t>
            </a:r>
            <a:r>
              <a:rPr lang="en-US" altLang="en-US" sz="3200" dirty="0" err="1"/>
              <a:t>về</a:t>
            </a:r>
            <a:r>
              <a:rPr lang="en-US" altLang="en-US" sz="3200" dirty="0"/>
              <a:t> </a:t>
            </a:r>
            <a:r>
              <a:rPr lang="en-US" altLang="en-US" sz="3200" dirty="0" err="1"/>
              <a:t>hệ</a:t>
            </a:r>
            <a:r>
              <a:rPr lang="en-US" altLang="en-US" sz="3200" dirty="0"/>
              <a:t> </a:t>
            </a:r>
            <a:r>
              <a:rPr lang="en-US" altLang="en-US" sz="3200" dirty="0" err="1"/>
              <a:t>thống</a:t>
            </a:r>
            <a:r>
              <a:rPr lang="en-US" altLang="en-US" sz="3200" dirty="0"/>
              <a:t> </a:t>
            </a:r>
            <a:r>
              <a:rPr lang="en-US" altLang="en-US" sz="3200" dirty="0" err="1"/>
              <a:t>hiện</a:t>
            </a:r>
            <a:r>
              <a:rPr lang="en-US" altLang="en-US" sz="3200" dirty="0"/>
              <a:t> </a:t>
            </a:r>
            <a:r>
              <a:rPr lang="en-US" altLang="en-US" sz="3200" dirty="0" err="1"/>
              <a:t>tại</a:t>
            </a:r>
            <a:r>
              <a:rPr lang="en-US" altLang="en-US" sz="3200" dirty="0"/>
              <a:t>; </a:t>
            </a:r>
            <a:r>
              <a:rPr lang="en-US" altLang="en-US" sz="3200" dirty="0" err="1"/>
              <a:t>các</a:t>
            </a:r>
            <a:r>
              <a:rPr lang="en-US" altLang="en-US" sz="3200" dirty="0"/>
              <a:t> </a:t>
            </a:r>
            <a:r>
              <a:rPr lang="en-US" altLang="en-US" sz="3200" dirty="0" err="1"/>
              <a:t>đề</a:t>
            </a:r>
            <a:r>
              <a:rPr lang="en-US" altLang="en-US" sz="3200" dirty="0"/>
              <a:t> </a:t>
            </a:r>
            <a:r>
              <a:rPr lang="en-US" altLang="en-US" sz="3200" dirty="0" err="1"/>
              <a:t>xuất</a:t>
            </a:r>
            <a:r>
              <a:rPr lang="en-US" altLang="en-US" sz="3200" dirty="0"/>
              <a:t> </a:t>
            </a:r>
            <a:r>
              <a:rPr lang="en-US" altLang="en-US" sz="3200" dirty="0" err="1"/>
              <a:t>giải</a:t>
            </a:r>
            <a:r>
              <a:rPr lang="en-US" altLang="en-US" sz="3200" dirty="0"/>
              <a:t> </a:t>
            </a:r>
            <a:r>
              <a:rPr lang="en-US" altLang="en-US" sz="3200" dirty="0" err="1"/>
              <a:t>quyết</a:t>
            </a:r>
            <a:r>
              <a:rPr lang="en-US" altLang="en-US" sz="3200" dirty="0"/>
              <a:t> </a:t>
            </a:r>
          </a:p>
        </p:txBody>
      </p:sp>
    </p:spTree>
    <p:extLst>
      <p:ext uri="{BB962C8B-B14F-4D97-AF65-F5344CB8AC3E}">
        <p14:creationId xmlns:p14="http://schemas.microsoft.com/office/powerpoint/2010/main" val="213599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arn(in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31584"/>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C00000"/>
                </a:solidFill>
              </a:rPr>
              <a:t>SƠ ĐỒ USE CASE – USE CASE DIAGRAM</a:t>
            </a:r>
            <a:endParaRPr lang="en-US" altLang="en-US" sz="3600" b="1" dirty="0">
              <a:solidFill>
                <a:srgbClr val="C00000"/>
              </a:solidFill>
            </a:endParaRPr>
          </a:p>
        </p:txBody>
      </p:sp>
      <p:sp>
        <p:nvSpPr>
          <p:cNvPr id="9" name="Rectangle 3">
            <a:extLst>
              <a:ext uri="{FF2B5EF4-FFF2-40B4-BE49-F238E27FC236}">
                <a16:creationId xmlns:a16="http://schemas.microsoft.com/office/drawing/2014/main" id="{F8BE806C-53BF-4343-B20A-E08CB58BC6A9}"/>
              </a:ext>
            </a:extLst>
          </p:cNvPr>
          <p:cNvSpPr txBox="1">
            <a:spLocks noChangeArrowheads="1"/>
          </p:cNvSpPr>
          <p:nvPr/>
        </p:nvSpPr>
        <p:spPr>
          <a:xfrm>
            <a:off x="381000" y="1335087"/>
            <a:ext cx="6546273"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Times New Roman" panose="02020603050405020304" pitchFamily="18" charset="0"/>
                <a:cs typeface="Times New Roman" panose="02020603050405020304" pitchFamily="18" charset="0"/>
              </a:rPr>
              <a:t>Use case diagram </a:t>
            </a:r>
            <a:r>
              <a:rPr lang="vi-VN" sz="2400" i="1" dirty="0">
                <a:latin typeface="Times New Roman" panose="02020603050405020304" pitchFamily="18" charset="0"/>
                <a:cs typeface="Times New Roman" panose="02020603050405020304" pitchFamily="18" charset="0"/>
              </a:rPr>
              <a:t>chỉ sự tương tác giữa người dùng hay môi trường bên ngoài </a:t>
            </a:r>
            <a:r>
              <a:rPr lang="en-US" sz="2400" i="1" dirty="0" err="1">
                <a:latin typeface="Times New Roman" panose="02020603050405020304" pitchFamily="18" charset="0"/>
                <a:cs typeface="Times New Roman" panose="02020603050405020304" pitchFamily="18" charset="0"/>
              </a:rPr>
              <a:t>với</a:t>
            </a:r>
            <a:r>
              <a:rPr lang="en-US" sz="2400" i="1" dirty="0">
                <a:latin typeface="Times New Roman" panose="02020603050405020304" pitchFamily="18" charset="0"/>
                <a:cs typeface="Times New Roman" panose="02020603050405020304" pitchFamily="18" charset="0"/>
              </a:rPr>
              <a:t> </a:t>
            </a:r>
            <a:r>
              <a:rPr lang="vi-VN" sz="2400" i="1" dirty="0">
                <a:latin typeface="Times New Roman" panose="02020603050405020304" pitchFamily="18" charset="0"/>
                <a:cs typeface="Times New Roman" panose="02020603050405020304" pitchFamily="18" charset="0"/>
              </a:rPr>
              <a:t>phần mềm</a:t>
            </a:r>
            <a:r>
              <a:rPr lang="en-US" sz="2400" i="1" dirty="0">
                <a:latin typeface="Times New Roman" panose="02020603050405020304" pitchFamily="18" charset="0"/>
                <a:cs typeface="Times New Roman" panose="02020603050405020304" pitchFamily="18" charset="0"/>
              </a:rPr>
              <a:t> hay </a:t>
            </a:r>
            <a:r>
              <a:rPr lang="en-US" sz="2400" i="1" dirty="0" err="1">
                <a:latin typeface="Times New Roman" panose="02020603050405020304" pitchFamily="18" charset="0"/>
                <a:cs typeface="Times New Roman" panose="02020603050405020304" pitchFamily="18" charset="0"/>
              </a:rPr>
              <a:t>với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hệ</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thống</a:t>
            </a:r>
            <a:r>
              <a:rPr lang="en-US" sz="2400" i="1"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algn="just">
              <a:lnSpc>
                <a:spcPct val="100000"/>
              </a:lnSpc>
            </a:pPr>
            <a:r>
              <a:rPr lang="en-US" sz="2400" dirty="0">
                <a:latin typeface="Times New Roman" panose="02020603050405020304" pitchFamily="18" charset="0"/>
                <a:cs typeface="Times New Roman" panose="02020603050405020304" pitchFamily="18" charset="0"/>
              </a:rPr>
              <a:t>Use case diagram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ă</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actor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endParaRPr lang="en-US" sz="2400" dirty="0">
              <a:latin typeface="Times New Roman" panose="02020603050405020304" pitchFamily="18" charset="0"/>
              <a:cs typeface="Times New Roman" panose="02020603050405020304" pitchFamily="18" charset="0"/>
            </a:endParaRPr>
          </a:p>
          <a:p>
            <a:pPr algn="just">
              <a:lnSpc>
                <a:spcPct val="100000"/>
              </a:lnSpc>
            </a:pPr>
            <a:endParaRPr lang="en-US" sz="2400" dirty="0">
              <a:latin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p:txBody>
      </p:sp>
      <p:pic>
        <p:nvPicPr>
          <p:cNvPr id="11" name="Picture 3">
            <a:extLst>
              <a:ext uri="{FF2B5EF4-FFF2-40B4-BE49-F238E27FC236}">
                <a16:creationId xmlns:a16="http://schemas.microsoft.com/office/drawing/2014/main" id="{86B24AF2-2A41-477F-B0EC-A55397EA5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196" y="4295936"/>
            <a:ext cx="4267200"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BFD32B94-6110-4FE8-B834-97ACE8A479E9}"/>
              </a:ext>
            </a:extLst>
          </p:cNvPr>
          <p:cNvPicPr>
            <a:picLocks noChangeAspect="1"/>
          </p:cNvPicPr>
          <p:nvPr/>
        </p:nvPicPr>
        <p:blipFill>
          <a:blip r:embed="rId5"/>
          <a:stretch>
            <a:fillRect/>
          </a:stretch>
        </p:blipFill>
        <p:spPr>
          <a:xfrm>
            <a:off x="7066835" y="1007432"/>
            <a:ext cx="5125165" cy="4515480"/>
          </a:xfrm>
          <a:prstGeom prst="rect">
            <a:avLst/>
          </a:prstGeom>
        </p:spPr>
      </p:pic>
    </p:spTree>
    <p:extLst>
      <p:ext uri="{BB962C8B-B14F-4D97-AF65-F5344CB8AC3E}">
        <p14:creationId xmlns:p14="http://schemas.microsoft.com/office/powerpoint/2010/main" val="201803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90430"/>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464126" y="0"/>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rgbClr val="C00000"/>
                </a:solidFill>
              </a:rPr>
              <a:t>SƠ ĐỒ USE CASE – USE CASE DIAGRAM</a:t>
            </a:r>
            <a:endParaRPr lang="en-US" altLang="en-US" sz="3600" b="1" dirty="0">
              <a:solidFill>
                <a:srgbClr val="C00000"/>
              </a:solidFill>
            </a:endParaRPr>
          </a:p>
        </p:txBody>
      </p:sp>
      <p:sp>
        <p:nvSpPr>
          <p:cNvPr id="9" name="Rectangle 3">
            <a:extLst>
              <a:ext uri="{FF2B5EF4-FFF2-40B4-BE49-F238E27FC236}">
                <a16:creationId xmlns:a16="http://schemas.microsoft.com/office/drawing/2014/main" id="{F8BE806C-53BF-4343-B20A-E08CB58BC6A9}"/>
              </a:ext>
            </a:extLst>
          </p:cNvPr>
          <p:cNvSpPr txBox="1">
            <a:spLocks noChangeArrowheads="1"/>
          </p:cNvSpPr>
          <p:nvPr/>
        </p:nvSpPr>
        <p:spPr>
          <a:xfrm>
            <a:off x="-6277" y="1096058"/>
            <a:ext cx="4908764"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latin typeface="Times New Roman" panose="02020603050405020304" pitchFamily="18" charset="0"/>
                <a:cs typeface="Times New Roman" panose="02020603050405020304" pitchFamily="18" charset="0"/>
              </a:rPr>
              <a:t>Thành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phần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trong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r>
              <a:rPr lang="en-US" b="1" dirty="0">
                <a:latin typeface="Times New Roman" panose="02020603050405020304" pitchFamily="18" charset="0"/>
                <a:cs typeface="Times New Roman" panose="02020603050405020304" pitchFamily="18" charset="0"/>
              </a:rPr>
              <a:t> Use Case</a:t>
            </a:r>
          </a:p>
          <a:p>
            <a:pPr lvl="1"/>
            <a:r>
              <a:rPr lang="en-US" dirty="0">
                <a:latin typeface="Times New Roman" panose="02020603050405020304" pitchFamily="18" charset="0"/>
                <a:cs typeface="Times New Roman" panose="02020603050405020304" pitchFamily="18" charset="0"/>
              </a:rPr>
              <a:t>Use Case </a:t>
            </a:r>
            <a:endParaRPr lang="vi-VN" dirty="0">
              <a:latin typeface="Times New Roman" panose="02020603050405020304" pitchFamily="18" charset="0"/>
              <a:cs typeface="Times New Roman" panose="02020603050405020304" pitchFamily="18" charset="0"/>
            </a:endParaRPr>
          </a:p>
          <a:p>
            <a:pPr lvl="1"/>
            <a:r>
              <a:rPr lang="vi-VN" dirty="0">
                <a:latin typeface="Times New Roman" panose="02020603050405020304" pitchFamily="18" charset="0"/>
                <a:cs typeface="Times New Roman" panose="02020603050405020304" pitchFamily="18" charset="0"/>
              </a:rPr>
              <a:t>Actor</a:t>
            </a:r>
          </a:p>
          <a:p>
            <a:pPr lvl="1"/>
            <a:r>
              <a:rPr lang="vi-VN" dirty="0">
                <a:latin typeface="Times New Roman" panose="02020603050405020304" pitchFamily="18" charset="0"/>
                <a:cs typeface="Times New Roman" panose="02020603050405020304" pitchFamily="18" charset="0"/>
              </a:rPr>
              <a:t>Mối quan hệ giữa Use case và Actor</a:t>
            </a:r>
          </a:p>
          <a:p>
            <a:pPr lvl="1"/>
            <a:r>
              <a:rPr lang="vi-VN" dirty="0">
                <a:latin typeface="Times New Roman" panose="02020603050405020304" pitchFamily="18" charset="0"/>
                <a:cs typeface="Times New Roman" panose="02020603050405020304" pitchFamily="18" charset="0"/>
              </a:rPr>
              <a:t>Mối quan hệ giữa Use case và Use Case</a:t>
            </a:r>
          </a:p>
          <a:p>
            <a:pPr lvl="1"/>
            <a:r>
              <a:rPr lang="vi-VN" dirty="0">
                <a:latin typeface="Times New Roman" panose="02020603050405020304" pitchFamily="18" charset="0"/>
                <a:cs typeface="Times New Roman" panose="02020603050405020304" pitchFamily="18" charset="0"/>
              </a:rPr>
              <a:t>Mối quan hệ giữa Actor và Actor</a:t>
            </a:r>
          </a:p>
          <a:p>
            <a:pPr marL="0" indent="0" algn="just">
              <a:lnSpc>
                <a:spcPct val="100000"/>
              </a:lnSpc>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p:txBody>
      </p:sp>
      <p:grpSp>
        <p:nvGrpSpPr>
          <p:cNvPr id="7" name="Group 3">
            <a:extLst>
              <a:ext uri="{FF2B5EF4-FFF2-40B4-BE49-F238E27FC236}">
                <a16:creationId xmlns:a16="http://schemas.microsoft.com/office/drawing/2014/main" id="{7D6D26B4-400E-4353-80B0-65B199B72C55}"/>
              </a:ext>
            </a:extLst>
          </p:cNvPr>
          <p:cNvGrpSpPr>
            <a:grpSpLocks/>
          </p:cNvGrpSpPr>
          <p:nvPr/>
        </p:nvGrpSpPr>
        <p:grpSpPr bwMode="auto">
          <a:xfrm>
            <a:off x="4572000" y="1588922"/>
            <a:ext cx="7620000" cy="3954463"/>
            <a:chOff x="400" y="1058"/>
            <a:chExt cx="4800" cy="2491"/>
          </a:xfrm>
        </p:grpSpPr>
        <p:sp>
          <p:nvSpPr>
            <p:cNvPr id="8" name="Rectangle 4">
              <a:extLst>
                <a:ext uri="{FF2B5EF4-FFF2-40B4-BE49-F238E27FC236}">
                  <a16:creationId xmlns:a16="http://schemas.microsoft.com/office/drawing/2014/main" id="{B2BC6289-3317-4F7E-A61A-BCB4B6EEDFBC}"/>
                </a:ext>
              </a:extLst>
            </p:cNvPr>
            <p:cNvSpPr>
              <a:spLocks noChangeAspect="1" noChangeArrowheads="1"/>
            </p:cNvSpPr>
            <p:nvPr/>
          </p:nvSpPr>
          <p:spPr bwMode="auto">
            <a:xfrm>
              <a:off x="400" y="1124"/>
              <a:ext cx="42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sz="2400" i="1">
                  <a:latin typeface="Times New Roman" panose="02020603050405020304" pitchFamily="18" charset="0"/>
                </a:rPr>
                <a:t>Actor</a:t>
              </a:r>
              <a:endParaRPr lang="en-GB" sz="2400">
                <a:latin typeface="Arial Unicode MS" panose="020B0604020202020204" pitchFamily="34" charset="-128"/>
              </a:endParaRPr>
            </a:p>
          </p:txBody>
        </p:sp>
        <p:sp>
          <p:nvSpPr>
            <p:cNvPr id="12" name="Rectangle 5">
              <a:extLst>
                <a:ext uri="{FF2B5EF4-FFF2-40B4-BE49-F238E27FC236}">
                  <a16:creationId xmlns:a16="http://schemas.microsoft.com/office/drawing/2014/main" id="{5C4CBB31-2D17-4D94-82EB-2393F6DA5027}"/>
                </a:ext>
              </a:extLst>
            </p:cNvPr>
            <p:cNvSpPr>
              <a:spLocks noChangeAspect="1" noChangeArrowheads="1"/>
            </p:cNvSpPr>
            <p:nvPr/>
          </p:nvSpPr>
          <p:spPr bwMode="auto">
            <a:xfrm>
              <a:off x="4512" y="1200"/>
              <a:ext cx="6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sz="2400" i="1">
                  <a:latin typeface="Times New Roman" panose="02020603050405020304" pitchFamily="18" charset="0"/>
                </a:rPr>
                <a:t>Use case</a:t>
              </a:r>
              <a:endParaRPr lang="en-GB" sz="2400">
                <a:latin typeface="Arial Unicode MS" panose="020B0604020202020204" pitchFamily="34" charset="-128"/>
              </a:endParaRPr>
            </a:p>
          </p:txBody>
        </p:sp>
        <p:sp>
          <p:nvSpPr>
            <p:cNvPr id="13" name="Rectangle 6">
              <a:extLst>
                <a:ext uri="{FF2B5EF4-FFF2-40B4-BE49-F238E27FC236}">
                  <a16:creationId xmlns:a16="http://schemas.microsoft.com/office/drawing/2014/main" id="{2B3974DA-F45F-4066-A8FE-960C39E25EA4}"/>
                </a:ext>
              </a:extLst>
            </p:cNvPr>
            <p:cNvSpPr>
              <a:spLocks noChangeAspect="1" noChangeArrowheads="1"/>
            </p:cNvSpPr>
            <p:nvPr/>
          </p:nvSpPr>
          <p:spPr bwMode="auto">
            <a:xfrm>
              <a:off x="1584" y="1058"/>
              <a:ext cx="12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sz="2400" i="1" dirty="0">
                  <a:latin typeface="Times New Roman" panose="02020603050405020304" pitchFamily="18" charset="0"/>
                </a:rPr>
                <a:t>Communication</a:t>
              </a:r>
              <a:br>
                <a:rPr lang="en-GB" sz="2400" i="1" dirty="0">
                  <a:latin typeface="Times New Roman" panose="02020603050405020304" pitchFamily="18" charset="0"/>
                </a:rPr>
              </a:br>
              <a:r>
                <a:rPr lang="en-GB" sz="2000" i="1" dirty="0"/>
                <a:t>association</a:t>
              </a:r>
              <a:endParaRPr lang="en-GB" sz="2400" dirty="0">
                <a:latin typeface="Arial Unicode MS" panose="020B0604020202020204" pitchFamily="34" charset="-128"/>
              </a:endParaRPr>
            </a:p>
          </p:txBody>
        </p:sp>
        <p:sp>
          <p:nvSpPr>
            <p:cNvPr id="14" name="Rectangle 7">
              <a:extLst>
                <a:ext uri="{FF2B5EF4-FFF2-40B4-BE49-F238E27FC236}">
                  <a16:creationId xmlns:a16="http://schemas.microsoft.com/office/drawing/2014/main" id="{F114EE61-40E9-4E39-A83D-1EC9FA138C83}"/>
                </a:ext>
              </a:extLst>
            </p:cNvPr>
            <p:cNvSpPr>
              <a:spLocks noChangeAspect="1" noChangeArrowheads="1"/>
            </p:cNvSpPr>
            <p:nvPr/>
          </p:nvSpPr>
          <p:spPr bwMode="auto">
            <a:xfrm>
              <a:off x="3068" y="1806"/>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sz="1600" i="1">
                  <a:latin typeface="Times New Roman" panose="02020603050405020304" pitchFamily="18" charset="0"/>
                </a:rPr>
                <a:t> </a:t>
              </a:r>
              <a:endParaRPr lang="en-GB" sz="1600">
                <a:latin typeface="Arial Unicode MS" panose="020B0604020202020204" pitchFamily="34" charset="-128"/>
              </a:endParaRPr>
            </a:p>
          </p:txBody>
        </p:sp>
        <p:sp>
          <p:nvSpPr>
            <p:cNvPr id="15" name="Oval 8">
              <a:extLst>
                <a:ext uri="{FF2B5EF4-FFF2-40B4-BE49-F238E27FC236}">
                  <a16:creationId xmlns:a16="http://schemas.microsoft.com/office/drawing/2014/main" id="{815D1348-A6BA-40D1-B808-9DB5BB5A3482}"/>
                </a:ext>
              </a:extLst>
            </p:cNvPr>
            <p:cNvSpPr>
              <a:spLocks noChangeArrowheads="1"/>
            </p:cNvSpPr>
            <p:nvPr/>
          </p:nvSpPr>
          <p:spPr bwMode="auto">
            <a:xfrm>
              <a:off x="3149" y="1515"/>
              <a:ext cx="809" cy="427"/>
            </a:xfrm>
            <a:prstGeom prst="ellipse">
              <a:avLst/>
            </a:prstGeom>
            <a:solidFill>
              <a:srgbClr val="FFFFCC"/>
            </a:solidFill>
            <a:ln w="0">
              <a:solidFill>
                <a:srgbClr val="990033"/>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6" name="Rectangle 9">
              <a:extLst>
                <a:ext uri="{FF2B5EF4-FFF2-40B4-BE49-F238E27FC236}">
                  <a16:creationId xmlns:a16="http://schemas.microsoft.com/office/drawing/2014/main" id="{850423D1-B03C-4F17-8914-D6DC55EE3CDA}"/>
                </a:ext>
              </a:extLst>
            </p:cNvPr>
            <p:cNvSpPr>
              <a:spLocks noChangeArrowheads="1"/>
            </p:cNvSpPr>
            <p:nvPr/>
          </p:nvSpPr>
          <p:spPr bwMode="auto">
            <a:xfrm>
              <a:off x="3184" y="2023"/>
              <a:ext cx="76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300"/>
                <a:t>Withdraw</a:t>
              </a:r>
              <a:endParaRPr lang="en-US"/>
            </a:p>
          </p:txBody>
        </p:sp>
        <p:sp>
          <p:nvSpPr>
            <p:cNvPr id="17" name="Oval 10">
              <a:extLst>
                <a:ext uri="{FF2B5EF4-FFF2-40B4-BE49-F238E27FC236}">
                  <a16:creationId xmlns:a16="http://schemas.microsoft.com/office/drawing/2014/main" id="{ECFD4BEF-A41D-4473-8B2D-EAE78B160DEF}"/>
                </a:ext>
              </a:extLst>
            </p:cNvPr>
            <p:cNvSpPr>
              <a:spLocks noChangeArrowheads="1"/>
            </p:cNvSpPr>
            <p:nvPr/>
          </p:nvSpPr>
          <p:spPr bwMode="auto">
            <a:xfrm>
              <a:off x="1151" y="1965"/>
              <a:ext cx="208" cy="208"/>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18" name="Line 11">
              <a:extLst>
                <a:ext uri="{FF2B5EF4-FFF2-40B4-BE49-F238E27FC236}">
                  <a16:creationId xmlns:a16="http://schemas.microsoft.com/office/drawing/2014/main" id="{627B1D0E-5D03-4F3D-AE62-9AE4AC1601A4}"/>
                </a:ext>
              </a:extLst>
            </p:cNvPr>
            <p:cNvSpPr>
              <a:spLocks noChangeShapeType="1"/>
            </p:cNvSpPr>
            <p:nvPr/>
          </p:nvSpPr>
          <p:spPr bwMode="auto">
            <a:xfrm>
              <a:off x="1244" y="2150"/>
              <a:ext cx="1" cy="18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2">
              <a:extLst>
                <a:ext uri="{FF2B5EF4-FFF2-40B4-BE49-F238E27FC236}">
                  <a16:creationId xmlns:a16="http://schemas.microsoft.com/office/drawing/2014/main" id="{32DBC6BF-7AF7-4142-8E5D-0951B7794273}"/>
                </a:ext>
              </a:extLst>
            </p:cNvPr>
            <p:cNvSpPr>
              <a:spLocks noChangeShapeType="1"/>
            </p:cNvSpPr>
            <p:nvPr/>
          </p:nvSpPr>
          <p:spPr bwMode="auto">
            <a:xfrm>
              <a:off x="1093" y="2208"/>
              <a:ext cx="312" cy="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Freeform 13">
              <a:extLst>
                <a:ext uri="{FF2B5EF4-FFF2-40B4-BE49-F238E27FC236}">
                  <a16:creationId xmlns:a16="http://schemas.microsoft.com/office/drawing/2014/main" id="{3DCF9DDC-3BCA-4BCA-9818-6739A08C3288}"/>
                </a:ext>
              </a:extLst>
            </p:cNvPr>
            <p:cNvSpPr>
              <a:spLocks/>
            </p:cNvSpPr>
            <p:nvPr/>
          </p:nvSpPr>
          <p:spPr bwMode="auto">
            <a:xfrm>
              <a:off x="1036" y="2335"/>
              <a:ext cx="427" cy="208"/>
            </a:xfrm>
            <a:custGeom>
              <a:avLst/>
              <a:gdLst>
                <a:gd name="T0" fmla="*/ 0 w 37"/>
                <a:gd name="T1" fmla="*/ 3709483 h 18"/>
                <a:gd name="T2" fmla="*/ 3688795 w 37"/>
                <a:gd name="T3" fmla="*/ 0 h 18"/>
                <a:gd name="T4" fmla="*/ 7574449 w 37"/>
                <a:gd name="T5" fmla="*/ 3709483 h 18"/>
                <a:gd name="T6" fmla="*/ 0 60000 65536"/>
                <a:gd name="T7" fmla="*/ 0 60000 65536"/>
                <a:gd name="T8" fmla="*/ 0 60000 65536"/>
                <a:gd name="T9" fmla="*/ 0 w 37"/>
                <a:gd name="T10" fmla="*/ 0 h 18"/>
                <a:gd name="T11" fmla="*/ 37 w 37"/>
                <a:gd name="T12" fmla="*/ 18 h 18"/>
              </a:gdLst>
              <a:ahLst/>
              <a:cxnLst>
                <a:cxn ang="T6">
                  <a:pos x="T0" y="T1"/>
                </a:cxn>
                <a:cxn ang="T7">
                  <a:pos x="T2" y="T3"/>
                </a:cxn>
                <a:cxn ang="T8">
                  <a:pos x="T4" y="T5"/>
                </a:cxn>
              </a:cxnLst>
              <a:rect l="T9" t="T10" r="T11" b="T12"/>
              <a:pathLst>
                <a:path w="37" h="18">
                  <a:moveTo>
                    <a:pt x="0" y="18"/>
                  </a:moveTo>
                  <a:lnTo>
                    <a:pt x="18" y="0"/>
                  </a:lnTo>
                  <a:lnTo>
                    <a:pt x="37" y="18"/>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Rectangle 14">
              <a:extLst>
                <a:ext uri="{FF2B5EF4-FFF2-40B4-BE49-F238E27FC236}">
                  <a16:creationId xmlns:a16="http://schemas.microsoft.com/office/drawing/2014/main" id="{4AE2A9A9-1739-4F6F-8802-5B9E728A4675}"/>
                </a:ext>
              </a:extLst>
            </p:cNvPr>
            <p:cNvSpPr>
              <a:spLocks noChangeArrowheads="1"/>
            </p:cNvSpPr>
            <p:nvPr/>
          </p:nvSpPr>
          <p:spPr bwMode="auto">
            <a:xfrm>
              <a:off x="1024" y="2635"/>
              <a:ext cx="47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300"/>
                <a:t>Client</a:t>
              </a:r>
              <a:endParaRPr lang="en-US"/>
            </a:p>
          </p:txBody>
        </p:sp>
        <p:sp>
          <p:nvSpPr>
            <p:cNvPr id="22" name="Freeform 15">
              <a:extLst>
                <a:ext uri="{FF2B5EF4-FFF2-40B4-BE49-F238E27FC236}">
                  <a16:creationId xmlns:a16="http://schemas.microsoft.com/office/drawing/2014/main" id="{334353AE-D7AD-4A79-95C8-3D76FECC7812}"/>
                </a:ext>
              </a:extLst>
            </p:cNvPr>
            <p:cNvSpPr>
              <a:spLocks/>
            </p:cNvSpPr>
            <p:nvPr/>
          </p:nvSpPr>
          <p:spPr bwMode="auto">
            <a:xfrm>
              <a:off x="2306" y="1803"/>
              <a:ext cx="843" cy="197"/>
            </a:xfrm>
            <a:custGeom>
              <a:avLst/>
              <a:gdLst>
                <a:gd name="T0" fmla="*/ 0 w 73"/>
                <a:gd name="T1" fmla="*/ 3552698 h 17"/>
                <a:gd name="T2" fmla="*/ 14991634 w 73"/>
                <a:gd name="T3" fmla="*/ 0 h 17"/>
                <a:gd name="T4" fmla="*/ 12946644 w 73"/>
                <a:gd name="T5" fmla="*/ 1677513 h 17"/>
                <a:gd name="T6" fmla="*/ 0 60000 65536"/>
                <a:gd name="T7" fmla="*/ 0 60000 65536"/>
                <a:gd name="T8" fmla="*/ 0 60000 65536"/>
                <a:gd name="T9" fmla="*/ 0 w 73"/>
                <a:gd name="T10" fmla="*/ 0 h 17"/>
                <a:gd name="T11" fmla="*/ 73 w 73"/>
                <a:gd name="T12" fmla="*/ 17 h 17"/>
              </a:gdLst>
              <a:ahLst/>
              <a:cxnLst>
                <a:cxn ang="T6">
                  <a:pos x="T0" y="T1"/>
                </a:cxn>
                <a:cxn ang="T7">
                  <a:pos x="T2" y="T3"/>
                </a:cxn>
                <a:cxn ang="T8">
                  <a:pos x="T4" y="T5"/>
                </a:cxn>
              </a:cxnLst>
              <a:rect l="T9" t="T10" r="T11" b="T12"/>
              <a:pathLst>
                <a:path w="73" h="17">
                  <a:moveTo>
                    <a:pt x="0" y="17"/>
                  </a:moveTo>
                  <a:lnTo>
                    <a:pt x="73" y="0"/>
                  </a:lnTo>
                  <a:lnTo>
                    <a:pt x="63" y="8"/>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Line 16">
              <a:extLst>
                <a:ext uri="{FF2B5EF4-FFF2-40B4-BE49-F238E27FC236}">
                  <a16:creationId xmlns:a16="http://schemas.microsoft.com/office/drawing/2014/main" id="{970E75C8-6652-4ADF-A64C-B4985769DBC0}"/>
                </a:ext>
              </a:extLst>
            </p:cNvPr>
            <p:cNvSpPr>
              <a:spLocks noChangeShapeType="1"/>
            </p:cNvSpPr>
            <p:nvPr/>
          </p:nvSpPr>
          <p:spPr bwMode="auto">
            <a:xfrm flipH="1" flipV="1">
              <a:off x="3011" y="1780"/>
              <a:ext cx="138" cy="2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7">
              <a:extLst>
                <a:ext uri="{FF2B5EF4-FFF2-40B4-BE49-F238E27FC236}">
                  <a16:creationId xmlns:a16="http://schemas.microsoft.com/office/drawing/2014/main" id="{B9774381-69C1-4C39-9060-8825FD1747BC}"/>
                </a:ext>
              </a:extLst>
            </p:cNvPr>
            <p:cNvSpPr>
              <a:spLocks noChangeShapeType="1"/>
            </p:cNvSpPr>
            <p:nvPr/>
          </p:nvSpPr>
          <p:spPr bwMode="auto">
            <a:xfrm flipH="1">
              <a:off x="1463" y="2000"/>
              <a:ext cx="843" cy="196"/>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Oval 18">
              <a:extLst>
                <a:ext uri="{FF2B5EF4-FFF2-40B4-BE49-F238E27FC236}">
                  <a16:creationId xmlns:a16="http://schemas.microsoft.com/office/drawing/2014/main" id="{C1786B1C-15DD-4080-9967-66FD323888C9}"/>
                </a:ext>
              </a:extLst>
            </p:cNvPr>
            <p:cNvSpPr>
              <a:spLocks noChangeArrowheads="1"/>
            </p:cNvSpPr>
            <p:nvPr/>
          </p:nvSpPr>
          <p:spPr bwMode="auto">
            <a:xfrm>
              <a:off x="3219" y="2808"/>
              <a:ext cx="808" cy="428"/>
            </a:xfrm>
            <a:prstGeom prst="ellipse">
              <a:avLst/>
            </a:prstGeom>
            <a:solidFill>
              <a:srgbClr val="FFFFCC"/>
            </a:solidFill>
            <a:ln w="0">
              <a:solidFill>
                <a:srgbClr val="990033"/>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26" name="Rectangle 19">
              <a:extLst>
                <a:ext uri="{FF2B5EF4-FFF2-40B4-BE49-F238E27FC236}">
                  <a16:creationId xmlns:a16="http://schemas.microsoft.com/office/drawing/2014/main" id="{D9CDFA74-7CE4-4D60-8B3F-45077CFB0B1A}"/>
                </a:ext>
              </a:extLst>
            </p:cNvPr>
            <p:cNvSpPr>
              <a:spLocks noChangeArrowheads="1"/>
            </p:cNvSpPr>
            <p:nvPr/>
          </p:nvSpPr>
          <p:spPr bwMode="auto">
            <a:xfrm>
              <a:off x="3057" y="3328"/>
              <a:ext cx="111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300"/>
                <a:t>View Balance</a:t>
              </a:r>
              <a:endParaRPr lang="en-US"/>
            </a:p>
          </p:txBody>
        </p:sp>
        <p:sp>
          <p:nvSpPr>
            <p:cNvPr id="27" name="Freeform 20">
              <a:extLst>
                <a:ext uri="{FF2B5EF4-FFF2-40B4-BE49-F238E27FC236}">
                  <a16:creationId xmlns:a16="http://schemas.microsoft.com/office/drawing/2014/main" id="{F2AE441D-195F-45C1-8163-F7A5021F2407}"/>
                </a:ext>
              </a:extLst>
            </p:cNvPr>
            <p:cNvSpPr>
              <a:spLocks/>
            </p:cNvSpPr>
            <p:nvPr/>
          </p:nvSpPr>
          <p:spPr bwMode="auto">
            <a:xfrm>
              <a:off x="2329" y="2600"/>
              <a:ext cx="878" cy="278"/>
            </a:xfrm>
            <a:custGeom>
              <a:avLst/>
              <a:gdLst>
                <a:gd name="T0" fmla="*/ 0 w 76"/>
                <a:gd name="T1" fmla="*/ 0 h 24"/>
                <a:gd name="T2" fmla="*/ 15638959 w 76"/>
                <a:gd name="T3" fmla="*/ 5004405 h 24"/>
                <a:gd name="T4" fmla="*/ 13787292 w 76"/>
                <a:gd name="T5" fmla="*/ 3330591 h 24"/>
                <a:gd name="T6" fmla="*/ 0 60000 65536"/>
                <a:gd name="T7" fmla="*/ 0 60000 65536"/>
                <a:gd name="T8" fmla="*/ 0 60000 65536"/>
                <a:gd name="T9" fmla="*/ 0 w 76"/>
                <a:gd name="T10" fmla="*/ 0 h 24"/>
                <a:gd name="T11" fmla="*/ 76 w 76"/>
                <a:gd name="T12" fmla="*/ 24 h 24"/>
              </a:gdLst>
              <a:ahLst/>
              <a:cxnLst>
                <a:cxn ang="T6">
                  <a:pos x="T0" y="T1"/>
                </a:cxn>
                <a:cxn ang="T7">
                  <a:pos x="T2" y="T3"/>
                </a:cxn>
                <a:cxn ang="T8">
                  <a:pos x="T4" y="T5"/>
                </a:cxn>
              </a:cxnLst>
              <a:rect l="T9" t="T10" r="T11" b="T12"/>
              <a:pathLst>
                <a:path w="76" h="24">
                  <a:moveTo>
                    <a:pt x="0" y="0"/>
                  </a:moveTo>
                  <a:lnTo>
                    <a:pt x="76" y="24"/>
                  </a:lnTo>
                  <a:lnTo>
                    <a:pt x="67" y="16"/>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Line 21">
              <a:extLst>
                <a:ext uri="{FF2B5EF4-FFF2-40B4-BE49-F238E27FC236}">
                  <a16:creationId xmlns:a16="http://schemas.microsoft.com/office/drawing/2014/main" id="{5D90D690-B5CE-46E8-83F3-5C8D3FE870A2}"/>
                </a:ext>
              </a:extLst>
            </p:cNvPr>
            <p:cNvSpPr>
              <a:spLocks noChangeShapeType="1"/>
            </p:cNvSpPr>
            <p:nvPr/>
          </p:nvSpPr>
          <p:spPr bwMode="auto">
            <a:xfrm flipH="1">
              <a:off x="3057" y="2878"/>
              <a:ext cx="150" cy="1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22">
              <a:extLst>
                <a:ext uri="{FF2B5EF4-FFF2-40B4-BE49-F238E27FC236}">
                  <a16:creationId xmlns:a16="http://schemas.microsoft.com/office/drawing/2014/main" id="{4A3ADB2E-A845-4B28-985F-B71753AE7987}"/>
                </a:ext>
              </a:extLst>
            </p:cNvPr>
            <p:cNvSpPr>
              <a:spLocks noChangeShapeType="1"/>
            </p:cNvSpPr>
            <p:nvPr/>
          </p:nvSpPr>
          <p:spPr bwMode="auto">
            <a:xfrm flipH="1" flipV="1">
              <a:off x="1463" y="2312"/>
              <a:ext cx="866" cy="28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3">
              <a:extLst>
                <a:ext uri="{FF2B5EF4-FFF2-40B4-BE49-F238E27FC236}">
                  <a16:creationId xmlns:a16="http://schemas.microsoft.com/office/drawing/2014/main" id="{E1897554-5961-48E8-B7E3-D7D178CE46D3}"/>
                </a:ext>
              </a:extLst>
            </p:cNvPr>
            <p:cNvSpPr>
              <a:spLocks noChangeShapeType="1"/>
            </p:cNvSpPr>
            <p:nvPr/>
          </p:nvSpPr>
          <p:spPr bwMode="auto">
            <a:xfrm>
              <a:off x="1875" y="1515"/>
              <a:ext cx="183" cy="508"/>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1" name="Line 24">
              <a:extLst>
                <a:ext uri="{FF2B5EF4-FFF2-40B4-BE49-F238E27FC236}">
                  <a16:creationId xmlns:a16="http://schemas.microsoft.com/office/drawing/2014/main" id="{D3FEF33D-96C4-4256-A3F8-3C4E69C253EF}"/>
                </a:ext>
              </a:extLst>
            </p:cNvPr>
            <p:cNvSpPr>
              <a:spLocks noChangeShapeType="1"/>
            </p:cNvSpPr>
            <p:nvPr/>
          </p:nvSpPr>
          <p:spPr bwMode="auto">
            <a:xfrm>
              <a:off x="694" y="1374"/>
              <a:ext cx="457" cy="568"/>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 name="Line 25">
              <a:extLst>
                <a:ext uri="{FF2B5EF4-FFF2-40B4-BE49-F238E27FC236}">
                  <a16:creationId xmlns:a16="http://schemas.microsoft.com/office/drawing/2014/main" id="{018E5997-0184-4179-833B-2E77D124DFE2}"/>
                </a:ext>
              </a:extLst>
            </p:cNvPr>
            <p:cNvSpPr>
              <a:spLocks noChangeShapeType="1"/>
            </p:cNvSpPr>
            <p:nvPr/>
          </p:nvSpPr>
          <p:spPr bwMode="auto">
            <a:xfrm flipH="1">
              <a:off x="4027" y="1471"/>
              <a:ext cx="763" cy="173"/>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2" name="Rectangle 1">
            <a:extLst>
              <a:ext uri="{FF2B5EF4-FFF2-40B4-BE49-F238E27FC236}">
                <a16:creationId xmlns:a16="http://schemas.microsoft.com/office/drawing/2014/main" id="{A5EF52FA-C483-428A-9740-05BE67F86676}"/>
              </a:ext>
            </a:extLst>
          </p:cNvPr>
          <p:cNvSpPr/>
          <p:nvPr/>
        </p:nvSpPr>
        <p:spPr>
          <a:xfrm>
            <a:off x="6439188" y="1272746"/>
            <a:ext cx="4422775" cy="442147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5287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264" y="24809"/>
            <a:ext cx="2142748" cy="932690"/>
          </a:xfrm>
          <a:prstGeom prst="rect">
            <a:avLst/>
          </a:prstGeom>
        </p:spPr>
      </p:pic>
      <p:sp>
        <p:nvSpPr>
          <p:cNvPr id="6" name="Rectangle 2">
            <a:extLst>
              <a:ext uri="{FF2B5EF4-FFF2-40B4-BE49-F238E27FC236}">
                <a16:creationId xmlns:a16="http://schemas.microsoft.com/office/drawing/2014/main" id="{F5A9AAAC-BCEF-455C-B335-A2E4493E1844}"/>
              </a:ext>
            </a:extLst>
          </p:cNvPr>
          <p:cNvSpPr txBox="1">
            <a:spLocks noChangeArrowheads="1"/>
          </p:cNvSpPr>
          <p:nvPr/>
        </p:nvSpPr>
        <p:spPr>
          <a:xfrm>
            <a:off x="177988" y="67339"/>
            <a:ext cx="11312237"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3600" b="1" dirty="0">
                <a:solidFill>
                  <a:srgbClr val="C00000"/>
                </a:solidFill>
              </a:rPr>
              <a:t>QUY TRÌNH XÂY DỰNG </a:t>
            </a:r>
            <a:r>
              <a:rPr lang="en-US" sz="3600" b="1" dirty="0">
                <a:solidFill>
                  <a:srgbClr val="C00000"/>
                </a:solidFill>
              </a:rPr>
              <a:t>SƠ</a:t>
            </a:r>
            <a:r>
              <a:rPr lang="vi-VN" sz="3600" b="1" dirty="0">
                <a:solidFill>
                  <a:srgbClr val="C00000"/>
                </a:solidFill>
              </a:rPr>
              <a:t> ĐỒ USE CASE</a:t>
            </a:r>
            <a:endParaRPr lang="en-US" altLang="en-US" sz="3600" b="1" dirty="0">
              <a:solidFill>
                <a:srgbClr val="C00000"/>
              </a:solidFill>
            </a:endParaRPr>
          </a:p>
        </p:txBody>
      </p:sp>
      <p:sp>
        <p:nvSpPr>
          <p:cNvPr id="5" name="Rectangle 3">
            <a:extLst>
              <a:ext uri="{FF2B5EF4-FFF2-40B4-BE49-F238E27FC236}">
                <a16:creationId xmlns:a16="http://schemas.microsoft.com/office/drawing/2014/main" id="{41D5FAA0-5C7B-4051-A81C-5AFBA3C335E8}"/>
              </a:ext>
            </a:extLst>
          </p:cNvPr>
          <p:cNvSpPr txBox="1">
            <a:spLocks noChangeArrowheads="1"/>
          </p:cNvSpPr>
          <p:nvPr/>
        </p:nvSpPr>
        <p:spPr>
          <a:xfrm>
            <a:off x="381000" y="1066800"/>
            <a:ext cx="8305800"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vi-VN" sz="2400"/>
              <a:t>Xác định phạm vi hệ thống</a:t>
            </a:r>
          </a:p>
          <a:p>
            <a:pPr marL="514350" indent="-514350">
              <a:buFont typeface="+mj-lt"/>
              <a:buAutoNum type="arabicPeriod"/>
            </a:pPr>
            <a:r>
              <a:rPr lang="vi-VN" sz="2400"/>
              <a:t>Xác định các actor chính</a:t>
            </a:r>
          </a:p>
          <a:p>
            <a:pPr marL="514350" indent="-514350">
              <a:buFont typeface="+mj-lt"/>
              <a:buAutoNum type="arabicPeriod"/>
            </a:pPr>
            <a:r>
              <a:rPr lang="vi-VN" sz="2400"/>
              <a:t>Xác định các mục tiêu cho mỗi actor</a:t>
            </a:r>
          </a:p>
          <a:p>
            <a:pPr marL="514350" indent="-514350">
              <a:buFont typeface="+mj-lt"/>
              <a:buAutoNum type="arabicPeriod"/>
            </a:pPr>
            <a:r>
              <a:rPr lang="vi-VN" sz="2400"/>
              <a:t>Xác định use case đáp ứng mục tiêu của actor. </a:t>
            </a:r>
          </a:p>
          <a:p>
            <a:pPr marL="0" indent="0" algn="just">
              <a:buFont typeface="Arial" panose="020B0604020202020204" pitchFamily="34" charset="0"/>
              <a:buNone/>
            </a:pPr>
            <a:endParaRPr lang="en-US" sz="1800" dirty="0"/>
          </a:p>
        </p:txBody>
      </p:sp>
      <p:pic>
        <p:nvPicPr>
          <p:cNvPr id="8" name="Picture 2">
            <a:extLst>
              <a:ext uri="{FF2B5EF4-FFF2-40B4-BE49-F238E27FC236}">
                <a16:creationId xmlns:a16="http://schemas.microsoft.com/office/drawing/2014/main" id="{E32B5CF5-FF37-4A0A-B92B-9F788844D1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68" t="21230" r="14881" b="17857"/>
          <a:stretch/>
        </p:blipFill>
        <p:spPr bwMode="auto">
          <a:xfrm>
            <a:off x="911868" y="3056222"/>
            <a:ext cx="5334000" cy="360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E328B202-9EDD-427B-A791-26D62B1C80FF}"/>
              </a:ext>
            </a:extLst>
          </p:cNvPr>
          <p:cNvPicPr>
            <a:picLocks noChangeAspect="1"/>
          </p:cNvPicPr>
          <p:nvPr/>
        </p:nvPicPr>
        <p:blipFill>
          <a:blip r:embed="rId5"/>
          <a:stretch>
            <a:fillRect/>
          </a:stretch>
        </p:blipFill>
        <p:spPr>
          <a:xfrm>
            <a:off x="6668430" y="1066800"/>
            <a:ext cx="5523570" cy="5591604"/>
          </a:xfrm>
          <a:prstGeom prst="rect">
            <a:avLst/>
          </a:prstGeom>
        </p:spPr>
      </p:pic>
    </p:spTree>
    <p:extLst>
      <p:ext uri="{BB962C8B-B14F-4D97-AF65-F5344CB8AC3E}">
        <p14:creationId xmlns:p14="http://schemas.microsoft.com/office/powerpoint/2010/main" val="411952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0542" y="192054"/>
            <a:ext cx="2142748" cy="932690"/>
          </a:xfrm>
          <a:prstGeom prst="rect">
            <a:avLst/>
          </a:prstGeom>
        </p:spPr>
      </p:pic>
      <p:sp>
        <p:nvSpPr>
          <p:cNvPr id="8" name="Rectangle 3">
            <a:extLst>
              <a:ext uri="{FF2B5EF4-FFF2-40B4-BE49-F238E27FC236}">
                <a16:creationId xmlns:a16="http://schemas.microsoft.com/office/drawing/2014/main" id="{B2C94FBA-E6D3-4EF5-AC73-27999EAB5316}"/>
              </a:ext>
            </a:extLst>
          </p:cNvPr>
          <p:cNvSpPr txBox="1">
            <a:spLocks noChangeArrowheads="1"/>
          </p:cNvSpPr>
          <p:nvPr/>
        </p:nvSpPr>
        <p:spPr>
          <a:xfrm>
            <a:off x="-100445" y="1335087"/>
            <a:ext cx="12292445"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b="1" dirty="0">
                <a:latin typeface="+mj-lt"/>
              </a:rPr>
              <a:t>System Boundary: </a:t>
            </a:r>
            <a:r>
              <a:rPr lang="en-US" sz="2800" b="1" dirty="0" err="1">
                <a:latin typeface="+mj-lt"/>
              </a:rPr>
              <a:t>Xác</a:t>
            </a:r>
            <a:r>
              <a:rPr lang="en-US" sz="2800" b="1" dirty="0">
                <a:latin typeface="+mj-lt"/>
              </a:rPr>
              <a:t> </a:t>
            </a:r>
            <a:r>
              <a:rPr lang="en-US" sz="2800" b="1" dirty="0" err="1">
                <a:latin typeface="+mj-lt"/>
              </a:rPr>
              <a:t>định</a:t>
            </a:r>
            <a:r>
              <a:rPr lang="en-US" sz="2800" b="1" dirty="0">
                <a:latin typeface="+mj-lt"/>
              </a:rPr>
              <a:t> </a:t>
            </a:r>
            <a:r>
              <a:rPr lang="en-US" sz="2800" b="1" dirty="0" err="1">
                <a:latin typeface="+mj-lt"/>
              </a:rPr>
              <a:t>phạm</a:t>
            </a:r>
            <a:r>
              <a:rPr lang="en-US" sz="2800" b="1" dirty="0">
                <a:latin typeface="+mj-lt"/>
              </a:rPr>
              <a:t> vi </a:t>
            </a:r>
            <a:r>
              <a:rPr lang="en-US" sz="2800" b="1" dirty="0" err="1">
                <a:latin typeface="+mj-lt"/>
              </a:rPr>
              <a:t>hệ</a:t>
            </a:r>
            <a:r>
              <a:rPr lang="en-US" sz="2800" b="1" dirty="0">
                <a:latin typeface="+mj-lt"/>
              </a:rPr>
              <a:t> </a:t>
            </a:r>
            <a:r>
              <a:rPr lang="en-US" sz="2800" b="1" dirty="0" err="1">
                <a:latin typeface="+mj-lt"/>
              </a:rPr>
              <a:t>thống</a:t>
            </a:r>
            <a:r>
              <a:rPr lang="en-US" sz="2800" b="1" dirty="0">
                <a:latin typeface="+mj-lt"/>
              </a:rPr>
              <a:t>,</a:t>
            </a:r>
            <a:r>
              <a:rPr lang="vi-VN" sz="2800" b="1" dirty="0">
                <a:latin typeface="+mj-lt"/>
              </a:rPr>
              <a:t> </a:t>
            </a:r>
            <a:r>
              <a:rPr lang="vi-VN" sz="2800" dirty="0">
                <a:latin typeface="+mj-lt"/>
              </a:rPr>
              <a:t>xác định đối tượng bên ngoài</a:t>
            </a:r>
            <a:r>
              <a:rPr lang="en-US" sz="2800" dirty="0">
                <a:latin typeface="+mj-lt"/>
              </a:rPr>
              <a:t> </a:t>
            </a:r>
            <a:r>
              <a:rPr lang="en-US" sz="2800" dirty="0" err="1">
                <a:latin typeface="+mj-lt"/>
              </a:rPr>
              <a:t>nào</a:t>
            </a:r>
            <a:r>
              <a:rPr lang="en-US" sz="2800" dirty="0">
                <a:latin typeface="+mj-lt"/>
              </a:rPr>
              <a:t> </a:t>
            </a:r>
            <a:r>
              <a:rPr lang="en-US" sz="2800" dirty="0" err="1">
                <a:latin typeface="+mj-lt"/>
              </a:rPr>
              <a:t>tác</a:t>
            </a:r>
            <a:r>
              <a:rPr lang="en-US" sz="2800" dirty="0">
                <a:latin typeface="+mj-lt"/>
              </a:rPr>
              <a:t> </a:t>
            </a:r>
            <a:r>
              <a:rPr lang="en-US" sz="2800" dirty="0" err="1">
                <a:latin typeface="+mj-lt"/>
              </a:rPr>
              <a:t>động</a:t>
            </a:r>
            <a:r>
              <a:rPr lang="en-US" sz="2800" dirty="0">
                <a:latin typeface="+mj-lt"/>
              </a:rPr>
              <a:t> </a:t>
            </a:r>
            <a:r>
              <a:rPr lang="en-US" sz="2800" dirty="0" err="1">
                <a:latin typeface="+mj-lt"/>
              </a:rPr>
              <a:t>vào</a:t>
            </a:r>
            <a:r>
              <a:rPr lang="vi-VN" sz="2800" dirty="0">
                <a:latin typeface="+mj-lt"/>
              </a:rPr>
              <a:t> hệ thống</a:t>
            </a:r>
          </a:p>
          <a:p>
            <a:pPr lvl="1" algn="l"/>
            <a:endParaRPr lang="vi-VN" sz="2400" dirty="0">
              <a:latin typeface="+mj-lt"/>
            </a:endParaRPr>
          </a:p>
          <a:p>
            <a:pPr marL="457200" indent="-457200" algn="l">
              <a:buFont typeface="Arial" panose="020B0604020202020204" pitchFamily="34" charset="0"/>
              <a:buChar char="•"/>
            </a:pPr>
            <a:r>
              <a:rPr lang="en-US" sz="2800" b="1" dirty="0">
                <a:latin typeface="+mj-lt"/>
                <a:hlinkClick r:id="rId4" action="ppaction://hlinkfile"/>
              </a:rPr>
              <a:t>Ví dụ: </a:t>
            </a:r>
            <a:endParaRPr lang="en-US" sz="2800" b="1" dirty="0">
              <a:latin typeface="+mj-lt"/>
            </a:endParaRPr>
          </a:p>
          <a:p>
            <a:pPr marL="342900" indent="-342900" algn="l">
              <a:buFont typeface="Arial" panose="020B0604020202020204" pitchFamily="34" charset="0"/>
              <a:buChar char="•"/>
            </a:pPr>
            <a:endParaRPr lang="en-US" dirty="0">
              <a:latin typeface="+mj-lt"/>
              <a:cs typeface="Times New Roman" panose="02020603050405020304" pitchFamily="18" charset="0"/>
            </a:endParaRPr>
          </a:p>
          <a:p>
            <a:pPr marL="342900" indent="-342900" algn="l">
              <a:buFont typeface="Arial" panose="020B0604020202020204" pitchFamily="34" charset="0"/>
              <a:buChar char="•"/>
            </a:pPr>
            <a:endParaRPr lang="en-US" dirty="0">
              <a:latin typeface="+mj-lt"/>
              <a:cs typeface="Times New Roman" panose="02020603050405020304" pitchFamily="18" charset="0"/>
            </a:endParaRPr>
          </a:p>
          <a:p>
            <a:pPr algn="l"/>
            <a:endParaRPr lang="vi-VN" dirty="0">
              <a:latin typeface="+mj-lt"/>
              <a:cs typeface="Times New Roman" panose="02020603050405020304" pitchFamily="18" charset="0"/>
            </a:endParaRPr>
          </a:p>
        </p:txBody>
      </p:sp>
      <p:sp>
        <p:nvSpPr>
          <p:cNvPr id="6" name="Rectangle 2">
            <a:extLst>
              <a:ext uri="{FF2B5EF4-FFF2-40B4-BE49-F238E27FC236}">
                <a16:creationId xmlns:a16="http://schemas.microsoft.com/office/drawing/2014/main" id="{2FF24DF5-598A-4F70-8DAB-AC694D028DF3}"/>
              </a:ext>
            </a:extLst>
          </p:cNvPr>
          <p:cNvSpPr txBox="1">
            <a:spLocks noChangeArrowheads="1"/>
          </p:cNvSpPr>
          <p:nvPr/>
        </p:nvSpPr>
        <p:spPr>
          <a:xfrm>
            <a:off x="381000" y="0"/>
            <a:ext cx="92202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r>
              <a:rPr lang="vi-VN" sz="4000" b="1" dirty="0">
                <a:solidFill>
                  <a:srgbClr val="C00000"/>
                </a:solidFill>
              </a:rPr>
              <a:t>XÁC ĐỊNH PHẠM VI HỆ THỐNG</a:t>
            </a:r>
            <a:r>
              <a:rPr lang="en-US" sz="4000" b="1" dirty="0">
                <a:solidFill>
                  <a:srgbClr val="C00000"/>
                </a:solidFill>
              </a:rPr>
              <a:t> </a:t>
            </a:r>
            <a:endParaRPr lang="vi-VN" sz="4000" b="1" dirty="0">
              <a:solidFill>
                <a:srgbClr val="C00000"/>
              </a:solidFill>
            </a:endParaRPr>
          </a:p>
        </p:txBody>
      </p:sp>
      <p:pic>
        <p:nvPicPr>
          <p:cNvPr id="7" name="Picture 2">
            <a:extLst>
              <a:ext uri="{FF2B5EF4-FFF2-40B4-BE49-F238E27FC236}">
                <a16:creationId xmlns:a16="http://schemas.microsoft.com/office/drawing/2014/main" id="{A723A39B-5CF2-4549-977C-1EF1E424E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8969" y="3308989"/>
            <a:ext cx="5834062" cy="1956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27746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4452" y="180184"/>
            <a:ext cx="2142748" cy="932690"/>
          </a:xfrm>
          <a:prstGeom prst="rect">
            <a:avLst/>
          </a:prstGeom>
        </p:spPr>
      </p:pic>
      <p:sp>
        <p:nvSpPr>
          <p:cNvPr id="7" name="Rectangle 2">
            <a:extLst>
              <a:ext uri="{FF2B5EF4-FFF2-40B4-BE49-F238E27FC236}">
                <a16:creationId xmlns:a16="http://schemas.microsoft.com/office/drawing/2014/main" id="{59630389-D975-484D-A10C-B8EA5DE9AFDF}"/>
              </a:ext>
            </a:extLst>
          </p:cNvPr>
          <p:cNvSpPr txBox="1">
            <a:spLocks noChangeArrowheads="1"/>
          </p:cNvSpPr>
          <p:nvPr/>
        </p:nvSpPr>
        <p:spPr>
          <a:xfrm>
            <a:off x="381000" y="0"/>
            <a:ext cx="92202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r>
              <a:rPr lang="en-US" sz="3600" dirty="0">
                <a:solidFill>
                  <a:srgbClr val="C00000"/>
                </a:solidFill>
                <a:latin typeface="Cambria" pitchFamily="18" charset="0"/>
              </a:rPr>
              <a:t>NHẬN DIỆN CÁC TÁC NHÂN (ACTOR)</a:t>
            </a:r>
            <a:endParaRPr lang="vi-VN" sz="3600" b="1" dirty="0">
              <a:solidFill>
                <a:srgbClr val="C00000"/>
              </a:solidFill>
            </a:endParaRPr>
          </a:p>
        </p:txBody>
      </p:sp>
      <p:sp>
        <p:nvSpPr>
          <p:cNvPr id="9" name="Rectangle 3">
            <a:extLst>
              <a:ext uri="{FF2B5EF4-FFF2-40B4-BE49-F238E27FC236}">
                <a16:creationId xmlns:a16="http://schemas.microsoft.com/office/drawing/2014/main" id="{EAA6E07C-C901-4299-99D0-A4EA9732B8E3}"/>
              </a:ext>
            </a:extLst>
          </p:cNvPr>
          <p:cNvSpPr txBox="1">
            <a:spLocks noChangeArrowheads="1"/>
          </p:cNvSpPr>
          <p:nvPr/>
        </p:nvSpPr>
        <p:spPr>
          <a:xfrm>
            <a:off x="381000" y="1066800"/>
            <a:ext cx="11506200"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err="1">
                <a:latin typeface="Times New Roman" panose="02020603050405020304" pitchFamily="18" charset="0"/>
                <a:cs typeface="Times New Roman" panose="02020603050405020304" pitchFamily="18" charset="0"/>
              </a:rPr>
              <a:t>Khái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niệm</a:t>
            </a:r>
            <a:r>
              <a:rPr lang="en-US" b="1" dirty="0">
                <a:latin typeface="Times New Roman" panose="02020603050405020304" pitchFamily="18" charset="0"/>
                <a:cs typeface="Times New Roman" panose="02020603050405020304" pitchFamily="18" charset="0"/>
              </a:rPr>
              <a:t> Actor:</a:t>
            </a:r>
          </a:p>
          <a:p>
            <a:pPr marL="320040" lvl="1" indent="0">
              <a:lnSpc>
                <a:spcPct val="100000"/>
              </a:lnSpc>
              <a:buFont typeface="Arial" panose="020B0604020202020204" pitchFamily="34" charset="0"/>
              <a:buNone/>
            </a:pP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a:t>
            </a:r>
          </a:p>
          <a:p>
            <a:pPr lvl="1">
              <a:lnSpc>
                <a:spcPct val="100000"/>
              </a:lnSpc>
            </a:pP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lvl="1">
              <a:lnSpc>
                <a:spcPct val="100000"/>
              </a:lnSpc>
            </a:pP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lvl="1">
              <a:lnSpc>
                <a:spcPct val="100000"/>
              </a:lnSpc>
            </a:pP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648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80184"/>
            <a:ext cx="2142748" cy="932690"/>
          </a:xfrm>
          <a:prstGeom prst="rect">
            <a:avLst/>
          </a:prstGeom>
        </p:spPr>
      </p:pic>
      <p:sp>
        <p:nvSpPr>
          <p:cNvPr id="7" name="Rectangle 2">
            <a:extLst>
              <a:ext uri="{FF2B5EF4-FFF2-40B4-BE49-F238E27FC236}">
                <a16:creationId xmlns:a16="http://schemas.microsoft.com/office/drawing/2014/main" id="{59630389-D975-484D-A10C-B8EA5DE9AFDF}"/>
              </a:ext>
            </a:extLst>
          </p:cNvPr>
          <p:cNvSpPr txBox="1">
            <a:spLocks noChangeArrowheads="1"/>
          </p:cNvSpPr>
          <p:nvPr/>
        </p:nvSpPr>
        <p:spPr>
          <a:xfrm>
            <a:off x="381000" y="0"/>
            <a:ext cx="92202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r>
              <a:rPr lang="en-US" sz="3600" dirty="0">
                <a:solidFill>
                  <a:srgbClr val="C00000"/>
                </a:solidFill>
                <a:latin typeface="Cambria" pitchFamily="18" charset="0"/>
              </a:rPr>
              <a:t>NHẬN DIỆN CÁC TÁC NHÂN (ACTOR)</a:t>
            </a:r>
            <a:endParaRPr lang="vi-VN" sz="3600" b="1" dirty="0">
              <a:solidFill>
                <a:srgbClr val="C00000"/>
              </a:solidFill>
            </a:endParaRPr>
          </a:p>
        </p:txBody>
      </p:sp>
      <p:sp>
        <p:nvSpPr>
          <p:cNvPr id="5" name="Rectangle 3">
            <a:extLst>
              <a:ext uri="{FF2B5EF4-FFF2-40B4-BE49-F238E27FC236}">
                <a16:creationId xmlns:a16="http://schemas.microsoft.com/office/drawing/2014/main" id="{9D3BF452-3D20-475F-B983-31BE0B3AC7FD}"/>
              </a:ext>
            </a:extLst>
          </p:cNvPr>
          <p:cNvSpPr txBox="1">
            <a:spLocks noChangeArrowheads="1"/>
          </p:cNvSpPr>
          <p:nvPr/>
        </p:nvSpPr>
        <p:spPr>
          <a:xfrm>
            <a:off x="381000" y="1066800"/>
            <a:ext cx="9677400" cy="4641273"/>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Actor:</a:t>
            </a:r>
          </a:p>
          <a:p>
            <a:pPr lvl="1">
              <a:lnSpc>
                <a:spcPct val="100000"/>
              </a:lnSpc>
              <a:spcBef>
                <a:spcPts val="600"/>
              </a:spcBef>
              <a:defRPr/>
            </a:pPr>
            <a:r>
              <a:rPr lang="en-US" dirty="0">
                <a:latin typeface="Times New Roman" panose="02020603050405020304" pitchFamily="18" charset="0"/>
                <a:cs typeface="Times New Roman" panose="02020603050405020304" pitchFamily="18" charset="0"/>
              </a:rPr>
              <a:t>Ai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a:t>
            </a:r>
          </a:p>
          <a:p>
            <a:pPr lvl="1">
              <a:lnSpc>
                <a:spcPct val="100000"/>
              </a:lnSpc>
              <a:spcBef>
                <a:spcPts val="600"/>
              </a:spcBef>
              <a:defRPr/>
            </a:pP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đâu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a:t>
            </a:r>
          </a:p>
          <a:p>
            <a:pPr lvl="1">
              <a:lnSpc>
                <a:spcPct val="100000"/>
              </a:lnSpc>
              <a:spcBef>
                <a:spcPts val="600"/>
              </a:spcBef>
              <a:defRPr/>
            </a:pPr>
            <a:r>
              <a:rPr lang="en-US" dirty="0">
                <a:latin typeface="Times New Roman" panose="02020603050405020304" pitchFamily="18" charset="0"/>
                <a:cs typeface="Times New Roman" panose="02020603050405020304" pitchFamily="18" charset="0"/>
              </a:rPr>
              <a:t>Ai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a:t>
            </a:r>
          </a:p>
          <a:p>
            <a:pPr lvl="1">
              <a:lnSpc>
                <a:spcPct val="100000"/>
              </a:lnSpc>
              <a:spcBef>
                <a:spcPts val="600"/>
              </a:spcBef>
              <a:defRPr/>
            </a:pPr>
            <a:r>
              <a:rPr lang="en-US" dirty="0">
                <a:latin typeface="Times New Roman" panose="02020603050405020304" pitchFamily="18" charset="0"/>
                <a:cs typeface="Times New Roman" panose="02020603050405020304" pitchFamily="18" charset="0"/>
              </a:rPr>
              <a:t>Ai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a:t>
            </a:r>
          </a:p>
          <a:p>
            <a:pPr lvl="1">
              <a:lnSpc>
                <a:spcPct val="100000"/>
              </a:lnSpc>
              <a:spcBef>
                <a:spcPts val="600"/>
              </a:spcBef>
              <a:defRPr/>
            </a:pPr>
            <a:r>
              <a:rPr lang="en-US" dirty="0">
                <a:latin typeface="Times New Roman" panose="02020603050405020304" pitchFamily="18" charset="0"/>
                <a:cs typeface="Times New Roman" panose="02020603050405020304" pitchFamily="18" charset="0"/>
              </a:rPr>
              <a:t>Ai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a:t>
            </a:r>
          </a:p>
          <a:p>
            <a:pPr lvl="1">
              <a:lnSpc>
                <a:spcPct val="100000"/>
              </a:lnSpc>
              <a:spcBef>
                <a:spcPts val="600"/>
              </a:spcBef>
              <a:defRPr/>
            </a:pP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a:t>
            </a:r>
          </a:p>
          <a:p>
            <a:pPr lvl="1">
              <a:lnSpc>
                <a:spcPct val="100000"/>
              </a:lnSpc>
              <a:spcBef>
                <a:spcPts val="600"/>
              </a:spcBef>
              <a:defRPr/>
            </a:pPr>
            <a:r>
              <a:rPr lang="en-US" altLang="en-US" dirty="0">
                <a:latin typeface="Times New Roman" panose="02020603050405020304" pitchFamily="18" charset="0"/>
                <a:cs typeface="Times New Roman" panose="02020603050405020304" pitchFamily="18" charset="0"/>
              </a:rPr>
              <a:t>Ai </a:t>
            </a:r>
            <a:r>
              <a:rPr lang="en-US" altLang="en-US" dirty="0" err="1">
                <a:latin typeface="Times New Roman" panose="02020603050405020304" pitchFamily="18" charset="0"/>
                <a:cs typeface="Times New Roman" panose="02020603050405020304" pitchFamily="18" charset="0"/>
              </a:rPr>
              <a:t>là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người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bắt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kết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thúc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sử</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của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a:t>
            </a:r>
          </a:p>
          <a:p>
            <a:pPr lvl="1">
              <a:lnSpc>
                <a:spcPct val="100000"/>
              </a:lnSpc>
              <a:spcBef>
                <a:spcPts val="600"/>
              </a:spcBef>
              <a:defRPr/>
            </a:pPr>
            <a:r>
              <a:rPr lang="en-US" altLang="en-US" dirty="0" err="1">
                <a:latin typeface="Times New Roman" panose="02020603050405020304" pitchFamily="18" charset="0"/>
                <a:cs typeface="Times New Roman" panose="02020603050405020304" pitchFamily="18" charset="0"/>
              </a:rPr>
              <a:t>Hệ</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thống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sẽ</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kiểm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soát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thiết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bị</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cứng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nào</a:t>
            </a:r>
            <a:r>
              <a:rPr lang="en-US" altLang="en-US" dirty="0">
                <a:latin typeface="Times New Roman" panose="02020603050405020304" pitchFamily="18" charset="0"/>
                <a:cs typeface="Times New Roman" panose="02020603050405020304" pitchFamily="18" charset="0"/>
              </a:rPr>
              <a:t>?</a:t>
            </a:r>
          </a:p>
          <a:p>
            <a:pPr lvl="1" algn="just">
              <a:lnSpc>
                <a:spcPct val="100000"/>
              </a:lnSpc>
              <a:spcBef>
                <a:spcPct val="0"/>
              </a:spcBef>
              <a:buFont typeface="Wingdings" pitchFamily="2" charset="2"/>
              <a:buChar char="§"/>
            </a:pP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763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4338" y="57910"/>
            <a:ext cx="2142748" cy="932690"/>
          </a:xfrm>
          <a:prstGeom prst="rect">
            <a:avLst/>
          </a:prstGeom>
        </p:spPr>
      </p:pic>
      <p:sp>
        <p:nvSpPr>
          <p:cNvPr id="7" name="Rectangle 2">
            <a:extLst>
              <a:ext uri="{FF2B5EF4-FFF2-40B4-BE49-F238E27FC236}">
                <a16:creationId xmlns:a16="http://schemas.microsoft.com/office/drawing/2014/main" id="{59630389-D975-484D-A10C-B8EA5DE9AFDF}"/>
              </a:ext>
            </a:extLst>
          </p:cNvPr>
          <p:cNvSpPr txBox="1">
            <a:spLocks noChangeArrowheads="1"/>
          </p:cNvSpPr>
          <p:nvPr/>
        </p:nvSpPr>
        <p:spPr>
          <a:xfrm>
            <a:off x="381000" y="0"/>
            <a:ext cx="92202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r>
              <a:rPr lang="en-US" sz="3600" dirty="0">
                <a:solidFill>
                  <a:srgbClr val="C00000"/>
                </a:solidFill>
                <a:latin typeface="Cambria" pitchFamily="18" charset="0"/>
              </a:rPr>
              <a:t>NHẬN DIỆN CÁC TÁC NHÂN (ACTOR)</a:t>
            </a:r>
            <a:endParaRPr lang="vi-VN" sz="3600" b="1" dirty="0">
              <a:solidFill>
                <a:srgbClr val="C00000"/>
              </a:solidFill>
            </a:endParaRPr>
          </a:p>
        </p:txBody>
      </p:sp>
      <p:sp>
        <p:nvSpPr>
          <p:cNvPr id="6" name="Rectangle 3">
            <a:extLst>
              <a:ext uri="{FF2B5EF4-FFF2-40B4-BE49-F238E27FC236}">
                <a16:creationId xmlns:a16="http://schemas.microsoft.com/office/drawing/2014/main" id="{15CF77DF-82AB-437A-AF62-EB95413A0D0C}"/>
              </a:ext>
            </a:extLst>
          </p:cNvPr>
          <p:cNvSpPr txBox="1">
            <a:spLocks noChangeArrowheads="1"/>
          </p:cNvSpPr>
          <p:nvPr/>
        </p:nvSpPr>
        <p:spPr>
          <a:xfrm>
            <a:off x="380999" y="1066800"/>
            <a:ext cx="11381510"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VD: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Web Client,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icon </a:t>
            </a:r>
            <a:r>
              <a:rPr lang="en-US" dirty="0" err="1">
                <a:latin typeface="Times New Roman" panose="02020603050405020304" pitchFamily="18" charset="0"/>
                <a:cs typeface="Times New Roman" panose="02020603050405020304" pitchFamily="18" charset="0"/>
              </a:rPr>
              <a:t>riêng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actor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a:t>
            </a:r>
          </a:p>
        </p:txBody>
      </p:sp>
      <p:pic>
        <p:nvPicPr>
          <p:cNvPr id="8" name="Picture 2">
            <a:extLst>
              <a:ext uri="{FF2B5EF4-FFF2-40B4-BE49-F238E27FC236}">
                <a16:creationId xmlns:a16="http://schemas.microsoft.com/office/drawing/2014/main" id="{08A491A5-A17C-4F02-9B92-04D14BFFD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331" y="2206625"/>
            <a:ext cx="1310589"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418E4009-2EBA-40CD-BA2D-4C26EB8D5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9632" y="4547235"/>
            <a:ext cx="1189699" cy="1080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C31A0A5E-372B-457A-AB99-FB0048F285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518759"/>
            <a:ext cx="1425010" cy="1103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69563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16389"/>
            <a:ext cx="2142748" cy="932690"/>
          </a:xfrm>
          <a:prstGeom prst="rect">
            <a:avLst/>
          </a:prstGeom>
        </p:spPr>
      </p:pic>
      <p:sp>
        <p:nvSpPr>
          <p:cNvPr id="7" name="Rectangle 2">
            <a:extLst>
              <a:ext uri="{FF2B5EF4-FFF2-40B4-BE49-F238E27FC236}">
                <a16:creationId xmlns:a16="http://schemas.microsoft.com/office/drawing/2014/main" id="{59630389-D975-484D-A10C-B8EA5DE9AFDF}"/>
              </a:ext>
            </a:extLst>
          </p:cNvPr>
          <p:cNvSpPr txBox="1">
            <a:spLocks noChangeArrowheads="1"/>
          </p:cNvSpPr>
          <p:nvPr/>
        </p:nvSpPr>
        <p:spPr>
          <a:xfrm>
            <a:off x="381000" y="0"/>
            <a:ext cx="92202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r>
              <a:rPr lang="en-US" sz="3600" dirty="0">
                <a:solidFill>
                  <a:srgbClr val="C00000"/>
                </a:solidFill>
                <a:latin typeface="Cambria" pitchFamily="18" charset="0"/>
              </a:rPr>
              <a:t>NHẬN DIỆN CÁC TÁC NHÂN (ACTOR)</a:t>
            </a:r>
            <a:endParaRPr lang="vi-VN" sz="3600" b="1" dirty="0">
              <a:solidFill>
                <a:srgbClr val="C00000"/>
              </a:solidFill>
            </a:endParaRPr>
          </a:p>
        </p:txBody>
      </p:sp>
      <p:sp>
        <p:nvSpPr>
          <p:cNvPr id="11" name="Rectangle 3">
            <a:extLst>
              <a:ext uri="{FF2B5EF4-FFF2-40B4-BE49-F238E27FC236}">
                <a16:creationId xmlns:a16="http://schemas.microsoft.com/office/drawing/2014/main" id="{55559A9C-C1DF-4A60-BF8C-14FEA1FCF6E1}"/>
              </a:ext>
            </a:extLst>
          </p:cNvPr>
          <p:cNvSpPr txBox="1">
            <a:spLocks noChangeArrowheads="1"/>
          </p:cNvSpPr>
          <p:nvPr/>
        </p:nvSpPr>
        <p:spPr>
          <a:xfrm>
            <a:off x="381000" y="1066800"/>
            <a:ext cx="8305800"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err="1">
                <a:latin typeface="Times New Roman" panose="02020603050405020304" pitchFamily="18" charset="0"/>
                <a:cs typeface="Times New Roman" panose="02020603050405020304" pitchFamily="18" charset="0"/>
              </a:rPr>
              <a:t>Phân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loại</a:t>
            </a:r>
            <a:r>
              <a:rPr lang="en-US" b="1" dirty="0">
                <a:latin typeface="Times New Roman" panose="02020603050405020304" pitchFamily="18" charset="0"/>
                <a:cs typeface="Times New Roman" panose="02020603050405020304" pitchFamily="18" charset="0"/>
              </a:rPr>
              <a:t> Actor:</a:t>
            </a:r>
          </a:p>
          <a:p>
            <a:pPr lvl="1">
              <a:lnSpc>
                <a:spcPct val="100000"/>
              </a:lnSpc>
            </a:pP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 (Primary/Secondary)</a:t>
            </a:r>
          </a:p>
          <a:p>
            <a:pPr lvl="1">
              <a:lnSpc>
                <a:spcPct val="100000"/>
              </a:lnSpc>
            </a:pP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(Active/Passive)</a:t>
            </a:r>
          </a:p>
          <a:p>
            <a:pPr>
              <a:lnSpc>
                <a:spcPct val="100000"/>
              </a:lnSpc>
            </a:pPr>
            <a:r>
              <a:rPr lang="en-US" b="1" dirty="0">
                <a:latin typeface="Times New Roman" panose="02020603050405020304" pitchFamily="18" charset="0"/>
                <a:cs typeface="Times New Roman" panose="02020603050405020304" pitchFamily="18" charset="0"/>
              </a:rPr>
              <a:t>Quan </a:t>
            </a:r>
            <a:r>
              <a:rPr lang="en-US" b="1" dirty="0" err="1">
                <a:latin typeface="Times New Roman" panose="02020603050405020304" pitchFamily="18" charset="0"/>
                <a:cs typeface="Times New Roman" panose="02020603050405020304" pitchFamily="18" charset="0"/>
              </a:rPr>
              <a:t>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giữa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Actor</a:t>
            </a:r>
          </a:p>
          <a:p>
            <a:pPr lvl="1">
              <a:lnSpc>
                <a:spcPct val="100000"/>
              </a:lnSpc>
            </a:pP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 (generalization)</a:t>
            </a:r>
          </a:p>
          <a:p>
            <a:pPr marL="320040" lvl="1" indent="0">
              <a:lnSpc>
                <a:spcPct val="100000"/>
              </a:lnSpc>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thừa</a:t>
            </a:r>
            <a:r>
              <a:rPr lang="en-US" dirty="0">
                <a:latin typeface="Times New Roman" panose="02020603050405020304" pitchFamily="18" charset="0"/>
                <a:cs typeface="Times New Roman" panose="02020603050405020304" pitchFamily="18" charset="0"/>
              </a:rPr>
              <a:t> </a:t>
            </a:r>
          </a:p>
          <a:p>
            <a:pPr lvl="1">
              <a:lnSpc>
                <a:spcPct val="100000"/>
              </a:lnSpc>
            </a:pP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(Specialization</a:t>
            </a:r>
          </a:p>
        </p:txBody>
      </p:sp>
      <p:pic>
        <p:nvPicPr>
          <p:cNvPr id="12" name="Picture 3">
            <a:extLst>
              <a:ext uri="{FF2B5EF4-FFF2-40B4-BE49-F238E27FC236}">
                <a16:creationId xmlns:a16="http://schemas.microsoft.com/office/drawing/2014/main" id="{61EBF3C2-F3E2-4DFE-85C1-6746DC128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800" y="1603375"/>
            <a:ext cx="1752600" cy="290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43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4337" y="0"/>
            <a:ext cx="2142748" cy="932690"/>
          </a:xfrm>
          <a:prstGeom prst="rect">
            <a:avLst/>
          </a:prstGeom>
        </p:spPr>
      </p:pic>
      <p:sp>
        <p:nvSpPr>
          <p:cNvPr id="7" name="Rectangle 2">
            <a:extLst>
              <a:ext uri="{FF2B5EF4-FFF2-40B4-BE49-F238E27FC236}">
                <a16:creationId xmlns:a16="http://schemas.microsoft.com/office/drawing/2014/main" id="{59630389-D975-484D-A10C-B8EA5DE9AFDF}"/>
              </a:ext>
            </a:extLst>
          </p:cNvPr>
          <p:cNvSpPr txBox="1">
            <a:spLocks noChangeArrowheads="1"/>
          </p:cNvSpPr>
          <p:nvPr/>
        </p:nvSpPr>
        <p:spPr>
          <a:xfrm>
            <a:off x="381000" y="0"/>
            <a:ext cx="92202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r>
              <a:rPr lang="en-US" sz="3600" dirty="0">
                <a:solidFill>
                  <a:srgbClr val="C00000"/>
                </a:solidFill>
                <a:latin typeface="Cambria" pitchFamily="18" charset="0"/>
              </a:rPr>
              <a:t>NHẬN DIỆN CÁC TÁC NHÂN (ACTOR)</a:t>
            </a:r>
            <a:endParaRPr lang="vi-VN" sz="3600" b="1" dirty="0">
              <a:solidFill>
                <a:srgbClr val="C00000"/>
              </a:solidFill>
            </a:endParaRPr>
          </a:p>
        </p:txBody>
      </p:sp>
      <p:grpSp>
        <p:nvGrpSpPr>
          <p:cNvPr id="6" name="Group 4">
            <a:extLst>
              <a:ext uri="{FF2B5EF4-FFF2-40B4-BE49-F238E27FC236}">
                <a16:creationId xmlns:a16="http://schemas.microsoft.com/office/drawing/2014/main" id="{D44A682F-D877-4A9B-9DF0-20395A255C9E}"/>
              </a:ext>
            </a:extLst>
          </p:cNvPr>
          <p:cNvGrpSpPr>
            <a:grpSpLocks/>
          </p:cNvGrpSpPr>
          <p:nvPr/>
        </p:nvGrpSpPr>
        <p:grpSpPr bwMode="auto">
          <a:xfrm>
            <a:off x="8342763" y="4246553"/>
            <a:ext cx="444500" cy="593725"/>
            <a:chOff x="843" y="112"/>
            <a:chExt cx="556" cy="750"/>
          </a:xfrm>
        </p:grpSpPr>
        <p:sp>
          <p:nvSpPr>
            <p:cNvPr id="8" name="Oval 5">
              <a:extLst>
                <a:ext uri="{FF2B5EF4-FFF2-40B4-BE49-F238E27FC236}">
                  <a16:creationId xmlns:a16="http://schemas.microsoft.com/office/drawing/2014/main" id="{7F7F8226-736A-4A70-B782-8C34CFD43C3B}"/>
                </a:ext>
              </a:extLst>
            </p:cNvPr>
            <p:cNvSpPr>
              <a:spLocks noChangeArrowheads="1"/>
            </p:cNvSpPr>
            <p:nvPr/>
          </p:nvSpPr>
          <p:spPr bwMode="auto">
            <a:xfrm>
              <a:off x="1000" y="112"/>
              <a:ext cx="253" cy="249"/>
            </a:xfrm>
            <a:prstGeom prst="ellipse">
              <a:avLst/>
            </a:pr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Line 6">
              <a:extLst>
                <a:ext uri="{FF2B5EF4-FFF2-40B4-BE49-F238E27FC236}">
                  <a16:creationId xmlns:a16="http://schemas.microsoft.com/office/drawing/2014/main" id="{135035D2-3AFC-4B60-B965-B82297F9ED86}"/>
                </a:ext>
              </a:extLst>
            </p:cNvPr>
            <p:cNvSpPr>
              <a:spLocks noChangeShapeType="1"/>
            </p:cNvSpPr>
            <p:nvPr/>
          </p:nvSpPr>
          <p:spPr bwMode="auto">
            <a:xfrm>
              <a:off x="1121" y="358"/>
              <a:ext cx="1" cy="23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7">
              <a:extLst>
                <a:ext uri="{FF2B5EF4-FFF2-40B4-BE49-F238E27FC236}">
                  <a16:creationId xmlns:a16="http://schemas.microsoft.com/office/drawing/2014/main" id="{0E1A450C-0B6A-4896-A558-2AF87337024E}"/>
                </a:ext>
              </a:extLst>
            </p:cNvPr>
            <p:cNvSpPr>
              <a:spLocks noChangeShapeType="1"/>
            </p:cNvSpPr>
            <p:nvPr/>
          </p:nvSpPr>
          <p:spPr bwMode="auto">
            <a:xfrm>
              <a:off x="920" y="423"/>
              <a:ext cx="402"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Freeform 8">
              <a:extLst>
                <a:ext uri="{FF2B5EF4-FFF2-40B4-BE49-F238E27FC236}">
                  <a16:creationId xmlns:a16="http://schemas.microsoft.com/office/drawing/2014/main" id="{70B48680-8F5D-4348-AAE9-2C4FFE5BEA79}"/>
                </a:ext>
              </a:extLst>
            </p:cNvPr>
            <p:cNvSpPr>
              <a:spLocks/>
            </p:cNvSpPr>
            <p:nvPr/>
          </p:nvSpPr>
          <p:spPr bwMode="auto">
            <a:xfrm>
              <a:off x="843" y="590"/>
              <a:ext cx="556" cy="272"/>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 name="Rectangle 9">
            <a:extLst>
              <a:ext uri="{FF2B5EF4-FFF2-40B4-BE49-F238E27FC236}">
                <a16:creationId xmlns:a16="http://schemas.microsoft.com/office/drawing/2014/main" id="{8C24D662-B45E-4A51-9C78-0B794CBA47AD}"/>
              </a:ext>
            </a:extLst>
          </p:cNvPr>
          <p:cNvSpPr>
            <a:spLocks noChangeArrowheads="1"/>
          </p:cNvSpPr>
          <p:nvPr/>
        </p:nvSpPr>
        <p:spPr bwMode="auto">
          <a:xfrm>
            <a:off x="7949063" y="4916478"/>
            <a:ext cx="1295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a:r>
              <a:rPr lang="en-US" altLang="en-US" sz="1600">
                <a:latin typeface="Arial" charset="0"/>
              </a:rPr>
              <a:t>Khách hàng</a:t>
            </a:r>
            <a:endParaRPr lang="en-US" altLang="en-US" sz="1600"/>
          </a:p>
        </p:txBody>
      </p:sp>
      <p:sp>
        <p:nvSpPr>
          <p:cNvPr id="15" name="Text Box 10">
            <a:extLst>
              <a:ext uri="{FF2B5EF4-FFF2-40B4-BE49-F238E27FC236}">
                <a16:creationId xmlns:a16="http://schemas.microsoft.com/office/drawing/2014/main" id="{537BA942-05AA-452B-BDE7-5F40C7592AFF}"/>
              </a:ext>
            </a:extLst>
          </p:cNvPr>
          <p:cNvSpPr txBox="1">
            <a:spLocks noChangeArrowheads="1"/>
          </p:cNvSpPr>
          <p:nvPr/>
        </p:nvSpPr>
        <p:spPr bwMode="auto">
          <a:xfrm>
            <a:off x="9076188" y="4356091"/>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Trong hệ thống ATM</a:t>
            </a:r>
          </a:p>
        </p:txBody>
      </p:sp>
      <p:grpSp>
        <p:nvGrpSpPr>
          <p:cNvPr id="16" name="Group 11">
            <a:extLst>
              <a:ext uri="{FF2B5EF4-FFF2-40B4-BE49-F238E27FC236}">
                <a16:creationId xmlns:a16="http://schemas.microsoft.com/office/drawing/2014/main" id="{F583DCA5-B46D-4242-A811-9D06C6D41423}"/>
              </a:ext>
            </a:extLst>
          </p:cNvPr>
          <p:cNvGrpSpPr>
            <a:grpSpLocks/>
          </p:cNvGrpSpPr>
          <p:nvPr/>
        </p:nvGrpSpPr>
        <p:grpSpPr bwMode="auto">
          <a:xfrm>
            <a:off x="2582320" y="4328091"/>
            <a:ext cx="444500" cy="593725"/>
            <a:chOff x="843" y="112"/>
            <a:chExt cx="556" cy="750"/>
          </a:xfrm>
        </p:grpSpPr>
        <p:sp>
          <p:nvSpPr>
            <p:cNvPr id="17" name="Oval 12">
              <a:extLst>
                <a:ext uri="{FF2B5EF4-FFF2-40B4-BE49-F238E27FC236}">
                  <a16:creationId xmlns:a16="http://schemas.microsoft.com/office/drawing/2014/main" id="{49BBC2E9-F740-47FD-A8D8-5F247D727815}"/>
                </a:ext>
              </a:extLst>
            </p:cNvPr>
            <p:cNvSpPr>
              <a:spLocks noChangeArrowheads="1"/>
            </p:cNvSpPr>
            <p:nvPr/>
          </p:nvSpPr>
          <p:spPr bwMode="auto">
            <a:xfrm>
              <a:off x="1000" y="112"/>
              <a:ext cx="253" cy="249"/>
            </a:xfrm>
            <a:prstGeom prst="ellipse">
              <a:avLst/>
            </a:pr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Line 13">
              <a:extLst>
                <a:ext uri="{FF2B5EF4-FFF2-40B4-BE49-F238E27FC236}">
                  <a16:creationId xmlns:a16="http://schemas.microsoft.com/office/drawing/2014/main" id="{E399DA93-AC1C-41EC-B895-E828F1353D4D}"/>
                </a:ext>
              </a:extLst>
            </p:cNvPr>
            <p:cNvSpPr>
              <a:spLocks noChangeShapeType="1"/>
            </p:cNvSpPr>
            <p:nvPr/>
          </p:nvSpPr>
          <p:spPr bwMode="auto">
            <a:xfrm>
              <a:off x="1121" y="358"/>
              <a:ext cx="1" cy="23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4">
              <a:extLst>
                <a:ext uri="{FF2B5EF4-FFF2-40B4-BE49-F238E27FC236}">
                  <a16:creationId xmlns:a16="http://schemas.microsoft.com/office/drawing/2014/main" id="{7826004B-6ED0-4D1A-8C9B-873D7E9B3B08}"/>
                </a:ext>
              </a:extLst>
            </p:cNvPr>
            <p:cNvSpPr>
              <a:spLocks noChangeShapeType="1"/>
            </p:cNvSpPr>
            <p:nvPr/>
          </p:nvSpPr>
          <p:spPr bwMode="auto">
            <a:xfrm>
              <a:off x="920" y="423"/>
              <a:ext cx="402"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Freeform 15">
              <a:extLst>
                <a:ext uri="{FF2B5EF4-FFF2-40B4-BE49-F238E27FC236}">
                  <a16:creationId xmlns:a16="http://schemas.microsoft.com/office/drawing/2014/main" id="{E8534B03-DBD6-419C-9DCE-225721729148}"/>
                </a:ext>
              </a:extLst>
            </p:cNvPr>
            <p:cNvSpPr>
              <a:spLocks/>
            </p:cNvSpPr>
            <p:nvPr/>
          </p:nvSpPr>
          <p:spPr bwMode="auto">
            <a:xfrm>
              <a:off x="843" y="590"/>
              <a:ext cx="556" cy="272"/>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 name="Rectangle 16">
            <a:extLst>
              <a:ext uri="{FF2B5EF4-FFF2-40B4-BE49-F238E27FC236}">
                <a16:creationId xmlns:a16="http://schemas.microsoft.com/office/drawing/2014/main" id="{623E4457-3229-4A88-B414-7C2C688C23B5}"/>
              </a:ext>
            </a:extLst>
          </p:cNvPr>
          <p:cNvSpPr>
            <a:spLocks noChangeArrowheads="1"/>
          </p:cNvSpPr>
          <p:nvPr/>
        </p:nvSpPr>
        <p:spPr bwMode="auto">
          <a:xfrm>
            <a:off x="2151300" y="4022860"/>
            <a:ext cx="1295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a:r>
              <a:rPr lang="en-US" altLang="en-US" sz="1600">
                <a:latin typeface="Arial" charset="0"/>
              </a:rPr>
              <a:t>Thủ thư</a:t>
            </a:r>
            <a:endParaRPr lang="en-US" altLang="en-US" sz="1600"/>
          </a:p>
        </p:txBody>
      </p:sp>
      <p:sp>
        <p:nvSpPr>
          <p:cNvPr id="22" name="Text Box 17">
            <a:extLst>
              <a:ext uri="{FF2B5EF4-FFF2-40B4-BE49-F238E27FC236}">
                <a16:creationId xmlns:a16="http://schemas.microsoft.com/office/drawing/2014/main" id="{207E6442-D1FE-4271-8DA8-04EB3685760C}"/>
              </a:ext>
            </a:extLst>
          </p:cNvPr>
          <p:cNvSpPr txBox="1">
            <a:spLocks noChangeArrowheads="1"/>
          </p:cNvSpPr>
          <p:nvPr/>
        </p:nvSpPr>
        <p:spPr bwMode="auto">
          <a:xfrm>
            <a:off x="3216500" y="4492751"/>
            <a:ext cx="19970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Trong hệ thư viện</a:t>
            </a:r>
          </a:p>
        </p:txBody>
      </p:sp>
      <p:sp>
        <p:nvSpPr>
          <p:cNvPr id="23" name="Rectangle 3">
            <a:extLst>
              <a:ext uri="{FF2B5EF4-FFF2-40B4-BE49-F238E27FC236}">
                <a16:creationId xmlns:a16="http://schemas.microsoft.com/office/drawing/2014/main" id="{1F549DBC-3975-4DEA-AFAF-97D3AAF0FE35}"/>
              </a:ext>
            </a:extLst>
          </p:cNvPr>
          <p:cNvSpPr txBox="1">
            <a:spLocks noChangeArrowheads="1"/>
          </p:cNvSpPr>
          <p:nvPr/>
        </p:nvSpPr>
        <p:spPr>
          <a:xfrm>
            <a:off x="380999" y="1066801"/>
            <a:ext cx="10957347" cy="2252662"/>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lvl="2">
              <a:lnSpc>
                <a:spcPct val="120000"/>
              </a:lnSpc>
            </a:pPr>
            <a:r>
              <a:rPr lang="en-US" altLang="en-US" sz="2800" dirty="0" err="1">
                <a:solidFill>
                  <a:srgbClr val="FF0000"/>
                </a:solidFill>
                <a:latin typeface="Times New Roman" panose="02020603050405020304" pitchFamily="18" charset="0"/>
                <a:cs typeface="Times New Roman" panose="02020603050405020304" pitchFamily="18" charset="0"/>
              </a:rPr>
              <a:t>Tác</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err="1">
                <a:solidFill>
                  <a:srgbClr val="FF0000"/>
                </a:solidFill>
                <a:latin typeface="Times New Roman" panose="02020603050405020304" pitchFamily="18" charset="0"/>
                <a:cs typeface="Times New Roman" panose="02020603050405020304" pitchFamily="18" charset="0"/>
              </a:rPr>
              <a:t>nhân</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err="1">
                <a:solidFill>
                  <a:srgbClr val="FF0000"/>
                </a:solidFill>
                <a:latin typeface="Times New Roman" panose="02020603050405020304" pitchFamily="18" charset="0"/>
                <a:cs typeface="Times New Roman" panose="02020603050405020304" pitchFamily="18" charset="0"/>
              </a:rPr>
              <a:t>chính</a:t>
            </a:r>
            <a:r>
              <a:rPr lang="en-US" altLang="en-US" sz="2800" dirty="0">
                <a:solidFill>
                  <a:srgbClr val="FF0000"/>
                </a:solidFill>
                <a:latin typeface="Times New Roman" panose="02020603050405020304" pitchFamily="18" charset="0"/>
                <a:cs typeface="Times New Roman" panose="02020603050405020304" pitchFamily="18" charset="0"/>
              </a:rPr>
              <a:t> (primary actor): </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Actor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chính</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trực</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tiếp</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kích</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hoạt</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giao</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tiếp</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 t</a:t>
            </a:r>
            <a:r>
              <a:rPr lang="vi-VN" sz="2800" dirty="0">
                <a:solidFill>
                  <a:schemeClr val="tx1">
                    <a:lumMod val="95000"/>
                    <a:lumOff val="5000"/>
                  </a:schemeClr>
                </a:solidFill>
                <a:latin typeface="Times New Roman" panose="02020603050405020304" pitchFamily="18" charset="0"/>
                <a:cs typeface="Times New Roman" panose="02020603050405020304" pitchFamily="18" charset="0"/>
              </a:rPr>
              <a:t>ư</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ơng</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tác</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với</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hệ</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thống</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Thông</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thường</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là</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người</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sử</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dụng</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a:t>
            </a:r>
          </a:p>
          <a:p>
            <a:pPr marL="344488" lvl="2">
              <a:lnSpc>
                <a:spcPct val="120000"/>
              </a:lnSpc>
            </a:pPr>
            <a:r>
              <a:rPr lang="en-US" altLang="en-US" sz="2800" dirty="0">
                <a:latin typeface="Times New Roman" panose="02020603050405020304" pitchFamily="18" charset="0"/>
                <a:cs typeface="Times New Roman" panose="02020603050405020304" pitchFamily="18" charset="0"/>
              </a:rPr>
              <a:t>Ai </a:t>
            </a:r>
            <a:r>
              <a:rPr lang="en-US" altLang="en-US" sz="2800" dirty="0" err="1">
                <a:latin typeface="Times New Roman" panose="02020603050405020304" pitchFamily="18" charset="0"/>
                <a:cs typeface="Times New Roman" panose="02020603050405020304" pitchFamily="18" charset="0"/>
              </a:rPr>
              <a:t>đang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dụng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hệ</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thống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Hoặc</a:t>
            </a:r>
            <a:r>
              <a:rPr lang="en-US" altLang="en-US" sz="2800" dirty="0">
                <a:latin typeface="Times New Roman" panose="02020603050405020304" pitchFamily="18" charset="0"/>
                <a:cs typeface="Times New Roman" panose="02020603050405020304" pitchFamily="18" charset="0"/>
              </a:rPr>
              <a:t> ai </a:t>
            </a:r>
            <a:r>
              <a:rPr lang="en-US" altLang="en-US" sz="2800" dirty="0" err="1">
                <a:latin typeface="Times New Roman" panose="02020603050405020304" pitchFamily="18" charset="0"/>
                <a:cs typeface="Times New Roman" panose="02020603050405020304" pitchFamily="18" charset="0"/>
              </a:rPr>
              <a:t>được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bởi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hệ</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thống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Hoặc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nhóm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đối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tượng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hệ</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thống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giúp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việc</a:t>
            </a:r>
            <a:r>
              <a:rPr lang="en-US" altLang="en-US" sz="2800" dirty="0">
                <a:latin typeface="Times New Roman" panose="02020603050405020304" pitchFamily="18" charset="0"/>
                <a:cs typeface="Times New Roman" panose="02020603050405020304" pitchFamily="18" charset="0"/>
              </a:rPr>
              <a:t>? </a:t>
            </a:r>
          </a:p>
          <a:p>
            <a:pPr marL="344488" lvl="2">
              <a:lnSpc>
                <a:spcPct val="120000"/>
              </a:lnSpc>
            </a:pPr>
            <a:endParaRPr lang="en-US" altLang="en-US" sz="2800" dirty="0">
              <a:latin typeface="Times New Roman" panose="02020603050405020304" pitchFamily="18" charset="0"/>
              <a:cs typeface="Times New Roman" panose="02020603050405020304" pitchFamily="18" charset="0"/>
            </a:endParaRPr>
          </a:p>
          <a:p>
            <a:pPr marL="344488" lvl="2">
              <a:lnSpc>
                <a:spcPct val="120000"/>
              </a:lnSpc>
            </a:pPr>
            <a:endParaRPr lang="en-US" altLang="en-US" sz="2800" dirty="0">
              <a:latin typeface="Times New Roman" panose="02020603050405020304" pitchFamily="18" charset="0"/>
              <a:cs typeface="Times New Roman" panose="02020603050405020304" pitchFamily="18" charset="0"/>
            </a:endParaRPr>
          </a:p>
          <a:p>
            <a:pPr marL="344488" lvl="2">
              <a:lnSpc>
                <a:spcPct val="120000"/>
              </a:lnSpc>
            </a:pPr>
            <a:endParaRPr lang="en-US" altLang="en-US" sz="2800" dirty="0">
              <a:latin typeface="Times New Roman" panose="02020603050405020304" pitchFamily="18" charset="0"/>
              <a:cs typeface="Times New Roman" panose="02020603050405020304" pitchFamily="18" charset="0"/>
            </a:endParaRPr>
          </a:p>
          <a:p>
            <a:pPr marL="344488" lvl="2">
              <a:lnSpc>
                <a:spcPct val="120000"/>
              </a:lnSpc>
            </a:pPr>
            <a:endParaRPr lang="en-US" altLang="en-US" sz="2800" dirty="0">
              <a:latin typeface="Times New Roman" panose="02020603050405020304" pitchFamily="18" charset="0"/>
              <a:cs typeface="Times New Roman" panose="02020603050405020304" pitchFamily="18" charset="0"/>
            </a:endParaRPr>
          </a:p>
          <a:p>
            <a:pPr marL="344488" lvl="2">
              <a:lnSpc>
                <a:spcPct val="120000"/>
              </a:lnSpc>
            </a:pPr>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89991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314" y="0"/>
            <a:ext cx="2142748" cy="932690"/>
          </a:xfrm>
          <a:prstGeom prst="rect">
            <a:avLst/>
          </a:prstGeom>
        </p:spPr>
      </p:pic>
      <p:sp>
        <p:nvSpPr>
          <p:cNvPr id="7" name="Rectangle 2">
            <a:extLst>
              <a:ext uri="{FF2B5EF4-FFF2-40B4-BE49-F238E27FC236}">
                <a16:creationId xmlns:a16="http://schemas.microsoft.com/office/drawing/2014/main" id="{59630389-D975-484D-A10C-B8EA5DE9AFDF}"/>
              </a:ext>
            </a:extLst>
          </p:cNvPr>
          <p:cNvSpPr txBox="1">
            <a:spLocks noChangeArrowheads="1"/>
          </p:cNvSpPr>
          <p:nvPr/>
        </p:nvSpPr>
        <p:spPr>
          <a:xfrm>
            <a:off x="381000" y="0"/>
            <a:ext cx="92202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r>
              <a:rPr lang="en-US" sz="3600" dirty="0">
                <a:solidFill>
                  <a:srgbClr val="C00000"/>
                </a:solidFill>
                <a:latin typeface="Cambria" pitchFamily="18" charset="0"/>
              </a:rPr>
              <a:t>NHẬN DIỆN CÁC TÁC NHÂN (ACTOR)</a:t>
            </a:r>
            <a:endParaRPr lang="vi-VN" sz="3600" b="1" dirty="0">
              <a:solidFill>
                <a:srgbClr val="C00000"/>
              </a:solidFill>
            </a:endParaRPr>
          </a:p>
        </p:txBody>
      </p:sp>
      <p:sp>
        <p:nvSpPr>
          <p:cNvPr id="24" name="Rectangle 3">
            <a:extLst>
              <a:ext uri="{FF2B5EF4-FFF2-40B4-BE49-F238E27FC236}">
                <a16:creationId xmlns:a16="http://schemas.microsoft.com/office/drawing/2014/main" id="{11D6B566-FAB6-4290-94C0-F9E30CC4ED0C}"/>
              </a:ext>
            </a:extLst>
          </p:cNvPr>
          <p:cNvSpPr txBox="1">
            <a:spLocks noChangeArrowheads="1"/>
          </p:cNvSpPr>
          <p:nvPr/>
        </p:nvSpPr>
        <p:spPr>
          <a:xfrm>
            <a:off x="380999" y="1066800"/>
            <a:ext cx="11229110"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lvl="2"/>
            <a:r>
              <a:rPr lang="en-US" altLang="en-US" sz="2800" dirty="0" err="1">
                <a:solidFill>
                  <a:srgbClr val="FF0000"/>
                </a:solidFill>
                <a:latin typeface="Times New Roman" panose="02020603050405020304" pitchFamily="18" charset="0"/>
                <a:cs typeface="Times New Roman" panose="02020603050405020304" pitchFamily="18" charset="0"/>
              </a:rPr>
              <a:t>Tác</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err="1">
                <a:solidFill>
                  <a:srgbClr val="FF0000"/>
                </a:solidFill>
                <a:latin typeface="Times New Roman" panose="02020603050405020304" pitchFamily="18" charset="0"/>
                <a:cs typeface="Times New Roman" panose="02020603050405020304" pitchFamily="18" charset="0"/>
              </a:rPr>
              <a:t>nhân</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err="1">
                <a:solidFill>
                  <a:srgbClr val="FF0000"/>
                </a:solidFill>
                <a:latin typeface="Times New Roman" panose="02020603050405020304" pitchFamily="18" charset="0"/>
                <a:cs typeface="Times New Roman" panose="02020603050405020304" pitchFamily="18" charset="0"/>
              </a:rPr>
              <a:t>hỗ</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err="1">
                <a:solidFill>
                  <a:srgbClr val="FF0000"/>
                </a:solidFill>
                <a:latin typeface="Times New Roman" panose="02020603050405020304" pitchFamily="18" charset="0"/>
                <a:cs typeface="Times New Roman" panose="02020603050405020304" pitchFamily="18" charset="0"/>
              </a:rPr>
              <a:t>trợ</a:t>
            </a:r>
            <a:r>
              <a:rPr lang="en-US" altLang="en-US" sz="2800" dirty="0">
                <a:solidFill>
                  <a:srgbClr val="FF0000"/>
                </a:solidFill>
                <a:latin typeface="Times New Roman" panose="02020603050405020304" pitchFamily="18" charset="0"/>
                <a:cs typeface="Times New Roman" panose="02020603050405020304" pitchFamily="18" charset="0"/>
              </a:rPr>
              <a:t> (secondary actor): </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Actor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chỉ</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thực</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hiện</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giao</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tiếp</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khi</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được</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yêu</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cầu</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từ</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hệ</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thống</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tại</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thời</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điểm</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thực</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thi</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của</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một</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use case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nào</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đó</a:t>
            </a:r>
            <a:endParaRPr lang="en-US" sz="2800" dirty="0">
              <a:latin typeface="Times New Roman" panose="02020603050405020304" pitchFamily="18" charset="0"/>
              <a:cs typeface="Times New Roman" panose="02020603050405020304" pitchFamily="18" charset="0"/>
            </a:endParaRPr>
          </a:p>
          <a:p>
            <a:pPr marL="344488" lvl="2"/>
            <a:endParaRPr lang="en-US" altLang="en-US" sz="2800" dirty="0">
              <a:latin typeface="Times New Roman" panose="02020603050405020304" pitchFamily="18" charset="0"/>
              <a:cs typeface="Times New Roman" panose="02020603050405020304" pitchFamily="18" charset="0"/>
            </a:endParaRPr>
          </a:p>
          <a:p>
            <a:pPr marL="344488" lvl="2"/>
            <a:endParaRPr lang="en-US" altLang="en-US" sz="2800" dirty="0">
              <a:latin typeface="Times New Roman" panose="02020603050405020304" pitchFamily="18" charset="0"/>
              <a:cs typeface="Times New Roman" panose="02020603050405020304" pitchFamily="18" charset="0"/>
            </a:endParaRPr>
          </a:p>
          <a:p>
            <a:pPr marL="344488" lvl="2"/>
            <a:endParaRPr lang="en-US" altLang="en-US" sz="2800" dirty="0">
              <a:latin typeface="Times New Roman" panose="02020603050405020304" pitchFamily="18" charset="0"/>
              <a:cs typeface="Times New Roman" panose="02020603050405020304" pitchFamily="18" charset="0"/>
            </a:endParaRPr>
          </a:p>
          <a:p>
            <a:pPr marL="344488" lvl="2"/>
            <a:endParaRPr lang="en-US" altLang="en-US" sz="2800" dirty="0">
              <a:latin typeface="Times New Roman" panose="02020603050405020304" pitchFamily="18" charset="0"/>
              <a:cs typeface="Times New Roman" panose="02020603050405020304" pitchFamily="18" charset="0"/>
            </a:endParaRPr>
          </a:p>
          <a:p>
            <a:pPr marL="344488" lvl="2"/>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cứng</a:t>
            </a:r>
            <a:r>
              <a:rPr lang="en-US" altLang="en-US" sz="2800" dirty="0">
                <a:latin typeface="Times New Roman" panose="02020603050405020304" pitchFamily="18" charset="0"/>
                <a:cs typeface="Times New Roman" panose="02020603050405020304" pitchFamily="18" charset="0"/>
              </a:rPr>
              <a:t> hay </a:t>
            </a:r>
            <a:r>
              <a:rPr lang="en-US" altLang="en-US" sz="2800" dirty="0" err="1">
                <a:latin typeface="Times New Roman" panose="02020603050405020304" pitchFamily="18" charset="0"/>
                <a:cs typeface="Times New Roman" panose="02020603050405020304" pitchFamily="18" charset="0"/>
              </a:rPr>
              <a:t>hệ</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thống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ngoài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dụng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hệ</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thống</a:t>
            </a:r>
            <a:r>
              <a:rPr lang="en-US" altLang="en-US" sz="2800" dirty="0">
                <a:latin typeface="Times New Roman" panose="02020603050405020304" pitchFamily="18" charset="0"/>
                <a:cs typeface="Times New Roman" panose="02020603050405020304" pitchFamily="18" charset="0"/>
              </a:rPr>
              <a:t>? </a:t>
            </a:r>
          </a:p>
        </p:txBody>
      </p:sp>
      <p:grpSp>
        <p:nvGrpSpPr>
          <p:cNvPr id="25" name="Group 4">
            <a:extLst>
              <a:ext uri="{FF2B5EF4-FFF2-40B4-BE49-F238E27FC236}">
                <a16:creationId xmlns:a16="http://schemas.microsoft.com/office/drawing/2014/main" id="{F2962608-4A45-41D2-A8FB-AFE74F6CE444}"/>
              </a:ext>
            </a:extLst>
          </p:cNvPr>
          <p:cNvGrpSpPr>
            <a:grpSpLocks/>
          </p:cNvGrpSpPr>
          <p:nvPr/>
        </p:nvGrpSpPr>
        <p:grpSpPr bwMode="auto">
          <a:xfrm>
            <a:off x="1383408" y="2297173"/>
            <a:ext cx="473417" cy="593725"/>
            <a:chOff x="843" y="112"/>
            <a:chExt cx="556" cy="750"/>
          </a:xfrm>
        </p:grpSpPr>
        <p:sp>
          <p:nvSpPr>
            <p:cNvPr id="26" name="Oval 5">
              <a:extLst>
                <a:ext uri="{FF2B5EF4-FFF2-40B4-BE49-F238E27FC236}">
                  <a16:creationId xmlns:a16="http://schemas.microsoft.com/office/drawing/2014/main" id="{AA82AF07-A1C8-4B3D-9454-B6572E2882BD}"/>
                </a:ext>
              </a:extLst>
            </p:cNvPr>
            <p:cNvSpPr>
              <a:spLocks noChangeArrowheads="1"/>
            </p:cNvSpPr>
            <p:nvPr/>
          </p:nvSpPr>
          <p:spPr bwMode="auto">
            <a:xfrm>
              <a:off x="1000" y="112"/>
              <a:ext cx="253" cy="249"/>
            </a:xfrm>
            <a:prstGeom prst="ellipse">
              <a:avLst/>
            </a:pr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sp>
          <p:nvSpPr>
            <p:cNvPr id="27" name="Line 6">
              <a:extLst>
                <a:ext uri="{FF2B5EF4-FFF2-40B4-BE49-F238E27FC236}">
                  <a16:creationId xmlns:a16="http://schemas.microsoft.com/office/drawing/2014/main" id="{7359ACAD-72B9-42D1-B525-D21E9CCE139E}"/>
                </a:ext>
              </a:extLst>
            </p:cNvPr>
            <p:cNvSpPr>
              <a:spLocks noChangeShapeType="1"/>
            </p:cNvSpPr>
            <p:nvPr/>
          </p:nvSpPr>
          <p:spPr bwMode="auto">
            <a:xfrm>
              <a:off x="1121" y="358"/>
              <a:ext cx="1" cy="23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sp>
          <p:nvSpPr>
            <p:cNvPr id="28" name="Line 7">
              <a:extLst>
                <a:ext uri="{FF2B5EF4-FFF2-40B4-BE49-F238E27FC236}">
                  <a16:creationId xmlns:a16="http://schemas.microsoft.com/office/drawing/2014/main" id="{C94C5AA0-E4F5-4AAD-A135-891CE5EF52A4}"/>
                </a:ext>
              </a:extLst>
            </p:cNvPr>
            <p:cNvSpPr>
              <a:spLocks noChangeShapeType="1"/>
            </p:cNvSpPr>
            <p:nvPr/>
          </p:nvSpPr>
          <p:spPr bwMode="auto">
            <a:xfrm>
              <a:off x="920" y="423"/>
              <a:ext cx="402"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sp>
          <p:nvSpPr>
            <p:cNvPr id="29" name="Freeform 8">
              <a:extLst>
                <a:ext uri="{FF2B5EF4-FFF2-40B4-BE49-F238E27FC236}">
                  <a16:creationId xmlns:a16="http://schemas.microsoft.com/office/drawing/2014/main" id="{A1D9F980-D631-4675-BEFE-A6BB8579134B}"/>
                </a:ext>
              </a:extLst>
            </p:cNvPr>
            <p:cNvSpPr>
              <a:spLocks/>
            </p:cNvSpPr>
            <p:nvPr/>
          </p:nvSpPr>
          <p:spPr bwMode="auto">
            <a:xfrm>
              <a:off x="843" y="590"/>
              <a:ext cx="556" cy="272"/>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grpSp>
      <p:sp>
        <p:nvSpPr>
          <p:cNvPr id="30" name="Rectangle 9">
            <a:extLst>
              <a:ext uri="{FF2B5EF4-FFF2-40B4-BE49-F238E27FC236}">
                <a16:creationId xmlns:a16="http://schemas.microsoft.com/office/drawing/2014/main" id="{457A76BA-1A8E-4D50-9262-CDC754535857}"/>
              </a:ext>
            </a:extLst>
          </p:cNvPr>
          <p:cNvSpPr>
            <a:spLocks noChangeArrowheads="1"/>
          </p:cNvSpPr>
          <p:nvPr/>
        </p:nvSpPr>
        <p:spPr bwMode="auto">
          <a:xfrm>
            <a:off x="989708" y="2967098"/>
            <a:ext cx="137967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p>
            <a:pPr algn="ctr"/>
            <a:r>
              <a:rPr lang="en-US" altLang="en-US" sz="2000">
                <a:latin typeface="Times New Roman" panose="02020603050405020304" pitchFamily="18" charset="0"/>
                <a:cs typeface="Times New Roman" panose="02020603050405020304" pitchFamily="18" charset="0"/>
              </a:rPr>
              <a:t>Nhân viên vận hành</a:t>
            </a:r>
          </a:p>
        </p:txBody>
      </p:sp>
      <p:sp>
        <p:nvSpPr>
          <p:cNvPr id="31" name="Text Box 10">
            <a:extLst>
              <a:ext uri="{FF2B5EF4-FFF2-40B4-BE49-F238E27FC236}">
                <a16:creationId xmlns:a16="http://schemas.microsoft.com/office/drawing/2014/main" id="{C1A072A5-D7BB-411D-B131-63DCE472CCE8}"/>
              </a:ext>
            </a:extLst>
          </p:cNvPr>
          <p:cNvSpPr txBox="1">
            <a:spLocks noChangeArrowheads="1"/>
          </p:cNvSpPr>
          <p:nvPr/>
        </p:nvSpPr>
        <p:spPr bwMode="auto">
          <a:xfrm>
            <a:off x="2403397" y="2543371"/>
            <a:ext cx="3437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err="1">
                <a:solidFill>
                  <a:srgbClr val="FF0000"/>
                </a:solidFill>
                <a:latin typeface="Times New Roman" panose="02020603050405020304" pitchFamily="18" charset="0"/>
                <a:cs typeface="Times New Roman" panose="02020603050405020304" pitchFamily="18" charset="0"/>
              </a:rPr>
              <a:t>Trong</a:t>
            </a:r>
            <a:r>
              <a:rPr lang="en-US" altLang="en-US" sz="2400" dirty="0">
                <a:solidFill>
                  <a:srgbClr val="FF0000"/>
                </a:solidFill>
                <a:latin typeface="Times New Roman" panose="02020603050405020304" pitchFamily="18" charset="0"/>
                <a:cs typeface="Times New Roman" panose="02020603050405020304" pitchFamily="18" charset="0"/>
              </a:rPr>
              <a:t> </a:t>
            </a:r>
            <a:r>
              <a:rPr lang="en-US" altLang="en-US" sz="2400" dirty="0" err="1">
                <a:solidFill>
                  <a:srgbClr val="FF0000"/>
                </a:solidFill>
                <a:latin typeface="Times New Roman" panose="02020603050405020304" pitchFamily="18" charset="0"/>
                <a:cs typeface="Times New Roman" panose="02020603050405020304" pitchFamily="18" charset="0"/>
              </a:rPr>
              <a:t>hệ</a:t>
            </a:r>
            <a:r>
              <a:rPr lang="en-US" altLang="en-US" sz="2400" dirty="0">
                <a:solidFill>
                  <a:srgbClr val="FF0000"/>
                </a:solidFill>
                <a:latin typeface="Times New Roman" panose="02020603050405020304" pitchFamily="18" charset="0"/>
                <a:cs typeface="Times New Roman" panose="02020603050405020304" pitchFamily="18" charset="0"/>
              </a:rPr>
              <a:t> </a:t>
            </a:r>
            <a:r>
              <a:rPr lang="en-US" altLang="en-US" sz="2400" dirty="0" err="1">
                <a:solidFill>
                  <a:srgbClr val="FF0000"/>
                </a:solidFill>
                <a:latin typeface="Times New Roman" panose="02020603050405020304" pitchFamily="18" charset="0"/>
                <a:cs typeface="Times New Roman" panose="02020603050405020304" pitchFamily="18" charset="0"/>
              </a:rPr>
              <a:t>thống</a:t>
            </a:r>
            <a:r>
              <a:rPr lang="en-US" altLang="en-US" sz="2400" dirty="0">
                <a:solidFill>
                  <a:srgbClr val="FF0000"/>
                </a:solidFill>
                <a:latin typeface="Times New Roman" panose="02020603050405020304" pitchFamily="18" charset="0"/>
                <a:cs typeface="Times New Roman" panose="02020603050405020304" pitchFamily="18" charset="0"/>
              </a:rPr>
              <a:t> ATM</a:t>
            </a:r>
          </a:p>
        </p:txBody>
      </p:sp>
      <p:grpSp>
        <p:nvGrpSpPr>
          <p:cNvPr id="32" name="Group 11">
            <a:extLst>
              <a:ext uri="{FF2B5EF4-FFF2-40B4-BE49-F238E27FC236}">
                <a16:creationId xmlns:a16="http://schemas.microsoft.com/office/drawing/2014/main" id="{728FA27D-EC7B-4ED3-B8B9-0B2C62D4AC5F}"/>
              </a:ext>
            </a:extLst>
          </p:cNvPr>
          <p:cNvGrpSpPr>
            <a:grpSpLocks/>
          </p:cNvGrpSpPr>
          <p:nvPr/>
        </p:nvGrpSpPr>
        <p:grpSpPr bwMode="auto">
          <a:xfrm>
            <a:off x="7580126" y="2203781"/>
            <a:ext cx="473417" cy="593725"/>
            <a:chOff x="843" y="112"/>
            <a:chExt cx="556" cy="750"/>
          </a:xfrm>
        </p:grpSpPr>
        <p:sp>
          <p:nvSpPr>
            <p:cNvPr id="33" name="Oval 12">
              <a:extLst>
                <a:ext uri="{FF2B5EF4-FFF2-40B4-BE49-F238E27FC236}">
                  <a16:creationId xmlns:a16="http://schemas.microsoft.com/office/drawing/2014/main" id="{260D887D-9B3D-4A36-B07B-5EF78F9EB528}"/>
                </a:ext>
              </a:extLst>
            </p:cNvPr>
            <p:cNvSpPr>
              <a:spLocks noChangeArrowheads="1"/>
            </p:cNvSpPr>
            <p:nvPr/>
          </p:nvSpPr>
          <p:spPr bwMode="auto">
            <a:xfrm>
              <a:off x="1000" y="112"/>
              <a:ext cx="253" cy="249"/>
            </a:xfrm>
            <a:prstGeom prst="ellipse">
              <a:avLst/>
            </a:pr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sp>
          <p:nvSpPr>
            <p:cNvPr id="34" name="Line 13">
              <a:extLst>
                <a:ext uri="{FF2B5EF4-FFF2-40B4-BE49-F238E27FC236}">
                  <a16:creationId xmlns:a16="http://schemas.microsoft.com/office/drawing/2014/main" id="{7AADD478-838C-41EB-83B7-A85BFF6F28D3}"/>
                </a:ext>
              </a:extLst>
            </p:cNvPr>
            <p:cNvSpPr>
              <a:spLocks noChangeShapeType="1"/>
            </p:cNvSpPr>
            <p:nvPr/>
          </p:nvSpPr>
          <p:spPr bwMode="auto">
            <a:xfrm>
              <a:off x="1121" y="358"/>
              <a:ext cx="1" cy="23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sp>
          <p:nvSpPr>
            <p:cNvPr id="35" name="Line 14">
              <a:extLst>
                <a:ext uri="{FF2B5EF4-FFF2-40B4-BE49-F238E27FC236}">
                  <a16:creationId xmlns:a16="http://schemas.microsoft.com/office/drawing/2014/main" id="{9179FAAC-FF6A-430F-910C-6AF23B8849E3}"/>
                </a:ext>
              </a:extLst>
            </p:cNvPr>
            <p:cNvSpPr>
              <a:spLocks noChangeShapeType="1"/>
            </p:cNvSpPr>
            <p:nvPr/>
          </p:nvSpPr>
          <p:spPr bwMode="auto">
            <a:xfrm>
              <a:off x="920" y="423"/>
              <a:ext cx="402"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sp>
          <p:nvSpPr>
            <p:cNvPr id="36" name="Freeform 15">
              <a:extLst>
                <a:ext uri="{FF2B5EF4-FFF2-40B4-BE49-F238E27FC236}">
                  <a16:creationId xmlns:a16="http://schemas.microsoft.com/office/drawing/2014/main" id="{C7C5265D-8690-46AF-81E3-622773183770}"/>
                </a:ext>
              </a:extLst>
            </p:cNvPr>
            <p:cNvSpPr>
              <a:spLocks/>
            </p:cNvSpPr>
            <p:nvPr/>
          </p:nvSpPr>
          <p:spPr bwMode="auto">
            <a:xfrm>
              <a:off x="843" y="590"/>
              <a:ext cx="556" cy="272"/>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grpSp>
      <p:sp>
        <p:nvSpPr>
          <p:cNvPr id="37" name="Rectangle 16">
            <a:extLst>
              <a:ext uri="{FF2B5EF4-FFF2-40B4-BE49-F238E27FC236}">
                <a16:creationId xmlns:a16="http://schemas.microsoft.com/office/drawing/2014/main" id="{B9EA0FAE-F656-4602-BDDF-02DE10371E03}"/>
              </a:ext>
            </a:extLst>
          </p:cNvPr>
          <p:cNvSpPr>
            <a:spLocks noChangeArrowheads="1"/>
          </p:cNvSpPr>
          <p:nvPr/>
        </p:nvSpPr>
        <p:spPr bwMode="auto">
          <a:xfrm>
            <a:off x="7154676" y="3000571"/>
            <a:ext cx="137967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p>
            <a:pPr algn="ctr"/>
            <a:r>
              <a:rPr lang="en-US" altLang="en-US" sz="2000">
                <a:latin typeface="Times New Roman" panose="02020603050405020304" pitchFamily="18" charset="0"/>
                <a:cs typeface="Times New Roman" panose="02020603050405020304" pitchFamily="18" charset="0"/>
              </a:rPr>
              <a:t>Quản trị hệ thống</a:t>
            </a:r>
          </a:p>
        </p:txBody>
      </p:sp>
      <p:sp>
        <p:nvSpPr>
          <p:cNvPr id="38" name="Text Box 17">
            <a:extLst>
              <a:ext uri="{FF2B5EF4-FFF2-40B4-BE49-F238E27FC236}">
                <a16:creationId xmlns:a16="http://schemas.microsoft.com/office/drawing/2014/main" id="{0F09AD35-6FB0-4926-8807-72F2FA70E9A6}"/>
              </a:ext>
            </a:extLst>
          </p:cNvPr>
          <p:cNvSpPr txBox="1">
            <a:spLocks noChangeArrowheads="1"/>
          </p:cNvSpPr>
          <p:nvPr/>
        </p:nvSpPr>
        <p:spPr bwMode="auto">
          <a:xfrm>
            <a:off x="8976813" y="2582182"/>
            <a:ext cx="29821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err="1">
                <a:solidFill>
                  <a:srgbClr val="FF0000"/>
                </a:solidFill>
                <a:latin typeface="Times New Roman" panose="02020603050405020304" pitchFamily="18" charset="0"/>
                <a:cs typeface="Times New Roman" panose="02020603050405020304" pitchFamily="18" charset="0"/>
              </a:rPr>
              <a:t>Trong</a:t>
            </a:r>
            <a:r>
              <a:rPr lang="en-US" altLang="en-US" sz="2400" dirty="0">
                <a:solidFill>
                  <a:srgbClr val="FF0000"/>
                </a:solidFill>
                <a:latin typeface="Times New Roman" panose="02020603050405020304" pitchFamily="18" charset="0"/>
                <a:cs typeface="Times New Roman" panose="02020603050405020304" pitchFamily="18" charset="0"/>
              </a:rPr>
              <a:t> </a:t>
            </a:r>
            <a:r>
              <a:rPr lang="en-US" altLang="en-US" sz="2400" dirty="0" err="1">
                <a:solidFill>
                  <a:srgbClr val="FF0000"/>
                </a:solidFill>
                <a:latin typeface="Times New Roman" panose="02020603050405020304" pitchFamily="18" charset="0"/>
                <a:cs typeface="Times New Roman" panose="02020603050405020304" pitchFamily="18" charset="0"/>
              </a:rPr>
              <a:t>hệ</a:t>
            </a:r>
            <a:r>
              <a:rPr lang="en-US" altLang="en-US" sz="2400" dirty="0">
                <a:solidFill>
                  <a:srgbClr val="FF0000"/>
                </a:solidFill>
                <a:latin typeface="Times New Roman" panose="02020603050405020304" pitchFamily="18" charset="0"/>
                <a:cs typeface="Times New Roman" panose="02020603050405020304" pitchFamily="18" charset="0"/>
              </a:rPr>
              <a:t> </a:t>
            </a:r>
            <a:r>
              <a:rPr lang="en-US" altLang="en-US" sz="2400" dirty="0" err="1">
                <a:solidFill>
                  <a:srgbClr val="FF0000"/>
                </a:solidFill>
                <a:latin typeface="Times New Roman" panose="02020603050405020304" pitchFamily="18" charset="0"/>
                <a:cs typeface="Times New Roman" panose="02020603050405020304" pitchFamily="18" charset="0"/>
              </a:rPr>
              <a:t>thư</a:t>
            </a:r>
            <a:r>
              <a:rPr lang="en-US" altLang="en-US" sz="2400" dirty="0">
                <a:solidFill>
                  <a:srgbClr val="FF0000"/>
                </a:solidFill>
                <a:latin typeface="Times New Roman" panose="02020603050405020304" pitchFamily="18" charset="0"/>
                <a:cs typeface="Times New Roman" panose="02020603050405020304" pitchFamily="18" charset="0"/>
              </a:rPr>
              <a:t> </a:t>
            </a:r>
            <a:r>
              <a:rPr lang="en-US" altLang="en-US" sz="2400" dirty="0" err="1">
                <a:solidFill>
                  <a:srgbClr val="FF0000"/>
                </a:solidFill>
                <a:latin typeface="Times New Roman" panose="02020603050405020304" pitchFamily="18" charset="0"/>
                <a:cs typeface="Times New Roman" panose="02020603050405020304" pitchFamily="18" charset="0"/>
              </a:rPr>
              <a:t>viện</a:t>
            </a:r>
            <a:endParaRPr lang="en-US" altLang="en-US" sz="2400" dirty="0">
              <a:solidFill>
                <a:srgbClr val="FF0000"/>
              </a:solidFill>
              <a:latin typeface="Times New Roman" panose="02020603050405020304" pitchFamily="18" charset="0"/>
              <a:cs typeface="Times New Roman" panose="02020603050405020304" pitchFamily="18" charset="0"/>
            </a:endParaRPr>
          </a:p>
        </p:txBody>
      </p:sp>
      <p:grpSp>
        <p:nvGrpSpPr>
          <p:cNvPr id="39" name="Group 18">
            <a:extLst>
              <a:ext uri="{FF2B5EF4-FFF2-40B4-BE49-F238E27FC236}">
                <a16:creationId xmlns:a16="http://schemas.microsoft.com/office/drawing/2014/main" id="{63314AE0-9C3D-409D-B9F5-4D446849160C}"/>
              </a:ext>
            </a:extLst>
          </p:cNvPr>
          <p:cNvGrpSpPr>
            <a:grpSpLocks/>
          </p:cNvGrpSpPr>
          <p:nvPr/>
        </p:nvGrpSpPr>
        <p:grpSpPr bwMode="auto">
          <a:xfrm>
            <a:off x="3839619" y="4653698"/>
            <a:ext cx="473417" cy="593725"/>
            <a:chOff x="843" y="112"/>
            <a:chExt cx="556" cy="750"/>
          </a:xfrm>
        </p:grpSpPr>
        <p:sp>
          <p:nvSpPr>
            <p:cNvPr id="40" name="Oval 19">
              <a:extLst>
                <a:ext uri="{FF2B5EF4-FFF2-40B4-BE49-F238E27FC236}">
                  <a16:creationId xmlns:a16="http://schemas.microsoft.com/office/drawing/2014/main" id="{544E9967-3F8D-4EF7-B9D2-9BECF271BF4F}"/>
                </a:ext>
              </a:extLst>
            </p:cNvPr>
            <p:cNvSpPr>
              <a:spLocks noChangeArrowheads="1"/>
            </p:cNvSpPr>
            <p:nvPr/>
          </p:nvSpPr>
          <p:spPr bwMode="auto">
            <a:xfrm>
              <a:off x="1000" y="112"/>
              <a:ext cx="253" cy="249"/>
            </a:xfrm>
            <a:prstGeom prst="ellipse">
              <a:avLst/>
            </a:pr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sp>
          <p:nvSpPr>
            <p:cNvPr id="41" name="Line 20">
              <a:extLst>
                <a:ext uri="{FF2B5EF4-FFF2-40B4-BE49-F238E27FC236}">
                  <a16:creationId xmlns:a16="http://schemas.microsoft.com/office/drawing/2014/main" id="{FDD34BCD-9ACA-4892-A50C-F62E3B70A04E}"/>
                </a:ext>
              </a:extLst>
            </p:cNvPr>
            <p:cNvSpPr>
              <a:spLocks noChangeShapeType="1"/>
            </p:cNvSpPr>
            <p:nvPr/>
          </p:nvSpPr>
          <p:spPr bwMode="auto">
            <a:xfrm>
              <a:off x="1121" y="358"/>
              <a:ext cx="1" cy="23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sp>
          <p:nvSpPr>
            <p:cNvPr id="42" name="Line 21">
              <a:extLst>
                <a:ext uri="{FF2B5EF4-FFF2-40B4-BE49-F238E27FC236}">
                  <a16:creationId xmlns:a16="http://schemas.microsoft.com/office/drawing/2014/main" id="{3E64DA0D-8A7D-4A66-AD39-3A6792E89D78}"/>
                </a:ext>
              </a:extLst>
            </p:cNvPr>
            <p:cNvSpPr>
              <a:spLocks noChangeShapeType="1"/>
            </p:cNvSpPr>
            <p:nvPr/>
          </p:nvSpPr>
          <p:spPr bwMode="auto">
            <a:xfrm>
              <a:off x="920" y="423"/>
              <a:ext cx="402"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sp>
          <p:nvSpPr>
            <p:cNvPr id="43" name="Freeform 22">
              <a:extLst>
                <a:ext uri="{FF2B5EF4-FFF2-40B4-BE49-F238E27FC236}">
                  <a16:creationId xmlns:a16="http://schemas.microsoft.com/office/drawing/2014/main" id="{CDE7CD9D-CCB5-48AD-96FA-0314AB9566EA}"/>
                </a:ext>
              </a:extLst>
            </p:cNvPr>
            <p:cNvSpPr>
              <a:spLocks/>
            </p:cNvSpPr>
            <p:nvPr/>
          </p:nvSpPr>
          <p:spPr bwMode="auto">
            <a:xfrm>
              <a:off x="843" y="590"/>
              <a:ext cx="556" cy="272"/>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Times New Roman" panose="02020603050405020304" pitchFamily="18" charset="0"/>
                <a:cs typeface="Times New Roman" panose="02020603050405020304" pitchFamily="18" charset="0"/>
              </a:endParaRPr>
            </a:p>
          </p:txBody>
        </p:sp>
      </p:grpSp>
      <p:sp>
        <p:nvSpPr>
          <p:cNvPr id="44" name="Rectangle 23">
            <a:extLst>
              <a:ext uri="{FF2B5EF4-FFF2-40B4-BE49-F238E27FC236}">
                <a16:creationId xmlns:a16="http://schemas.microsoft.com/office/drawing/2014/main" id="{03414BB2-AC91-48A1-947A-C475191829BD}"/>
              </a:ext>
            </a:extLst>
          </p:cNvPr>
          <p:cNvSpPr>
            <a:spLocks noChangeArrowheads="1"/>
          </p:cNvSpPr>
          <p:nvPr/>
        </p:nvSpPr>
        <p:spPr bwMode="auto">
          <a:xfrm>
            <a:off x="3445919" y="5323623"/>
            <a:ext cx="137967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p>
            <a:pPr algn="ctr"/>
            <a:r>
              <a:rPr lang="en-US" altLang="en-US" sz="2000">
                <a:latin typeface="Times New Roman" panose="02020603050405020304" pitchFamily="18" charset="0"/>
                <a:cs typeface="Times New Roman" panose="02020603050405020304" pitchFamily="18" charset="0"/>
              </a:rPr>
              <a:t>Hệ thống thanh toán</a:t>
            </a:r>
          </a:p>
        </p:txBody>
      </p:sp>
      <p:sp>
        <p:nvSpPr>
          <p:cNvPr id="45" name="Oval 24">
            <a:extLst>
              <a:ext uri="{FF2B5EF4-FFF2-40B4-BE49-F238E27FC236}">
                <a16:creationId xmlns:a16="http://schemas.microsoft.com/office/drawing/2014/main" id="{D1FD3096-D761-46A3-9D97-31832DDD6359}"/>
              </a:ext>
            </a:extLst>
          </p:cNvPr>
          <p:cNvSpPr>
            <a:spLocks noChangeArrowheads="1"/>
          </p:cNvSpPr>
          <p:nvPr/>
        </p:nvSpPr>
        <p:spPr bwMode="auto">
          <a:xfrm>
            <a:off x="5884319" y="4790223"/>
            <a:ext cx="2110085" cy="685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Times New Roman" panose="02020603050405020304" pitchFamily="18" charset="0"/>
                <a:cs typeface="Times New Roman" panose="02020603050405020304" pitchFamily="18" charset="0"/>
              </a:rPr>
              <a:t>Bán hàng</a:t>
            </a:r>
          </a:p>
        </p:txBody>
      </p:sp>
      <p:sp>
        <p:nvSpPr>
          <p:cNvPr id="46" name="Line 25">
            <a:extLst>
              <a:ext uri="{FF2B5EF4-FFF2-40B4-BE49-F238E27FC236}">
                <a16:creationId xmlns:a16="http://schemas.microsoft.com/office/drawing/2014/main" id="{DD8AC415-CAA2-4A62-98D8-F432F3A53F18}"/>
              </a:ext>
            </a:extLst>
          </p:cNvPr>
          <p:cNvSpPr>
            <a:spLocks noChangeShapeType="1"/>
          </p:cNvSpPr>
          <p:nvPr/>
        </p:nvSpPr>
        <p:spPr bwMode="auto">
          <a:xfrm>
            <a:off x="4284119" y="5095023"/>
            <a:ext cx="162314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70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89519"/>
            <a:ext cx="2142748" cy="932690"/>
          </a:xfrm>
          <a:prstGeom prst="rect">
            <a:avLst/>
          </a:prstGeom>
        </p:spPr>
      </p:pic>
      <p:sp>
        <p:nvSpPr>
          <p:cNvPr id="4" name="Rectangle 2">
            <a:extLst>
              <a:ext uri="{FF2B5EF4-FFF2-40B4-BE49-F238E27FC236}">
                <a16:creationId xmlns:a16="http://schemas.microsoft.com/office/drawing/2014/main" id="{E0AA1751-8CDB-4FB0-936F-EE801F8EE616}"/>
              </a:ext>
            </a:extLst>
          </p:cNvPr>
          <p:cNvSpPr txBox="1">
            <a:spLocks noChangeArrowheads="1"/>
          </p:cNvSpPr>
          <p:nvPr/>
        </p:nvSpPr>
        <p:spPr>
          <a:xfrm>
            <a:off x="228600" y="110780"/>
            <a:ext cx="11409218" cy="914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b="1" dirty="0">
                <a:solidFill>
                  <a:srgbClr val="002060"/>
                </a:solidFill>
              </a:rPr>
              <a:t>ĐỐI TƯỢNG KHẢO SÁT</a:t>
            </a:r>
          </a:p>
        </p:txBody>
      </p:sp>
      <p:sp>
        <p:nvSpPr>
          <p:cNvPr id="6" name="AutoShape 4"/>
          <p:cNvSpPr>
            <a:spLocks noChangeArrowheads="1"/>
          </p:cNvSpPr>
          <p:nvPr/>
        </p:nvSpPr>
        <p:spPr bwMode="auto">
          <a:xfrm>
            <a:off x="2865670" y="1784209"/>
            <a:ext cx="1981200" cy="457200"/>
          </a:xfrm>
          <a:prstGeom prst="roundRect">
            <a:avLst>
              <a:gd name="adj" fmla="val 16667"/>
            </a:avLst>
          </a:prstGeom>
          <a:solidFill>
            <a:srgbClr val="66FFFF"/>
          </a:solidFill>
          <a:ln w="9525">
            <a:solidFill>
              <a:srgbClr val="66FFFF"/>
            </a:solidFill>
            <a:round/>
            <a:headEnd/>
            <a:tailEnd/>
          </a:ln>
          <a:effectLst>
            <a:outerShdw dist="35921" dir="2700000" algn="ctr" rotWithShape="0">
              <a:schemeClr val="bg2"/>
            </a:outerShdw>
          </a:effectLst>
        </p:spPr>
        <p:txBody>
          <a:bodyPr wrap="none" anchor="ctr"/>
          <a:lstStyle/>
          <a:p>
            <a:pPr>
              <a:defRPr/>
            </a:pPr>
            <a:r>
              <a:rPr lang="en-US">
                <a:solidFill>
                  <a:srgbClr val="0033CC"/>
                </a:solidFill>
              </a:rPr>
              <a:t>Người dùng</a:t>
            </a:r>
          </a:p>
        </p:txBody>
      </p:sp>
      <p:sp>
        <p:nvSpPr>
          <p:cNvPr id="7" name="AutoShape 5"/>
          <p:cNvSpPr>
            <a:spLocks noChangeArrowheads="1"/>
          </p:cNvSpPr>
          <p:nvPr/>
        </p:nvSpPr>
        <p:spPr bwMode="auto">
          <a:xfrm>
            <a:off x="5837470" y="1022209"/>
            <a:ext cx="1981200" cy="457200"/>
          </a:xfrm>
          <a:prstGeom prst="roundRect">
            <a:avLst>
              <a:gd name="adj" fmla="val 16667"/>
            </a:avLst>
          </a:prstGeom>
          <a:solidFill>
            <a:srgbClr val="66FFFF"/>
          </a:solidFill>
          <a:ln w="9525">
            <a:solidFill>
              <a:srgbClr val="66FFFF"/>
            </a:solidFill>
            <a:round/>
            <a:headEnd/>
            <a:tailEnd/>
          </a:ln>
          <a:effectLst>
            <a:outerShdw dist="35921" dir="2700000" algn="ctr" rotWithShape="0">
              <a:schemeClr val="bg2"/>
            </a:outerShdw>
          </a:effectLst>
        </p:spPr>
        <p:txBody>
          <a:bodyPr anchor="ctr"/>
          <a:lstStyle/>
          <a:p>
            <a:pPr>
              <a:defRPr/>
            </a:pPr>
            <a:r>
              <a:rPr lang="en-US"/>
              <a:t>Cán bộ lãnh đạo, quản lý</a:t>
            </a:r>
          </a:p>
        </p:txBody>
      </p:sp>
      <p:sp>
        <p:nvSpPr>
          <p:cNvPr id="8" name="AutoShape 6"/>
          <p:cNvSpPr>
            <a:spLocks noChangeArrowheads="1"/>
          </p:cNvSpPr>
          <p:nvPr/>
        </p:nvSpPr>
        <p:spPr bwMode="auto">
          <a:xfrm>
            <a:off x="5837470" y="1555609"/>
            <a:ext cx="1981200" cy="762000"/>
          </a:xfrm>
          <a:prstGeom prst="roundRect">
            <a:avLst>
              <a:gd name="adj" fmla="val 16667"/>
            </a:avLst>
          </a:prstGeom>
          <a:solidFill>
            <a:srgbClr val="66FFFF"/>
          </a:solidFill>
          <a:ln w="9525">
            <a:solidFill>
              <a:srgbClr val="66FFFF"/>
            </a:solidFill>
            <a:round/>
            <a:headEnd/>
            <a:tailEnd/>
          </a:ln>
          <a:effectLst>
            <a:outerShdw dist="35921" dir="2700000" algn="ctr" rotWithShape="0">
              <a:schemeClr val="bg2"/>
            </a:outerShdw>
          </a:effectLst>
        </p:spPr>
        <p:txBody>
          <a:bodyPr anchor="ctr"/>
          <a:lstStyle/>
          <a:p>
            <a:pPr>
              <a:defRPr/>
            </a:pPr>
            <a:r>
              <a:rPr lang="en-US"/>
              <a:t>Người sự dụng, nhân viên nghiệp vụ</a:t>
            </a:r>
          </a:p>
        </p:txBody>
      </p:sp>
      <p:sp>
        <p:nvSpPr>
          <p:cNvPr id="9" name="AutoShape 7"/>
          <p:cNvSpPr>
            <a:spLocks noChangeArrowheads="1"/>
          </p:cNvSpPr>
          <p:nvPr/>
        </p:nvSpPr>
        <p:spPr bwMode="auto">
          <a:xfrm>
            <a:off x="5837470" y="2470009"/>
            <a:ext cx="1981200" cy="457200"/>
          </a:xfrm>
          <a:prstGeom prst="roundRect">
            <a:avLst>
              <a:gd name="adj" fmla="val 16667"/>
            </a:avLst>
          </a:prstGeom>
          <a:solidFill>
            <a:srgbClr val="66FFFF"/>
          </a:solidFill>
          <a:ln w="9525">
            <a:solidFill>
              <a:srgbClr val="66FFFF"/>
            </a:solidFill>
            <a:round/>
            <a:headEnd/>
            <a:tailEnd/>
          </a:ln>
          <a:effectLst>
            <a:outerShdw dist="35921" dir="2700000" algn="ctr" rotWithShape="0">
              <a:schemeClr val="bg2"/>
            </a:outerShdw>
          </a:effectLst>
        </p:spPr>
        <p:txBody>
          <a:bodyPr anchor="ctr"/>
          <a:lstStyle/>
          <a:p>
            <a:pPr>
              <a:defRPr/>
            </a:pPr>
            <a:r>
              <a:rPr lang="en-US"/>
              <a:t>Nhân viên kỹ thuật</a:t>
            </a:r>
          </a:p>
        </p:txBody>
      </p:sp>
      <p:sp>
        <p:nvSpPr>
          <p:cNvPr id="10" name="Line 8"/>
          <p:cNvSpPr>
            <a:spLocks noChangeShapeType="1"/>
          </p:cNvSpPr>
          <p:nvPr/>
        </p:nvSpPr>
        <p:spPr bwMode="auto">
          <a:xfrm flipV="1">
            <a:off x="4846870" y="1403209"/>
            <a:ext cx="914400" cy="609600"/>
          </a:xfrm>
          <a:prstGeom prst="line">
            <a:avLst/>
          </a:prstGeom>
          <a:noFill/>
          <a:ln w="57150">
            <a:solidFill>
              <a:srgbClr val="990000"/>
            </a:solidFill>
            <a:round/>
            <a:headEnd/>
            <a:tailEnd type="triangle" w="med" len="med"/>
          </a:ln>
          <a:effectLst>
            <a:outerShdw dist="35921" dir="2700000" algn="ctr" rotWithShape="0">
              <a:schemeClr val="bg2"/>
            </a:outerShdw>
          </a:effectLst>
        </p:spPr>
        <p:txBody>
          <a:bodyPr/>
          <a:lstStyle/>
          <a:p>
            <a:pPr>
              <a:defRPr/>
            </a:pPr>
            <a:endParaRPr lang="fr-FR"/>
          </a:p>
        </p:txBody>
      </p:sp>
      <p:sp>
        <p:nvSpPr>
          <p:cNvPr id="11" name="Line 9"/>
          <p:cNvSpPr>
            <a:spLocks noChangeShapeType="1"/>
          </p:cNvSpPr>
          <p:nvPr/>
        </p:nvSpPr>
        <p:spPr bwMode="auto">
          <a:xfrm flipV="1">
            <a:off x="4846870" y="2089009"/>
            <a:ext cx="990600" cy="0"/>
          </a:xfrm>
          <a:prstGeom prst="line">
            <a:avLst/>
          </a:prstGeom>
          <a:noFill/>
          <a:ln w="57150">
            <a:solidFill>
              <a:srgbClr val="990000"/>
            </a:solidFill>
            <a:round/>
            <a:headEnd/>
            <a:tailEnd type="triangle" w="med" len="med"/>
          </a:ln>
          <a:effectLst>
            <a:outerShdw dist="35921" dir="2700000" algn="ctr" rotWithShape="0">
              <a:schemeClr val="bg2"/>
            </a:outerShdw>
          </a:effectLst>
        </p:spPr>
        <p:txBody>
          <a:bodyPr/>
          <a:lstStyle/>
          <a:p>
            <a:pPr>
              <a:defRPr/>
            </a:pPr>
            <a:endParaRPr lang="fr-FR"/>
          </a:p>
        </p:txBody>
      </p:sp>
      <p:sp>
        <p:nvSpPr>
          <p:cNvPr id="12" name="Line 10"/>
          <p:cNvSpPr>
            <a:spLocks noChangeShapeType="1"/>
          </p:cNvSpPr>
          <p:nvPr/>
        </p:nvSpPr>
        <p:spPr bwMode="auto">
          <a:xfrm>
            <a:off x="4846870" y="2165209"/>
            <a:ext cx="914400" cy="533400"/>
          </a:xfrm>
          <a:prstGeom prst="line">
            <a:avLst/>
          </a:prstGeom>
          <a:noFill/>
          <a:ln w="57150">
            <a:solidFill>
              <a:srgbClr val="990000"/>
            </a:solidFill>
            <a:round/>
            <a:headEnd/>
            <a:tailEnd type="triangle" w="med" len="med"/>
          </a:ln>
          <a:effectLst>
            <a:outerShdw dist="35921" dir="2700000" algn="ctr" rotWithShape="0">
              <a:schemeClr val="bg2"/>
            </a:outerShdw>
          </a:effectLst>
        </p:spPr>
        <p:txBody>
          <a:bodyPr/>
          <a:lstStyle/>
          <a:p>
            <a:pPr>
              <a:defRPr/>
            </a:pPr>
            <a:endParaRPr lang="fr-FR"/>
          </a:p>
        </p:txBody>
      </p:sp>
      <p:sp>
        <p:nvSpPr>
          <p:cNvPr id="13" name="AutoShape 11"/>
          <p:cNvSpPr>
            <a:spLocks noChangeArrowheads="1"/>
          </p:cNvSpPr>
          <p:nvPr/>
        </p:nvSpPr>
        <p:spPr bwMode="auto">
          <a:xfrm>
            <a:off x="2789470" y="3841609"/>
            <a:ext cx="1981200" cy="457200"/>
          </a:xfrm>
          <a:prstGeom prst="roundRect">
            <a:avLst>
              <a:gd name="adj" fmla="val 16667"/>
            </a:avLst>
          </a:prstGeom>
          <a:solidFill>
            <a:srgbClr val="66FFFF"/>
          </a:solidFill>
          <a:ln w="9525">
            <a:solidFill>
              <a:srgbClr val="66FFFF"/>
            </a:solidFill>
            <a:round/>
            <a:headEnd/>
            <a:tailEnd/>
          </a:ln>
          <a:effectLst>
            <a:outerShdw dist="35921" dir="2700000" algn="ctr" rotWithShape="0">
              <a:schemeClr val="bg2"/>
            </a:outerShdw>
          </a:effectLst>
        </p:spPr>
        <p:txBody>
          <a:bodyPr wrap="none" anchor="ctr"/>
          <a:lstStyle/>
          <a:p>
            <a:pPr>
              <a:defRPr/>
            </a:pPr>
            <a:r>
              <a:rPr lang="en-US">
                <a:solidFill>
                  <a:srgbClr val="0033CC"/>
                </a:solidFill>
              </a:rPr>
              <a:t>Tài liệu</a:t>
            </a:r>
          </a:p>
        </p:txBody>
      </p:sp>
      <p:sp>
        <p:nvSpPr>
          <p:cNvPr id="14" name="AutoShape 12"/>
          <p:cNvSpPr>
            <a:spLocks noChangeArrowheads="1"/>
          </p:cNvSpPr>
          <p:nvPr/>
        </p:nvSpPr>
        <p:spPr bwMode="auto">
          <a:xfrm>
            <a:off x="5685070" y="3232009"/>
            <a:ext cx="1066800" cy="533400"/>
          </a:xfrm>
          <a:prstGeom prst="flowChartDocumen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r>
              <a:rPr lang="en-US"/>
              <a:t>Biểu mẫu</a:t>
            </a:r>
          </a:p>
        </p:txBody>
      </p:sp>
      <p:sp>
        <p:nvSpPr>
          <p:cNvPr id="15" name="AutoShape 13"/>
          <p:cNvSpPr>
            <a:spLocks noChangeArrowheads="1"/>
          </p:cNvSpPr>
          <p:nvPr/>
        </p:nvSpPr>
        <p:spPr bwMode="auto">
          <a:xfrm>
            <a:off x="6904270" y="3155809"/>
            <a:ext cx="1066800" cy="685800"/>
          </a:xfrm>
          <a:prstGeom prst="flowChartMagneticDisk">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defRPr/>
            </a:pPr>
            <a:r>
              <a:rPr lang="en-US"/>
              <a:t>Tập tin</a:t>
            </a:r>
          </a:p>
        </p:txBody>
      </p:sp>
      <p:sp>
        <p:nvSpPr>
          <p:cNvPr id="16" name="AutoShape 14"/>
          <p:cNvSpPr>
            <a:spLocks noChangeArrowheads="1"/>
          </p:cNvSpPr>
          <p:nvPr/>
        </p:nvSpPr>
        <p:spPr bwMode="auto">
          <a:xfrm>
            <a:off x="8352070" y="3232009"/>
            <a:ext cx="914400" cy="533400"/>
          </a:xfrm>
          <a:prstGeom prst="foldedCorner">
            <a:avLst>
              <a:gd name="adj" fmla="val 12500"/>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defRPr/>
            </a:pPr>
            <a:r>
              <a:rPr lang="en-US"/>
              <a:t>Sổ sách</a:t>
            </a:r>
          </a:p>
        </p:txBody>
      </p:sp>
      <p:sp>
        <p:nvSpPr>
          <p:cNvPr id="17" name="Rectangle 15"/>
          <p:cNvSpPr>
            <a:spLocks noChangeArrowheads="1"/>
          </p:cNvSpPr>
          <p:nvPr/>
        </p:nvSpPr>
        <p:spPr bwMode="auto">
          <a:xfrm>
            <a:off x="5532670" y="3079609"/>
            <a:ext cx="3962400" cy="914400"/>
          </a:xfrm>
          <a:prstGeom prst="rect">
            <a:avLst/>
          </a:prstGeom>
          <a:noFill/>
          <a:ln w="28575">
            <a:solidFill>
              <a:srgbClr val="3399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endParaRPr lang="fr-FR" altLang="en-US"/>
          </a:p>
        </p:txBody>
      </p:sp>
      <p:sp>
        <p:nvSpPr>
          <p:cNvPr id="18" name="Line 16"/>
          <p:cNvSpPr>
            <a:spLocks noChangeShapeType="1"/>
          </p:cNvSpPr>
          <p:nvPr/>
        </p:nvSpPr>
        <p:spPr bwMode="auto">
          <a:xfrm flipV="1">
            <a:off x="4770670" y="3689209"/>
            <a:ext cx="685800" cy="457200"/>
          </a:xfrm>
          <a:prstGeom prst="line">
            <a:avLst/>
          </a:prstGeom>
          <a:noFill/>
          <a:ln w="57150">
            <a:solidFill>
              <a:srgbClr val="990000"/>
            </a:solidFill>
            <a:round/>
            <a:headEnd/>
            <a:tailEnd type="triangle" w="med" len="med"/>
          </a:ln>
          <a:effectLst>
            <a:outerShdw dist="35921" dir="2700000" algn="ctr" rotWithShape="0">
              <a:schemeClr val="bg2"/>
            </a:outerShdw>
          </a:effectLst>
        </p:spPr>
        <p:txBody>
          <a:bodyPr/>
          <a:lstStyle/>
          <a:p>
            <a:pPr>
              <a:defRPr/>
            </a:pPr>
            <a:endParaRPr lang="fr-FR"/>
          </a:p>
        </p:txBody>
      </p:sp>
      <p:sp>
        <p:nvSpPr>
          <p:cNvPr id="19" name="AutoShape 18"/>
          <p:cNvSpPr>
            <a:spLocks noChangeArrowheads="1"/>
          </p:cNvSpPr>
          <p:nvPr/>
        </p:nvSpPr>
        <p:spPr bwMode="auto">
          <a:xfrm>
            <a:off x="5685070" y="4070209"/>
            <a:ext cx="1828800" cy="609600"/>
          </a:xfrm>
          <a:prstGeom prst="flowChartManualInpu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r>
              <a:rPr lang="en-US"/>
              <a:t>Thủ tục, qui trình</a:t>
            </a:r>
          </a:p>
        </p:txBody>
      </p:sp>
      <p:sp>
        <p:nvSpPr>
          <p:cNvPr id="20" name="Line 19"/>
          <p:cNvSpPr>
            <a:spLocks noChangeShapeType="1"/>
          </p:cNvSpPr>
          <p:nvPr/>
        </p:nvSpPr>
        <p:spPr bwMode="auto">
          <a:xfrm>
            <a:off x="4770670" y="4146409"/>
            <a:ext cx="914400" cy="304800"/>
          </a:xfrm>
          <a:prstGeom prst="line">
            <a:avLst/>
          </a:prstGeom>
          <a:noFill/>
          <a:ln w="57150">
            <a:solidFill>
              <a:srgbClr val="990000"/>
            </a:solidFill>
            <a:round/>
            <a:headEnd/>
            <a:tailEnd type="triangle" w="med" len="med"/>
          </a:ln>
          <a:effectLst>
            <a:outerShdw dist="35921" dir="2700000" algn="ctr" rotWithShape="0">
              <a:schemeClr val="bg2"/>
            </a:outerShdw>
          </a:effectLst>
        </p:spPr>
        <p:txBody>
          <a:bodyPr/>
          <a:lstStyle/>
          <a:p>
            <a:pPr>
              <a:defRPr/>
            </a:pPr>
            <a:endParaRPr lang="fr-FR"/>
          </a:p>
        </p:txBody>
      </p:sp>
      <p:sp>
        <p:nvSpPr>
          <p:cNvPr id="21" name="AutoShape 20"/>
          <p:cNvSpPr>
            <a:spLocks noChangeArrowheads="1"/>
          </p:cNvSpPr>
          <p:nvPr/>
        </p:nvSpPr>
        <p:spPr bwMode="auto">
          <a:xfrm>
            <a:off x="5685070" y="4832209"/>
            <a:ext cx="1828800" cy="533400"/>
          </a:xfrm>
          <a:prstGeom prst="flowChartProcess">
            <a:avLst/>
          </a:prstGeom>
          <a:solidFill>
            <a:schemeClr val="bg1"/>
          </a:solidFill>
          <a:ln w="9525">
            <a:solidFill>
              <a:schemeClr val="tx1"/>
            </a:solidFill>
            <a:miter lim="800000"/>
            <a:headEnd/>
            <a:tailEnd/>
          </a:ln>
          <a:effectLst>
            <a:outerShdw dist="35921" dir="2700000" algn="ctr" rotWithShape="0">
              <a:schemeClr val="bg2"/>
            </a:outerShdw>
          </a:effectLst>
        </p:spPr>
        <p:txBody>
          <a:bodyPr anchor="ctr"/>
          <a:lstStyle/>
          <a:p>
            <a:pPr>
              <a:defRPr/>
            </a:pPr>
            <a:r>
              <a:rPr lang="en-US"/>
              <a:t>Thông báo</a:t>
            </a:r>
          </a:p>
        </p:txBody>
      </p:sp>
      <p:sp>
        <p:nvSpPr>
          <p:cNvPr id="22" name="Line 21"/>
          <p:cNvSpPr>
            <a:spLocks noChangeShapeType="1"/>
          </p:cNvSpPr>
          <p:nvPr/>
        </p:nvSpPr>
        <p:spPr bwMode="auto">
          <a:xfrm>
            <a:off x="4770670" y="4146409"/>
            <a:ext cx="914400" cy="914400"/>
          </a:xfrm>
          <a:prstGeom prst="line">
            <a:avLst/>
          </a:prstGeom>
          <a:noFill/>
          <a:ln w="57150">
            <a:solidFill>
              <a:srgbClr val="990000"/>
            </a:solidFill>
            <a:round/>
            <a:headEnd/>
            <a:tailEnd type="triangle" w="med" len="med"/>
          </a:ln>
          <a:effectLst>
            <a:outerShdw dist="35921" dir="2700000" algn="ctr" rotWithShape="0">
              <a:schemeClr val="bg2"/>
            </a:outerShdw>
          </a:effectLst>
        </p:spPr>
        <p:txBody>
          <a:bodyPr/>
          <a:lstStyle/>
          <a:p>
            <a:pPr>
              <a:defRPr/>
            </a:pPr>
            <a:endParaRPr lang="fr-FR"/>
          </a:p>
        </p:txBody>
      </p:sp>
      <p:sp>
        <p:nvSpPr>
          <p:cNvPr id="23" name="AutoShape 22"/>
          <p:cNvSpPr>
            <a:spLocks noChangeArrowheads="1"/>
          </p:cNvSpPr>
          <p:nvPr/>
        </p:nvSpPr>
        <p:spPr bwMode="auto">
          <a:xfrm>
            <a:off x="2789470" y="5441809"/>
            <a:ext cx="1981200" cy="533400"/>
          </a:xfrm>
          <a:prstGeom prst="roundRect">
            <a:avLst>
              <a:gd name="adj" fmla="val 16667"/>
            </a:avLst>
          </a:prstGeom>
          <a:solidFill>
            <a:srgbClr val="66FFFF"/>
          </a:solidFill>
          <a:ln w="9525">
            <a:solidFill>
              <a:srgbClr val="66FFFF"/>
            </a:solidFill>
            <a:round/>
            <a:headEnd/>
            <a:tailEnd/>
          </a:ln>
          <a:effectLst>
            <a:outerShdw dist="35921" dir="2700000" algn="ctr" rotWithShape="0">
              <a:schemeClr val="bg2"/>
            </a:outerShdw>
          </a:effectLst>
        </p:spPr>
        <p:txBody>
          <a:bodyPr anchor="ctr"/>
          <a:lstStyle/>
          <a:p>
            <a:pPr>
              <a:defRPr/>
            </a:pPr>
            <a:r>
              <a:rPr lang="en-US">
                <a:solidFill>
                  <a:srgbClr val="0033CC"/>
                </a:solidFill>
              </a:rPr>
              <a:t>Chương trình mày tính</a:t>
            </a:r>
          </a:p>
        </p:txBody>
      </p:sp>
      <p:sp>
        <p:nvSpPr>
          <p:cNvPr id="24" name="AutoShape 23"/>
          <p:cNvSpPr>
            <a:spLocks noChangeArrowheads="1"/>
          </p:cNvSpPr>
          <p:nvPr/>
        </p:nvSpPr>
        <p:spPr bwMode="auto">
          <a:xfrm>
            <a:off x="808270" y="3689209"/>
            <a:ext cx="1295400" cy="533400"/>
          </a:xfrm>
          <a:prstGeom prst="roundRect">
            <a:avLst>
              <a:gd name="adj" fmla="val 16667"/>
            </a:avLst>
          </a:prstGeom>
          <a:solidFill>
            <a:srgbClr val="66FFFF"/>
          </a:solidFill>
          <a:ln w="9525">
            <a:solidFill>
              <a:srgbClr val="66FFFF"/>
            </a:solidFill>
            <a:round/>
            <a:headEnd/>
            <a:tailEnd/>
          </a:ln>
          <a:effectLst>
            <a:outerShdw dist="35921" dir="2700000" algn="ctr" rotWithShape="0">
              <a:schemeClr val="bg2"/>
            </a:outerShdw>
          </a:effectLst>
        </p:spPr>
        <p:txBody>
          <a:bodyPr anchor="ctr"/>
          <a:lstStyle/>
          <a:p>
            <a:pPr>
              <a:defRPr/>
            </a:pPr>
            <a:r>
              <a:rPr lang="en-US"/>
              <a:t>Đối tượng</a:t>
            </a:r>
          </a:p>
        </p:txBody>
      </p:sp>
      <p:sp>
        <p:nvSpPr>
          <p:cNvPr id="25" name="Line 24"/>
          <p:cNvSpPr>
            <a:spLocks noChangeShapeType="1"/>
          </p:cNvSpPr>
          <p:nvPr/>
        </p:nvSpPr>
        <p:spPr bwMode="auto">
          <a:xfrm flipV="1">
            <a:off x="1646470" y="2165209"/>
            <a:ext cx="1219200" cy="1447800"/>
          </a:xfrm>
          <a:prstGeom prst="line">
            <a:avLst/>
          </a:prstGeom>
          <a:noFill/>
          <a:ln w="57150">
            <a:solidFill>
              <a:srgbClr val="990000"/>
            </a:solidFill>
            <a:round/>
            <a:headEnd/>
            <a:tailEnd type="triangle" w="med" len="med"/>
          </a:ln>
          <a:effectLst>
            <a:outerShdw dist="35921" dir="2700000" algn="ctr" rotWithShape="0">
              <a:schemeClr val="bg2"/>
            </a:outerShdw>
          </a:effectLst>
        </p:spPr>
        <p:txBody>
          <a:bodyPr/>
          <a:lstStyle/>
          <a:p>
            <a:pPr>
              <a:defRPr/>
            </a:pPr>
            <a:endParaRPr lang="fr-FR"/>
          </a:p>
        </p:txBody>
      </p:sp>
      <p:sp>
        <p:nvSpPr>
          <p:cNvPr id="26" name="Line 25"/>
          <p:cNvSpPr>
            <a:spLocks noChangeShapeType="1"/>
          </p:cNvSpPr>
          <p:nvPr/>
        </p:nvSpPr>
        <p:spPr bwMode="auto">
          <a:xfrm flipV="1">
            <a:off x="2179870" y="3994009"/>
            <a:ext cx="533400" cy="0"/>
          </a:xfrm>
          <a:prstGeom prst="line">
            <a:avLst/>
          </a:prstGeom>
          <a:noFill/>
          <a:ln w="57150">
            <a:solidFill>
              <a:srgbClr val="990000"/>
            </a:solidFill>
            <a:round/>
            <a:headEnd/>
            <a:tailEnd type="triangle" w="med" len="med"/>
          </a:ln>
          <a:effectLst>
            <a:outerShdw dist="35921" dir="2700000" algn="ctr" rotWithShape="0">
              <a:schemeClr val="bg2"/>
            </a:outerShdw>
          </a:effectLst>
        </p:spPr>
        <p:txBody>
          <a:bodyPr/>
          <a:lstStyle/>
          <a:p>
            <a:pPr>
              <a:defRPr/>
            </a:pPr>
            <a:endParaRPr lang="fr-FR"/>
          </a:p>
        </p:txBody>
      </p:sp>
      <p:sp>
        <p:nvSpPr>
          <p:cNvPr id="27" name="Line 26"/>
          <p:cNvSpPr>
            <a:spLocks noChangeShapeType="1"/>
          </p:cNvSpPr>
          <p:nvPr/>
        </p:nvSpPr>
        <p:spPr bwMode="auto">
          <a:xfrm>
            <a:off x="1722670" y="4298809"/>
            <a:ext cx="990600" cy="1371600"/>
          </a:xfrm>
          <a:prstGeom prst="line">
            <a:avLst/>
          </a:prstGeom>
          <a:noFill/>
          <a:ln w="57150">
            <a:solidFill>
              <a:srgbClr val="990000"/>
            </a:solidFill>
            <a:round/>
            <a:headEnd/>
            <a:tailEnd type="triangle" w="med" len="med"/>
          </a:ln>
          <a:effectLst>
            <a:outerShdw dist="35921" dir="2700000" algn="ctr" rotWithShape="0">
              <a:schemeClr val="bg2"/>
            </a:outerShdw>
          </a:effectLst>
        </p:spPr>
        <p:txBody>
          <a:bodyPr/>
          <a:lstStyle/>
          <a:p>
            <a:pPr>
              <a:defRPr/>
            </a:pPr>
            <a:endParaRPr lang="fr-FR"/>
          </a:p>
        </p:txBody>
      </p:sp>
    </p:spTree>
    <p:extLst>
      <p:ext uri="{BB962C8B-B14F-4D97-AF65-F5344CB8AC3E}">
        <p14:creationId xmlns:p14="http://schemas.microsoft.com/office/powerpoint/2010/main" val="170479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par>
                                <p:cTn id="14" presetID="18" presetClass="entr" presetSubtype="12"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downLeft)">
                                      <p:cBhvr>
                                        <p:cTn id="16" dur="500"/>
                                        <p:tgtEl>
                                          <p:spTgt spid="10"/>
                                        </p:tgtEl>
                                      </p:cBhvr>
                                    </p:animEffect>
                                  </p:childTnLst>
                                </p:cTn>
                              </p:par>
                              <p:par>
                                <p:cTn id="17" presetID="18" presetClass="entr" presetSubtype="1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strips(downLeft)">
                                      <p:cBhvr>
                                        <p:cTn id="19" dur="500"/>
                                        <p:tgtEl>
                                          <p:spTgt spid="11"/>
                                        </p:tgtEl>
                                      </p:cBhvr>
                                    </p:animEffect>
                                  </p:childTnLst>
                                </p:cTn>
                              </p:par>
                              <p:par>
                                <p:cTn id="20" presetID="18" presetClass="entr" presetSubtype="1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animBg="1"/>
      <p:bldP spid="15" grpId="0" animBg="1"/>
      <p:bldP spid="16" grpId="0" animBg="1"/>
      <p:bldP spid="17" grpId="0" animBg="1"/>
      <p:bldP spid="19" grpId="0" animBg="1"/>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281" y="0"/>
            <a:ext cx="2142748" cy="932690"/>
          </a:xfrm>
          <a:prstGeom prst="rect">
            <a:avLst/>
          </a:prstGeom>
        </p:spPr>
      </p:pic>
      <p:sp>
        <p:nvSpPr>
          <p:cNvPr id="7" name="Rectangle 2">
            <a:extLst>
              <a:ext uri="{FF2B5EF4-FFF2-40B4-BE49-F238E27FC236}">
                <a16:creationId xmlns:a16="http://schemas.microsoft.com/office/drawing/2014/main" id="{59630389-D975-484D-A10C-B8EA5DE9AFDF}"/>
              </a:ext>
            </a:extLst>
          </p:cNvPr>
          <p:cNvSpPr txBox="1">
            <a:spLocks noChangeArrowheads="1"/>
          </p:cNvSpPr>
          <p:nvPr/>
        </p:nvSpPr>
        <p:spPr>
          <a:xfrm>
            <a:off x="381000" y="0"/>
            <a:ext cx="92202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r>
              <a:rPr lang="en-US" sz="3600" dirty="0">
                <a:solidFill>
                  <a:srgbClr val="C00000"/>
                </a:solidFill>
                <a:latin typeface="Cambria" pitchFamily="18" charset="0"/>
              </a:rPr>
              <a:t>NHẬN DIỆN CÁC TÁC NHÂN (ACTOR)</a:t>
            </a:r>
            <a:endParaRPr lang="vi-VN" sz="3600" b="1" dirty="0">
              <a:solidFill>
                <a:srgbClr val="C00000"/>
              </a:solidFill>
            </a:endParaRPr>
          </a:p>
        </p:txBody>
      </p:sp>
      <p:sp>
        <p:nvSpPr>
          <p:cNvPr id="2" name="Rectangle 1">
            <a:extLst>
              <a:ext uri="{FF2B5EF4-FFF2-40B4-BE49-F238E27FC236}">
                <a16:creationId xmlns:a16="http://schemas.microsoft.com/office/drawing/2014/main" id="{AF3F1FAF-632F-47AA-8006-1F670D7DE2C8}"/>
              </a:ext>
            </a:extLst>
          </p:cNvPr>
          <p:cNvSpPr/>
          <p:nvPr/>
        </p:nvSpPr>
        <p:spPr>
          <a:xfrm>
            <a:off x="637309" y="1272745"/>
            <a:ext cx="10349346" cy="4401205"/>
          </a:xfrm>
          <a:prstGeom prst="rect">
            <a:avLst/>
          </a:prstGeom>
        </p:spPr>
        <p:txBody>
          <a:bodyPr wrap="square">
            <a:spAutoFit/>
          </a:bodyPr>
          <a:lstStyle/>
          <a:p>
            <a:pPr marL="457200" indent="-457200" algn="just">
              <a:buFont typeface="Arial" panose="020B0604020202020204" pitchFamily="34" charset="0"/>
              <a:buChar char="•"/>
            </a:pPr>
            <a:r>
              <a:rPr lang="en-US" sz="2800" b="1" dirty="0">
                <a:latin typeface="+mj-lt"/>
              </a:rPr>
              <a:t>Actor </a:t>
            </a:r>
            <a:r>
              <a:rPr lang="en-US" sz="2800" b="1" dirty="0" err="1">
                <a:latin typeface="+mj-lt"/>
              </a:rPr>
              <a:t>thời</a:t>
            </a:r>
            <a:r>
              <a:rPr lang="en-US" sz="2800" b="1" dirty="0">
                <a:latin typeface="+mj-lt"/>
              </a:rPr>
              <a:t> </a:t>
            </a:r>
            <a:r>
              <a:rPr lang="en-US" sz="2800" b="1" dirty="0" err="1">
                <a:latin typeface="+mj-lt"/>
              </a:rPr>
              <a:t>gian</a:t>
            </a:r>
            <a:r>
              <a:rPr lang="en-US" sz="2800" b="1" dirty="0">
                <a:latin typeface="+mj-lt"/>
              </a:rPr>
              <a:t>: </a:t>
            </a:r>
            <a:r>
              <a:rPr lang="vi-VN" sz="2800" dirty="0">
                <a:latin typeface="+mj-lt"/>
              </a:rPr>
              <a:t>Thời gian sẽ trở thành actor của h</a:t>
            </a:r>
            <a:r>
              <a:rPr lang="en-US" sz="2800" dirty="0">
                <a:latin typeface="+mj-lt"/>
              </a:rPr>
              <a:t>ệ</a:t>
            </a:r>
            <a:r>
              <a:rPr lang="vi-VN" sz="2800" dirty="0">
                <a:latin typeface="+mj-lt"/>
              </a:rPr>
              <a:t> thống nếu sau 1</a:t>
            </a:r>
            <a:r>
              <a:rPr lang="en-US" sz="2800" dirty="0">
                <a:latin typeface="+mj-lt"/>
              </a:rPr>
              <a:t> </a:t>
            </a:r>
            <a:r>
              <a:rPr lang="vi-VN" sz="2800" dirty="0">
                <a:latin typeface="+mj-lt"/>
              </a:rPr>
              <a:t>khoảng thời gian nào đó thì nó kích khởi (trigger) một số sự kiện (event).</a:t>
            </a:r>
          </a:p>
          <a:p>
            <a:pPr algn="just"/>
            <a:r>
              <a:rPr lang="en-US" sz="2800" b="1" dirty="0">
                <a:latin typeface="+mj-lt"/>
              </a:rPr>
              <a:t>Ví du:</a:t>
            </a:r>
          </a:p>
          <a:p>
            <a:pPr marL="457200" indent="-457200" algn="just">
              <a:buFont typeface="Arial" panose="020B0604020202020204" pitchFamily="34" charset="0"/>
              <a:buChar char="•"/>
            </a:pPr>
            <a:r>
              <a:rPr lang="vi-VN" sz="2800" dirty="0">
                <a:latin typeface="+mj-lt"/>
              </a:rPr>
              <a:t>Hệ thống POS, cứ vào 5 giờ chiều ngày thứ bảy thì hệ thống sẽ tự động thống kê </a:t>
            </a:r>
            <a:r>
              <a:rPr lang="en-US" sz="2800" dirty="0" err="1">
                <a:latin typeface="+mj-lt"/>
              </a:rPr>
              <a:t>tìn</a:t>
            </a:r>
            <a:r>
              <a:rPr lang="vi-VN" sz="2800" dirty="0">
                <a:latin typeface="+mj-lt"/>
              </a:rPr>
              <a:t>h hình bán hàng trong tuần và in phiếu đặt hàng mới. </a:t>
            </a:r>
          </a:p>
          <a:p>
            <a:pPr marL="457200" indent="-457200" algn="just">
              <a:buFont typeface="Arial" panose="020B0604020202020204" pitchFamily="34" charset="0"/>
              <a:buChar char="•"/>
            </a:pPr>
            <a:r>
              <a:rPr lang="vi-VN" sz="2800" dirty="0">
                <a:latin typeface="+mj-lt"/>
              </a:rPr>
              <a:t>Hệ thống đặt vé tự động, cứ 3</a:t>
            </a:r>
            <a:r>
              <a:rPr lang="en-US" sz="2800" dirty="0">
                <a:latin typeface="+mj-lt"/>
              </a:rPr>
              <a:t> </a:t>
            </a:r>
            <a:r>
              <a:rPr lang="vi-VN" sz="2800" dirty="0">
                <a:latin typeface="+mj-lt"/>
              </a:rPr>
              <a:t>giờ chiều mỗi ngày, hệ thống sẽ tự động chọn ngẫu nhiên 1</a:t>
            </a:r>
            <a:r>
              <a:rPr lang="en-US" sz="2800" dirty="0">
                <a:latin typeface="+mj-lt"/>
              </a:rPr>
              <a:t> </a:t>
            </a:r>
            <a:r>
              <a:rPr lang="vi-VN" sz="2800" dirty="0">
                <a:latin typeface="+mj-lt"/>
              </a:rPr>
              <a:t>khách hàng để tặng vé khuyến mãi </a:t>
            </a:r>
            <a:endParaRPr lang="en-US" sz="2800" dirty="0">
              <a:latin typeface="+mj-lt"/>
            </a:endParaRPr>
          </a:p>
          <a:p>
            <a:pPr marL="457200" indent="-457200" algn="just">
              <a:buFont typeface="Arial" panose="020B0604020202020204" pitchFamily="34" charset="0"/>
              <a:buChar char="•"/>
            </a:pPr>
            <a:r>
              <a:rPr lang="en-US" sz="2800" dirty="0" err="1">
                <a:latin typeface="+mj-lt"/>
              </a:rPr>
              <a:t>Hệ</a:t>
            </a:r>
            <a:r>
              <a:rPr lang="en-US" sz="2800" dirty="0">
                <a:latin typeface="+mj-lt"/>
              </a:rPr>
              <a:t> </a:t>
            </a:r>
            <a:r>
              <a:rPr lang="en-US" sz="2800" dirty="0" err="1">
                <a:latin typeface="+mj-lt"/>
              </a:rPr>
              <a:t>thống</a:t>
            </a:r>
            <a:r>
              <a:rPr lang="en-US" sz="2800" dirty="0">
                <a:latin typeface="+mj-lt"/>
              </a:rPr>
              <a:t> </a:t>
            </a:r>
            <a:r>
              <a:rPr lang="en-US" sz="2800" dirty="0" err="1">
                <a:latin typeface="+mj-lt"/>
              </a:rPr>
              <a:t>đóng</a:t>
            </a:r>
            <a:r>
              <a:rPr lang="en-US" sz="2800" dirty="0">
                <a:latin typeface="+mj-lt"/>
              </a:rPr>
              <a:t> hay </a:t>
            </a:r>
            <a:r>
              <a:rPr lang="en-US" sz="2800" dirty="0" err="1">
                <a:latin typeface="+mj-lt"/>
              </a:rPr>
              <a:t>mở</a:t>
            </a:r>
            <a:r>
              <a:rPr lang="en-US" sz="2800" dirty="0">
                <a:latin typeface="+mj-lt"/>
              </a:rPr>
              <a:t>  </a:t>
            </a:r>
            <a:r>
              <a:rPr lang="en-US" sz="2800" dirty="0" err="1">
                <a:latin typeface="+mj-lt"/>
              </a:rPr>
              <a:t>đăng</a:t>
            </a:r>
            <a:r>
              <a:rPr lang="en-US" sz="2800" dirty="0">
                <a:latin typeface="+mj-lt"/>
              </a:rPr>
              <a:t> </a:t>
            </a:r>
            <a:r>
              <a:rPr lang="en-US" sz="2800" dirty="0" err="1">
                <a:latin typeface="+mj-lt"/>
              </a:rPr>
              <a:t>ký</a:t>
            </a:r>
            <a:r>
              <a:rPr lang="en-US" sz="2800" dirty="0">
                <a:latin typeface="+mj-lt"/>
              </a:rPr>
              <a:t> </a:t>
            </a:r>
            <a:r>
              <a:rPr lang="en-US" sz="2800" dirty="0" err="1">
                <a:latin typeface="+mj-lt"/>
              </a:rPr>
              <a:t>học</a:t>
            </a:r>
            <a:r>
              <a:rPr lang="en-US" sz="2800" dirty="0">
                <a:latin typeface="+mj-lt"/>
              </a:rPr>
              <a:t> </a:t>
            </a:r>
            <a:r>
              <a:rPr lang="en-US" sz="2800" dirty="0" err="1">
                <a:latin typeface="+mj-lt"/>
              </a:rPr>
              <a:t>phần</a:t>
            </a:r>
            <a:endParaRPr lang="vi-VN" sz="2800" dirty="0">
              <a:latin typeface="+mj-lt"/>
            </a:endParaRPr>
          </a:p>
        </p:txBody>
      </p:sp>
    </p:spTree>
    <p:extLst>
      <p:ext uri="{BB962C8B-B14F-4D97-AF65-F5344CB8AC3E}">
        <p14:creationId xmlns:p14="http://schemas.microsoft.com/office/powerpoint/2010/main" val="2381896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39951"/>
            <a:ext cx="2142748" cy="932690"/>
          </a:xfrm>
          <a:prstGeom prst="rect">
            <a:avLst/>
          </a:prstGeom>
        </p:spPr>
      </p:pic>
      <p:sp>
        <p:nvSpPr>
          <p:cNvPr id="7" name="Rectangle 2">
            <a:extLst>
              <a:ext uri="{FF2B5EF4-FFF2-40B4-BE49-F238E27FC236}">
                <a16:creationId xmlns:a16="http://schemas.microsoft.com/office/drawing/2014/main" id="{59630389-D975-484D-A10C-B8EA5DE9AFDF}"/>
              </a:ext>
            </a:extLst>
          </p:cNvPr>
          <p:cNvSpPr txBox="1">
            <a:spLocks noChangeArrowheads="1"/>
          </p:cNvSpPr>
          <p:nvPr/>
        </p:nvSpPr>
        <p:spPr>
          <a:xfrm>
            <a:off x="381000" y="0"/>
            <a:ext cx="92202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r>
              <a:rPr lang="en-US" sz="3600" dirty="0">
                <a:solidFill>
                  <a:srgbClr val="C00000"/>
                </a:solidFill>
                <a:latin typeface="Cambria" pitchFamily="18" charset="0"/>
              </a:rPr>
              <a:t>NHẬN DIỆN CÁC TÁC NHÂN (ACTOR)</a:t>
            </a:r>
            <a:endParaRPr lang="vi-VN" sz="3600" b="1" dirty="0">
              <a:solidFill>
                <a:srgbClr val="C00000"/>
              </a:solidFill>
            </a:endParaRPr>
          </a:p>
        </p:txBody>
      </p:sp>
      <p:sp>
        <p:nvSpPr>
          <p:cNvPr id="5" name="Rectangle 3">
            <a:extLst>
              <a:ext uri="{FF2B5EF4-FFF2-40B4-BE49-F238E27FC236}">
                <a16:creationId xmlns:a16="http://schemas.microsoft.com/office/drawing/2014/main" id="{3D6FB59A-690E-407B-AF2D-5C713FFFC6D6}"/>
              </a:ext>
            </a:extLst>
          </p:cNvPr>
          <p:cNvSpPr txBox="1">
            <a:spLocks noChangeArrowheads="1"/>
          </p:cNvSpPr>
          <p:nvPr/>
        </p:nvSpPr>
        <p:spPr>
          <a:xfrm>
            <a:off x="381000" y="1066800"/>
            <a:ext cx="11256818" cy="4187825"/>
          </a:xfrm>
          <a:prstGeom prst="rect">
            <a:avLst/>
          </a:prstGeom>
        </p:spPr>
        <p:txBody>
          <a:bodyPr vert="horz" lIns="182880" tIns="9144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Tác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r>
              <a:rPr lang="en-US" sz="2400" dirty="0">
                <a:latin typeface="Times New Roman" panose="02020603050405020304" pitchFamily="18" charset="0"/>
                <a:cs typeface="Times New Roman" panose="02020603050405020304" pitchFamily="18" charset="0"/>
              </a:rPr>
              <a:t> (abstract actor)</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Business actor(</a:t>
            </a:r>
            <a:r>
              <a:rPr lang="en-US" sz="2400" dirty="0" err="1">
                <a:latin typeface="Times New Roman" panose="02020603050405020304" pitchFamily="18" charset="0"/>
                <a:cs typeface="Times New Roman" panose="02020603050405020304" pitchFamily="18" charset="0"/>
              </a:rPr>
              <a:t>tác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RUP,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chuẩn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UML</a:t>
            </a:r>
          </a:p>
          <a:p>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ý: Business actor (</a:t>
            </a:r>
            <a:r>
              <a:rPr lang="en-US" sz="2400" dirty="0" err="1">
                <a:latin typeface="Times New Roman" panose="02020603050405020304" pitchFamily="18" charset="0"/>
                <a:cs typeface="Times New Roman" panose="02020603050405020304" pitchFamily="18" charset="0"/>
              </a:rPr>
              <a:t>tác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business  use case</a:t>
            </a:r>
          </a:p>
        </p:txBody>
      </p:sp>
      <p:pic>
        <p:nvPicPr>
          <p:cNvPr id="6" name="Picture 2">
            <a:extLst>
              <a:ext uri="{FF2B5EF4-FFF2-40B4-BE49-F238E27FC236}">
                <a16:creationId xmlns:a16="http://schemas.microsoft.com/office/drawing/2014/main" id="{5BC913E0-A973-46CE-8192-DA66FD367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2" y="1255118"/>
            <a:ext cx="5060404" cy="288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606BFB08-F4E6-4CFD-8D57-2497718216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199" y="4850244"/>
            <a:ext cx="1287305" cy="94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75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Effect transition="in" filter="fade">
                                      <p:cBhvr>
                                        <p:cTn id="12" dur="500"/>
                                        <p:tgtEl>
                                          <p:spTgt spid="5">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animEffect transition="in" filter="fade">
                                      <p:cBhvr>
                                        <p:cTn id="1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132835"/>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QUAN HỆ GIỮA CÁC ACTOR</a:t>
            </a:r>
          </a:p>
        </p:txBody>
      </p:sp>
      <p:sp>
        <p:nvSpPr>
          <p:cNvPr id="6" name="Rectangle 3">
            <a:extLst>
              <a:ext uri="{FF2B5EF4-FFF2-40B4-BE49-F238E27FC236}">
                <a16:creationId xmlns:a16="http://schemas.microsoft.com/office/drawing/2014/main" id="{B8F0170D-3976-4DF2-8D0A-C8DB96A2522E}"/>
              </a:ext>
            </a:extLst>
          </p:cNvPr>
          <p:cNvSpPr txBox="1">
            <a:spLocks noChangeArrowheads="1"/>
          </p:cNvSpPr>
          <p:nvPr/>
        </p:nvSpPr>
        <p:spPr>
          <a:xfrm>
            <a:off x="381000" y="1066800"/>
            <a:ext cx="11561618"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FontTx/>
              <a:buChar char="•"/>
            </a:pPr>
            <a:r>
              <a:rPr lang="en-US" sz="2800" b="1" dirty="0">
                <a:latin typeface="Times New Roman" panose="02020603050405020304" pitchFamily="18" charset="0"/>
                <a:cs typeface="Times New Roman" panose="02020603050405020304" pitchFamily="18" charset="0"/>
              </a:rPr>
              <a:t>Quan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giữa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Actor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Actor: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lắp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Actor </a:t>
            </a:r>
          </a:p>
          <a:p>
            <a:pPr lvl="1"/>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 (generalization)</a:t>
            </a:r>
          </a:p>
          <a:p>
            <a:pPr marL="320040" lvl="1"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thừa</a:t>
            </a:r>
            <a:r>
              <a:rPr lang="en-US" dirty="0">
                <a:latin typeface="Times New Roman" panose="02020603050405020304" pitchFamily="18" charset="0"/>
                <a:cs typeface="Times New Roman" panose="02020603050405020304" pitchFamily="18" charset="0"/>
              </a:rPr>
              <a:t> </a:t>
            </a:r>
          </a:p>
          <a:p>
            <a:pPr lvl="1"/>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(Specialization)</a:t>
            </a:r>
          </a:p>
        </p:txBody>
      </p:sp>
      <p:pic>
        <p:nvPicPr>
          <p:cNvPr id="7" name="Picture 3">
            <a:extLst>
              <a:ext uri="{FF2B5EF4-FFF2-40B4-BE49-F238E27FC236}">
                <a16:creationId xmlns:a16="http://schemas.microsoft.com/office/drawing/2014/main" id="{90FAE777-1F7E-48DD-BFA9-E309AE88C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36" y="3160712"/>
            <a:ext cx="1752600" cy="290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3F5BAD8D-F127-48B5-A506-BB2B1412B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7374" y="1458220"/>
            <a:ext cx="449466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7B04A0AF-BA83-4488-865F-1A6902F4E236}"/>
              </a:ext>
            </a:extLst>
          </p:cNvPr>
          <p:cNvPicPr>
            <a:picLocks noChangeAspect="1"/>
          </p:cNvPicPr>
          <p:nvPr/>
        </p:nvPicPr>
        <p:blipFill>
          <a:blip r:embed="rId6"/>
          <a:stretch>
            <a:fillRect/>
          </a:stretch>
        </p:blipFill>
        <p:spPr>
          <a:xfrm>
            <a:off x="3365181" y="3295679"/>
            <a:ext cx="3473148" cy="2495521"/>
          </a:xfrm>
          <a:prstGeom prst="rect">
            <a:avLst/>
          </a:prstGeom>
        </p:spPr>
      </p:pic>
    </p:spTree>
    <p:extLst>
      <p:ext uri="{BB962C8B-B14F-4D97-AF65-F5344CB8AC3E}">
        <p14:creationId xmlns:p14="http://schemas.microsoft.com/office/powerpoint/2010/main" val="420940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65054"/>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QUAN HỆ GIỮA CÁC ACTOR</a:t>
            </a:r>
          </a:p>
        </p:txBody>
      </p:sp>
      <p:sp>
        <p:nvSpPr>
          <p:cNvPr id="7" name="Rectangle 3">
            <a:extLst>
              <a:ext uri="{FF2B5EF4-FFF2-40B4-BE49-F238E27FC236}">
                <a16:creationId xmlns:a16="http://schemas.microsoft.com/office/drawing/2014/main" id="{DF62EB47-B462-4093-B40E-F60F530B24DF}"/>
              </a:ext>
            </a:extLst>
          </p:cNvPr>
          <p:cNvSpPr txBox="1">
            <a:spLocks noChangeArrowheads="1"/>
          </p:cNvSpPr>
          <p:nvPr/>
        </p:nvSpPr>
        <p:spPr>
          <a:xfrm>
            <a:off x="-143704" y="1066800"/>
            <a:ext cx="11462868"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r>
              <a:rPr lang="en-GB" sz="2800" b="1" dirty="0" err="1">
                <a:latin typeface="Times New Roman" panose="02020603050405020304" pitchFamily="18" charset="0"/>
                <a:cs typeface="Times New Roman" panose="02020603050405020304" pitchFamily="18" charset="0"/>
              </a:rPr>
              <a:t>Ví</a:t>
            </a:r>
            <a:r>
              <a:rPr lang="en-GB" sz="2800" b="1" dirty="0">
                <a:latin typeface="Times New Roman" panose="02020603050405020304" pitchFamily="18" charset="0"/>
                <a:cs typeface="Times New Roman" panose="02020603050405020304" pitchFamily="18" charset="0"/>
              </a:rPr>
              <a:t> </a:t>
            </a:r>
            <a:r>
              <a:rPr lang="en-GB" sz="2800" b="1" dirty="0" err="1">
                <a:latin typeface="Times New Roman" panose="02020603050405020304" pitchFamily="18" charset="0"/>
                <a:cs typeface="Times New Roman" panose="02020603050405020304" pitchFamily="18" charset="0"/>
              </a:rPr>
              <a:t>dụ</a:t>
            </a:r>
            <a:r>
              <a:rPr lang="en-GB" sz="2800" b="1" dirty="0">
                <a:latin typeface="Times New Roman" panose="02020603050405020304" pitchFamily="18" charset="0"/>
                <a:cs typeface="Times New Roman" panose="02020603050405020304" pitchFamily="18" charset="0"/>
              </a:rPr>
              <a:t>: </a:t>
            </a:r>
          </a:p>
          <a:p>
            <a:pPr lvl="2" algn="just"/>
            <a:r>
              <a:rPr lang="en-GB" sz="2400" dirty="0" err="1">
                <a:latin typeface="Times New Roman" panose="02020603050405020304" pitchFamily="18" charset="0"/>
                <a:cs typeface="Times New Roman" panose="02020603050405020304" pitchFamily="18" charset="0"/>
              </a:rPr>
              <a:t>Người</a:t>
            </a:r>
            <a:r>
              <a:rPr lang="en-GB" sz="2400"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Administrator</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và</a:t>
            </a:r>
            <a:r>
              <a:rPr lang="en-GB" sz="2400"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Client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thực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được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tất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cả</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thao</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của</a:t>
            </a:r>
            <a:r>
              <a:rPr lang="en-GB" sz="2400"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User</a:t>
            </a:r>
          </a:p>
          <a:p>
            <a:pPr lvl="2" algn="just"/>
            <a:r>
              <a:rPr lang="en-GB" sz="2400" b="1" dirty="0">
                <a:latin typeface="Times New Roman" panose="02020603050405020304" pitchFamily="18" charset="0"/>
                <a:cs typeface="Times New Roman" panose="02020603050405020304" pitchFamily="18" charset="0"/>
              </a:rPr>
              <a:t>Administrator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những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thao</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riêng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mà</a:t>
            </a:r>
            <a:r>
              <a:rPr lang="en-GB" sz="2400" dirty="0">
                <a:latin typeface="Times New Roman" panose="02020603050405020304" pitchFamily="18" charset="0"/>
                <a:cs typeface="Times New Roman" panose="02020603050405020304" pitchFamily="18" charset="0"/>
              </a:rPr>
              <a:t> User </a:t>
            </a:r>
            <a:r>
              <a:rPr lang="en-GB" sz="2400" dirty="0" err="1">
                <a:latin typeface="Times New Roman" panose="02020603050405020304" pitchFamily="18" charset="0"/>
                <a:cs typeface="Times New Roman" panose="02020603050405020304" pitchFamily="18" charset="0"/>
              </a:rPr>
              <a:t>và</a:t>
            </a:r>
            <a:r>
              <a:rPr lang="en-GB" sz="2400" dirty="0">
                <a:latin typeface="Times New Roman" panose="02020603050405020304" pitchFamily="18" charset="0"/>
                <a:cs typeface="Times New Roman" panose="02020603050405020304" pitchFamily="18" charset="0"/>
              </a:rPr>
              <a:t> Client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thực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được</a:t>
            </a:r>
            <a:endParaRPr lang="en-GB" sz="2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C351B07-4331-44E6-ABE8-A7DEA182FC54}"/>
              </a:ext>
            </a:extLst>
          </p:cNvPr>
          <p:cNvPicPr>
            <a:picLocks noChangeAspect="1"/>
          </p:cNvPicPr>
          <p:nvPr/>
        </p:nvPicPr>
        <p:blipFill>
          <a:blip r:embed="rId4"/>
          <a:stretch>
            <a:fillRect/>
          </a:stretch>
        </p:blipFill>
        <p:spPr>
          <a:xfrm>
            <a:off x="4215304" y="2801937"/>
            <a:ext cx="3111558" cy="2590800"/>
          </a:xfrm>
          <a:prstGeom prst="rect">
            <a:avLst/>
          </a:prstGeom>
        </p:spPr>
      </p:pic>
    </p:spTree>
    <p:extLst>
      <p:ext uri="{BB962C8B-B14F-4D97-AF65-F5344CB8AC3E}">
        <p14:creationId xmlns:p14="http://schemas.microsoft.com/office/powerpoint/2010/main" val="3335349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82292"/>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VÍ DỤ NHẬN DIỆN ACTOR</a:t>
            </a:r>
          </a:p>
        </p:txBody>
      </p:sp>
      <p:sp>
        <p:nvSpPr>
          <p:cNvPr id="6" name="Rectangle 3">
            <a:extLst>
              <a:ext uri="{FF2B5EF4-FFF2-40B4-BE49-F238E27FC236}">
                <a16:creationId xmlns:a16="http://schemas.microsoft.com/office/drawing/2014/main" id="{0E8ACAD0-15C0-461E-8CAC-73575F34AD20}"/>
              </a:ext>
            </a:extLst>
          </p:cNvPr>
          <p:cNvSpPr txBox="1">
            <a:spLocks noChangeArrowheads="1"/>
          </p:cNvSpPr>
          <p:nvPr/>
        </p:nvSpPr>
        <p:spPr bwMode="auto">
          <a:xfrm>
            <a:off x="246528" y="1166813"/>
            <a:ext cx="11612963"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máy</a:t>
            </a:r>
            <a:r>
              <a:rPr lang="en-US" sz="2400" dirty="0">
                <a:latin typeface="Times New Roman" panose="02020603050405020304" pitchFamily="18" charset="0"/>
                <a:cs typeface="Times New Roman" panose="02020603050405020304" pitchFamily="18" charset="0"/>
              </a:rPr>
              <a:t> bay </a:t>
            </a:r>
            <a:r>
              <a:rPr lang="en-US" sz="2400" dirty="0" err="1">
                <a:latin typeface="Times New Roman" panose="02020603050405020304" pitchFamily="18" charset="0"/>
                <a:cs typeface="Times New Roman" panose="02020603050405020304" pitchFamily="18" charset="0"/>
              </a:rPr>
              <a:t>đơn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ty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ABC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p>
          <a:p>
            <a:pPr algn="just"/>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ty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ABC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chuyến</a:t>
            </a:r>
            <a:r>
              <a:rPr lang="en-US" sz="2400" dirty="0">
                <a:latin typeface="Times New Roman" panose="02020603050405020304" pitchFamily="18" charset="0"/>
                <a:cs typeface="Times New Roman" panose="02020603050405020304" pitchFamily="18" charset="0"/>
              </a:rPr>
              <a:t> bay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chuyến</a:t>
            </a:r>
            <a:r>
              <a:rPr lang="en-US" sz="2400" dirty="0">
                <a:latin typeface="Times New Roman" panose="02020603050405020304" pitchFamily="18" charset="0"/>
                <a:cs typeface="Times New Roman" panose="02020603050405020304" pitchFamily="18" charset="0"/>
              </a:rPr>
              <a:t> bay,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ty.</a:t>
            </a:r>
          </a:p>
          <a:p>
            <a:pPr lvl="0" algn="just"/>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chuyến</a:t>
            </a:r>
            <a:r>
              <a:rPr lang="en-US" sz="2400" dirty="0">
                <a:latin typeface="Times New Roman" panose="02020603050405020304" pitchFamily="18" charset="0"/>
                <a:cs typeface="Times New Roman" panose="02020603050405020304" pitchFamily="18" charset="0"/>
              </a:rPr>
              <a:t> bay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a:t>
            </a:r>
          </a:p>
          <a:p>
            <a:pPr lvl="0" algn="just"/>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chuyến</a:t>
            </a:r>
            <a:r>
              <a:rPr lang="en-US" sz="2400" dirty="0">
                <a:latin typeface="Times New Roman" panose="02020603050405020304" pitchFamily="18" charset="0"/>
                <a:cs typeface="Times New Roman" panose="02020603050405020304" pitchFamily="18" charset="0"/>
              </a:rPr>
              <a:t> bay </a:t>
            </a:r>
            <a:r>
              <a:rPr lang="en-US" sz="2400" dirty="0" err="1">
                <a:latin typeface="Times New Roman" panose="02020603050405020304" pitchFamily="18" charset="0"/>
                <a:cs typeface="Times New Roman" panose="02020603050405020304" pitchFamily="18" charset="0"/>
              </a:rPr>
              <a:t>duy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a:t>
            </a:r>
          </a:p>
          <a:p>
            <a:pPr lvl="0" algn="just"/>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chuyến</a:t>
            </a:r>
            <a:r>
              <a:rPr lang="en-US" sz="2400" dirty="0">
                <a:latin typeface="Times New Roman" panose="02020603050405020304" pitchFamily="18" charset="0"/>
                <a:cs typeface="Times New Roman" panose="02020603050405020304" pitchFamily="18" charset="0"/>
              </a:rPr>
              <a:t> bay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sân</a:t>
            </a:r>
            <a:r>
              <a:rPr lang="en-US" sz="2400" dirty="0">
                <a:latin typeface="Times New Roman" panose="02020603050405020304" pitchFamily="18" charset="0"/>
                <a:cs typeface="Times New Roman" panose="02020603050405020304" pitchFamily="18" charset="0"/>
              </a:rPr>
              <a:t> bay </a:t>
            </a:r>
            <a:r>
              <a:rPr lang="en-US" sz="2400" dirty="0" err="1">
                <a:latin typeface="Times New Roman" panose="02020603050405020304" pitchFamily="18" charset="0"/>
                <a:cs typeface="Times New Roman" panose="02020603050405020304" pitchFamily="18" charset="0"/>
              </a:rPr>
              <a:t>khởi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sân</a:t>
            </a:r>
            <a:r>
              <a:rPr lang="en-US" sz="2400" dirty="0">
                <a:latin typeface="Times New Roman" panose="02020603050405020304" pitchFamily="18" charset="0"/>
                <a:cs typeface="Times New Roman" panose="02020603050405020304" pitchFamily="18" charset="0"/>
              </a:rPr>
              <a:t> bay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chặng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dừng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sân</a:t>
            </a:r>
            <a:r>
              <a:rPr lang="en-US" sz="2400" dirty="0">
                <a:latin typeface="Times New Roman" panose="02020603050405020304" pitchFamily="18" charset="0"/>
                <a:cs typeface="Times New Roman" panose="02020603050405020304" pitchFamily="18" charset="0"/>
              </a:rPr>
              <a:t> bay.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dừng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a:t>
            </a:r>
          </a:p>
          <a:p>
            <a:pPr lvl="0" algn="just"/>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đặt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hủy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p>
          <a:p>
            <a:pPr marL="0" lvl="0" indent="0" algn="just">
              <a:buNone/>
            </a:pPr>
            <a:r>
              <a:rPr lang="en-US" sz="2400" b="1" dirty="0" err="1">
                <a:latin typeface="Times New Roman" panose="02020603050405020304" pitchFamily="18" charset="0"/>
                <a:cs typeface="Times New Roman" panose="02020603050405020304" pitchFamily="18" charset="0"/>
              </a:rPr>
              <a:t>Câu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hỏi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định</a:t>
            </a:r>
            <a:r>
              <a:rPr lang="en-US" sz="2400" b="1" dirty="0">
                <a:latin typeface="Times New Roman" panose="02020603050405020304" pitchFamily="18" charset="0"/>
                <a:cs typeface="Times New Roman" panose="02020603050405020304" pitchFamily="18" charset="0"/>
              </a:rPr>
              <a:t> actor</a:t>
            </a:r>
          </a:p>
        </p:txBody>
      </p:sp>
      <p:pic>
        <p:nvPicPr>
          <p:cNvPr id="7" name="Picture 6">
            <a:extLst>
              <a:ext uri="{FF2B5EF4-FFF2-40B4-BE49-F238E27FC236}">
                <a16:creationId xmlns:a16="http://schemas.microsoft.com/office/drawing/2014/main" id="{76317FB9-476E-49EE-AF68-7A188EA1FD88}"/>
              </a:ext>
            </a:extLst>
          </p:cNvPr>
          <p:cNvPicPr>
            <a:picLocks noChangeAspect="1"/>
          </p:cNvPicPr>
          <p:nvPr/>
        </p:nvPicPr>
        <p:blipFill>
          <a:blip r:embed="rId4"/>
          <a:stretch>
            <a:fillRect/>
          </a:stretch>
        </p:blipFill>
        <p:spPr>
          <a:xfrm>
            <a:off x="5986624" y="5493658"/>
            <a:ext cx="986596" cy="942975"/>
          </a:xfrm>
          <a:prstGeom prst="rect">
            <a:avLst/>
          </a:prstGeom>
        </p:spPr>
      </p:pic>
      <p:pic>
        <p:nvPicPr>
          <p:cNvPr id="9" name="Picture 8">
            <a:extLst>
              <a:ext uri="{FF2B5EF4-FFF2-40B4-BE49-F238E27FC236}">
                <a16:creationId xmlns:a16="http://schemas.microsoft.com/office/drawing/2014/main" id="{D6E1AE5A-C48A-4E31-86E5-82B9A97C2882}"/>
              </a:ext>
            </a:extLst>
          </p:cNvPr>
          <p:cNvPicPr>
            <a:picLocks noChangeAspect="1"/>
          </p:cNvPicPr>
          <p:nvPr/>
        </p:nvPicPr>
        <p:blipFill>
          <a:blip r:embed="rId5"/>
          <a:stretch>
            <a:fillRect/>
          </a:stretch>
        </p:blipFill>
        <p:spPr>
          <a:xfrm>
            <a:off x="8226222" y="5469845"/>
            <a:ext cx="910704" cy="990600"/>
          </a:xfrm>
          <a:prstGeom prst="rect">
            <a:avLst/>
          </a:prstGeom>
        </p:spPr>
      </p:pic>
    </p:spTree>
    <p:extLst>
      <p:ext uri="{BB962C8B-B14F-4D97-AF65-F5344CB8AC3E}">
        <p14:creationId xmlns:p14="http://schemas.microsoft.com/office/powerpoint/2010/main" val="356927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108331"/>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USE CASE</a:t>
            </a:r>
          </a:p>
        </p:txBody>
      </p:sp>
      <p:sp>
        <p:nvSpPr>
          <p:cNvPr id="8" name="Rectangle 3">
            <a:extLst>
              <a:ext uri="{FF2B5EF4-FFF2-40B4-BE49-F238E27FC236}">
                <a16:creationId xmlns:a16="http://schemas.microsoft.com/office/drawing/2014/main" id="{B2C94FBA-E6D3-4EF5-AC73-27999EAB5316}"/>
              </a:ext>
            </a:extLst>
          </p:cNvPr>
          <p:cNvSpPr txBox="1">
            <a:spLocks noChangeArrowheads="1"/>
          </p:cNvSpPr>
          <p:nvPr/>
        </p:nvSpPr>
        <p:spPr>
          <a:xfrm>
            <a:off x="-96982" y="1449081"/>
            <a:ext cx="11776364"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914400" lvl="1" indent="-457200" algn="l">
              <a:lnSpc>
                <a:spcPct val="100000"/>
              </a:lnSpc>
              <a:buFont typeface="Arial" panose="020B0604020202020204" pitchFamily="34" charset="0"/>
              <a:buChar char="•"/>
            </a:pPr>
            <a:r>
              <a:rPr lang="vi-VN" sz="3200" dirty="0">
                <a:latin typeface="Times New Roman "/>
              </a:rPr>
              <a:t>Một </a:t>
            </a:r>
            <a:r>
              <a:rPr lang="en-GB" sz="3200" dirty="0">
                <a:latin typeface="Times New Roman "/>
              </a:rPr>
              <a:t>use case </a:t>
            </a:r>
            <a:r>
              <a:rPr lang="vi-VN" sz="3200" dirty="0">
                <a:latin typeface="Times New Roman "/>
              </a:rPr>
              <a:t>đại diện cho một </a:t>
            </a:r>
            <a:r>
              <a:rPr lang="vi-VN" sz="3200" b="1" dirty="0">
                <a:latin typeface="Times New Roman "/>
              </a:rPr>
              <a:t>chức năng </a:t>
            </a:r>
            <a:r>
              <a:rPr lang="vi-VN" sz="3200" dirty="0">
                <a:latin typeface="Times New Roman "/>
              </a:rPr>
              <a:t>hoàn chỉnh</a:t>
            </a:r>
            <a:r>
              <a:rPr lang="en-US" sz="3200" dirty="0">
                <a:latin typeface="Times New Roman "/>
              </a:rPr>
              <a:t> </a:t>
            </a:r>
            <a:r>
              <a:rPr lang="en-US" sz="3200" dirty="0" err="1">
                <a:latin typeface="Times New Roman "/>
              </a:rPr>
              <a:t>của</a:t>
            </a:r>
            <a:r>
              <a:rPr lang="en-US" sz="3200" dirty="0">
                <a:latin typeface="Times New Roman "/>
              </a:rPr>
              <a:t> </a:t>
            </a:r>
            <a:r>
              <a:rPr lang="en-US" sz="3200" dirty="0" err="1">
                <a:latin typeface="Times New Roman "/>
              </a:rPr>
              <a:t>một</a:t>
            </a:r>
            <a:r>
              <a:rPr lang="en-US" sz="3200" dirty="0">
                <a:latin typeface="Times New Roman "/>
              </a:rPr>
              <a:t> </a:t>
            </a:r>
            <a:r>
              <a:rPr lang="en-US" sz="3200" dirty="0" err="1">
                <a:latin typeface="Times New Roman "/>
              </a:rPr>
              <a:t>hệ</a:t>
            </a:r>
            <a:r>
              <a:rPr lang="en-US" sz="3200" dirty="0">
                <a:latin typeface="Times New Roman "/>
              </a:rPr>
              <a:t> </a:t>
            </a:r>
            <a:r>
              <a:rPr lang="en-US" sz="3200" dirty="0" err="1">
                <a:latin typeface="Times New Roman "/>
              </a:rPr>
              <a:t>thống</a:t>
            </a:r>
            <a:r>
              <a:rPr lang="en-GB" sz="3200" dirty="0">
                <a:latin typeface="Times New Roman "/>
              </a:rPr>
              <a:t>, bao </a:t>
            </a:r>
            <a:r>
              <a:rPr lang="en-GB" sz="3200" dirty="0" err="1">
                <a:latin typeface="Times New Roman "/>
              </a:rPr>
              <a:t>gồm</a:t>
            </a:r>
            <a:r>
              <a:rPr lang="en-GB" sz="3200" dirty="0">
                <a:latin typeface="Times New Roman "/>
              </a:rPr>
              <a:t> </a:t>
            </a:r>
            <a:r>
              <a:rPr lang="en-GB" sz="3200" dirty="0" err="1">
                <a:latin typeface="Times New Roman "/>
              </a:rPr>
              <a:t>một</a:t>
            </a:r>
            <a:r>
              <a:rPr lang="en-GB" sz="3200" dirty="0">
                <a:latin typeface="Times New Roman "/>
              </a:rPr>
              <a:t> </a:t>
            </a:r>
            <a:r>
              <a:rPr lang="en-GB" sz="3200" dirty="0" err="1">
                <a:latin typeface="Times New Roman "/>
              </a:rPr>
              <a:t>chuỗi</a:t>
            </a:r>
            <a:r>
              <a:rPr lang="en-GB" sz="3200" dirty="0">
                <a:latin typeface="Times New Roman "/>
              </a:rPr>
              <a:t> </a:t>
            </a:r>
            <a:r>
              <a:rPr lang="en-GB" sz="3200" dirty="0" err="1">
                <a:latin typeface="Times New Roman "/>
              </a:rPr>
              <a:t>các</a:t>
            </a:r>
            <a:r>
              <a:rPr lang="en-GB" sz="3200" dirty="0">
                <a:latin typeface="Times New Roman "/>
              </a:rPr>
              <a:t> </a:t>
            </a:r>
            <a:r>
              <a:rPr lang="en-GB" sz="3200" dirty="0" err="1">
                <a:latin typeface="Times New Roman "/>
              </a:rPr>
              <a:t>hoạt</a:t>
            </a:r>
            <a:r>
              <a:rPr lang="en-GB" sz="3200" dirty="0">
                <a:latin typeface="Times New Roman "/>
              </a:rPr>
              <a:t> </a:t>
            </a:r>
            <a:r>
              <a:rPr lang="en-GB" sz="3200" dirty="0" err="1">
                <a:latin typeface="Times New Roman "/>
              </a:rPr>
              <a:t>động</a:t>
            </a:r>
            <a:r>
              <a:rPr lang="en-GB" sz="3200" dirty="0">
                <a:latin typeface="Times New Roman "/>
              </a:rPr>
              <a:t> </a:t>
            </a:r>
            <a:r>
              <a:rPr lang="en-GB" sz="3200" dirty="0" err="1">
                <a:latin typeface="Times New Roman "/>
              </a:rPr>
              <a:t>khác</a:t>
            </a:r>
            <a:r>
              <a:rPr lang="en-GB" sz="3200" dirty="0">
                <a:latin typeface="Times New Roman "/>
              </a:rPr>
              <a:t> </a:t>
            </a:r>
            <a:r>
              <a:rPr lang="en-GB" sz="3200" dirty="0" err="1">
                <a:latin typeface="Times New Roman "/>
              </a:rPr>
              <a:t>nhau</a:t>
            </a:r>
            <a:r>
              <a:rPr lang="en-GB" sz="3200" dirty="0">
                <a:latin typeface="Times New Roman "/>
              </a:rPr>
              <a:t> </a:t>
            </a:r>
            <a:r>
              <a:rPr lang="en-GB" sz="3200" dirty="0" err="1">
                <a:latin typeface="Times New Roman "/>
              </a:rPr>
              <a:t>mà</a:t>
            </a:r>
            <a:r>
              <a:rPr lang="en-GB" sz="3200" dirty="0">
                <a:latin typeface="Times New Roman "/>
              </a:rPr>
              <a:t> </a:t>
            </a:r>
            <a:r>
              <a:rPr lang="en-GB" sz="3200" dirty="0" err="1">
                <a:latin typeface="Times New Roman "/>
              </a:rPr>
              <a:t>hệ</a:t>
            </a:r>
            <a:r>
              <a:rPr lang="en-GB" sz="3200" dirty="0">
                <a:latin typeface="Times New Roman "/>
              </a:rPr>
              <a:t> </a:t>
            </a:r>
            <a:r>
              <a:rPr lang="en-GB" sz="3200" dirty="0" err="1">
                <a:latin typeface="Times New Roman "/>
              </a:rPr>
              <a:t>thống</a:t>
            </a:r>
            <a:r>
              <a:rPr lang="en-GB" sz="3200" dirty="0">
                <a:latin typeface="Times New Roman "/>
              </a:rPr>
              <a:t> </a:t>
            </a:r>
            <a:r>
              <a:rPr lang="en-GB" sz="3200" dirty="0" err="1">
                <a:latin typeface="Times New Roman "/>
              </a:rPr>
              <a:t>có</a:t>
            </a:r>
            <a:r>
              <a:rPr lang="en-GB" sz="3200" dirty="0">
                <a:latin typeface="Times New Roman "/>
              </a:rPr>
              <a:t> </a:t>
            </a:r>
            <a:r>
              <a:rPr lang="en-GB" sz="3200" dirty="0" err="1">
                <a:latin typeface="Times New Roman "/>
              </a:rPr>
              <a:t>thể</a:t>
            </a:r>
            <a:r>
              <a:rPr lang="en-GB" sz="3200" dirty="0">
                <a:latin typeface="Times New Roman "/>
              </a:rPr>
              <a:t> </a:t>
            </a:r>
            <a:r>
              <a:rPr lang="en-GB" sz="3200" dirty="0" err="1">
                <a:latin typeface="Times New Roman "/>
              </a:rPr>
              <a:t>thực</a:t>
            </a:r>
            <a:r>
              <a:rPr lang="en-GB" sz="3200" dirty="0">
                <a:latin typeface="Times New Roman "/>
              </a:rPr>
              <a:t> </a:t>
            </a:r>
            <a:r>
              <a:rPr lang="en-GB" sz="3200" dirty="0" err="1">
                <a:latin typeface="Times New Roman "/>
              </a:rPr>
              <a:t>hiện</a:t>
            </a:r>
            <a:r>
              <a:rPr lang="en-GB" sz="3200" dirty="0">
                <a:latin typeface="Times New Roman "/>
              </a:rPr>
              <a:t> </a:t>
            </a:r>
            <a:r>
              <a:rPr lang="en-GB" sz="3200" dirty="0" err="1">
                <a:latin typeface="Times New Roman "/>
              </a:rPr>
              <a:t>bằng</a:t>
            </a:r>
            <a:r>
              <a:rPr lang="en-GB" sz="3200" dirty="0">
                <a:latin typeface="Times New Roman "/>
              </a:rPr>
              <a:t> </a:t>
            </a:r>
            <a:r>
              <a:rPr lang="en-GB" sz="3200" dirty="0" err="1">
                <a:latin typeface="Times New Roman "/>
              </a:rPr>
              <a:t>cách</a:t>
            </a:r>
            <a:r>
              <a:rPr lang="en-GB" sz="3200" dirty="0">
                <a:latin typeface="Times New Roman "/>
              </a:rPr>
              <a:t> </a:t>
            </a:r>
            <a:r>
              <a:rPr lang="en-GB" sz="3200" dirty="0" err="1">
                <a:latin typeface="Times New Roman "/>
              </a:rPr>
              <a:t>tương</a:t>
            </a:r>
            <a:r>
              <a:rPr lang="en-GB" sz="3200" dirty="0">
                <a:latin typeface="Times New Roman "/>
              </a:rPr>
              <a:t> </a:t>
            </a:r>
            <a:r>
              <a:rPr lang="en-GB" sz="3200" dirty="0" err="1">
                <a:latin typeface="Times New Roman "/>
              </a:rPr>
              <a:t>tác</a:t>
            </a:r>
            <a:r>
              <a:rPr lang="en-GB" sz="3200" dirty="0">
                <a:latin typeface="Times New Roman "/>
              </a:rPr>
              <a:t> </a:t>
            </a:r>
            <a:r>
              <a:rPr lang="en-GB" sz="3200" dirty="0" err="1">
                <a:latin typeface="Times New Roman "/>
              </a:rPr>
              <a:t>với</a:t>
            </a:r>
            <a:r>
              <a:rPr lang="en-GB" sz="3200" dirty="0">
                <a:latin typeface="Times New Roman "/>
              </a:rPr>
              <a:t> </a:t>
            </a:r>
            <a:r>
              <a:rPr lang="en-GB" sz="3200" dirty="0" err="1">
                <a:latin typeface="Times New Roman "/>
              </a:rPr>
              <a:t>các</a:t>
            </a:r>
            <a:r>
              <a:rPr lang="en-GB" sz="3200" dirty="0">
                <a:latin typeface="Times New Roman "/>
              </a:rPr>
              <a:t> </a:t>
            </a:r>
            <a:r>
              <a:rPr lang="en-GB" sz="3200" b="1" dirty="0">
                <a:latin typeface="Times New Roman "/>
              </a:rPr>
              <a:t>actor</a:t>
            </a:r>
            <a:r>
              <a:rPr lang="en-GB" sz="3200" dirty="0">
                <a:latin typeface="Times New Roman "/>
              </a:rPr>
              <a:t> </a:t>
            </a:r>
            <a:r>
              <a:rPr lang="en-GB" sz="3200" dirty="0" err="1">
                <a:latin typeface="Times New Roman "/>
              </a:rPr>
              <a:t>bên</a:t>
            </a:r>
            <a:r>
              <a:rPr lang="en-GB" sz="3200" dirty="0">
                <a:latin typeface="Times New Roman "/>
              </a:rPr>
              <a:t> </a:t>
            </a:r>
            <a:r>
              <a:rPr lang="en-GB" sz="3200" dirty="0" err="1">
                <a:latin typeface="Times New Roman "/>
              </a:rPr>
              <a:t>ngoài</a:t>
            </a:r>
            <a:r>
              <a:rPr lang="en-GB" sz="3200" dirty="0">
                <a:latin typeface="Times New Roman "/>
              </a:rPr>
              <a:t> </a:t>
            </a:r>
            <a:r>
              <a:rPr lang="en-GB" sz="3200" dirty="0" err="1">
                <a:latin typeface="Times New Roman "/>
              </a:rPr>
              <a:t>hệ</a:t>
            </a:r>
            <a:r>
              <a:rPr lang="en-GB" sz="3200" dirty="0">
                <a:latin typeface="Times New Roman "/>
              </a:rPr>
              <a:t> </a:t>
            </a:r>
            <a:r>
              <a:rPr lang="en-GB" sz="3200" dirty="0" err="1">
                <a:latin typeface="Times New Roman "/>
              </a:rPr>
              <a:t>thống</a:t>
            </a:r>
            <a:r>
              <a:rPr lang="en-GB" sz="3200" dirty="0">
                <a:latin typeface="Times New Roman "/>
              </a:rPr>
              <a:t>.</a:t>
            </a:r>
          </a:p>
          <a:p>
            <a:pPr marL="914400" lvl="1" indent="-457200" algn="l">
              <a:lnSpc>
                <a:spcPct val="100000"/>
              </a:lnSpc>
              <a:buFont typeface="Arial" panose="020B0604020202020204" pitchFamily="34" charset="0"/>
              <a:buChar char="•"/>
            </a:pPr>
            <a:r>
              <a:rPr lang="en-GB" sz="3200" b="1" dirty="0" err="1">
                <a:latin typeface="Times New Roman "/>
              </a:rPr>
              <a:t>Các</a:t>
            </a:r>
            <a:r>
              <a:rPr lang="en-GB" sz="3200" b="1" dirty="0">
                <a:latin typeface="Times New Roman "/>
              </a:rPr>
              <a:t> </a:t>
            </a:r>
            <a:r>
              <a:rPr lang="en-GB" sz="3200" b="1" dirty="0" err="1">
                <a:latin typeface="Times New Roman "/>
              </a:rPr>
              <a:t>yếu</a:t>
            </a:r>
            <a:r>
              <a:rPr lang="en-GB" sz="3200" b="1" dirty="0">
                <a:latin typeface="Times New Roman "/>
              </a:rPr>
              <a:t> </a:t>
            </a:r>
            <a:r>
              <a:rPr lang="en-GB" sz="3200" b="1" dirty="0" err="1">
                <a:latin typeface="Times New Roman "/>
              </a:rPr>
              <a:t>tố</a:t>
            </a:r>
            <a:r>
              <a:rPr lang="en-GB" sz="3200" b="1" dirty="0">
                <a:latin typeface="Times New Roman "/>
              </a:rPr>
              <a:t> </a:t>
            </a:r>
            <a:r>
              <a:rPr lang="en-GB" sz="3200" b="1" dirty="0" err="1">
                <a:latin typeface="Times New Roman "/>
              </a:rPr>
              <a:t>của</a:t>
            </a:r>
            <a:r>
              <a:rPr lang="en-GB" sz="3200" b="1" dirty="0">
                <a:latin typeface="Times New Roman "/>
              </a:rPr>
              <a:t> </a:t>
            </a:r>
            <a:r>
              <a:rPr lang="en-GB" sz="3200" b="1" dirty="0" err="1">
                <a:latin typeface="Times New Roman "/>
              </a:rPr>
              <a:t>một</a:t>
            </a:r>
            <a:r>
              <a:rPr lang="en-GB" sz="3200" b="1" dirty="0">
                <a:latin typeface="Times New Roman "/>
              </a:rPr>
              <a:t> use case</a:t>
            </a:r>
          </a:p>
          <a:p>
            <a:pPr marL="1371600" lvl="2" indent="-457200" algn="l">
              <a:lnSpc>
                <a:spcPct val="100000"/>
              </a:lnSpc>
              <a:buFont typeface="Arial" panose="020B0604020202020204" pitchFamily="34" charset="0"/>
              <a:buChar char="•"/>
            </a:pPr>
            <a:r>
              <a:rPr lang="en-GB" sz="2800" b="1" i="1" dirty="0" err="1">
                <a:latin typeface="Times New Roman "/>
              </a:rPr>
              <a:t>Kịch</a:t>
            </a:r>
            <a:r>
              <a:rPr lang="en-GB" sz="2800" b="1" i="1" dirty="0">
                <a:latin typeface="Times New Roman "/>
              </a:rPr>
              <a:t> </a:t>
            </a:r>
            <a:r>
              <a:rPr lang="en-GB" sz="2800" b="1" i="1" dirty="0" err="1">
                <a:latin typeface="Times New Roman "/>
              </a:rPr>
              <a:t>bản</a:t>
            </a:r>
            <a:r>
              <a:rPr lang="en-GB" sz="2800" b="1" i="1" dirty="0">
                <a:latin typeface="Times New Roman "/>
              </a:rPr>
              <a:t> (scenarios): </a:t>
            </a:r>
            <a:r>
              <a:rPr lang="vi-VN" sz="2800" dirty="0">
                <a:latin typeface="Times New Roman "/>
              </a:rPr>
              <a:t>là một tập các ràng buộc </a:t>
            </a:r>
            <a:r>
              <a:rPr lang="en-GB" sz="2800" dirty="0" err="1">
                <a:latin typeface="Times New Roman "/>
              </a:rPr>
              <a:t>theo</a:t>
            </a:r>
            <a:r>
              <a:rPr lang="en-GB" sz="2800" dirty="0">
                <a:latin typeface="Times New Roman "/>
              </a:rPr>
              <a:t> </a:t>
            </a:r>
            <a:r>
              <a:rPr lang="vi-VN" sz="2800" dirty="0">
                <a:latin typeface="Times New Roman "/>
              </a:rPr>
              <a:t>mục tiêu người dùng</a:t>
            </a:r>
            <a:r>
              <a:rPr lang="en-GB" sz="2800" dirty="0">
                <a:latin typeface="Times New Roman "/>
              </a:rPr>
              <a:t>, </a:t>
            </a:r>
            <a:r>
              <a:rPr lang="en-GB" sz="2800" dirty="0" err="1">
                <a:latin typeface="Times New Roman "/>
              </a:rPr>
              <a:t>thường</a:t>
            </a:r>
            <a:r>
              <a:rPr lang="en-GB" sz="2800" dirty="0">
                <a:latin typeface="Times New Roman "/>
              </a:rPr>
              <a:t> </a:t>
            </a:r>
            <a:r>
              <a:rPr lang="en-GB" sz="2800" dirty="0" err="1">
                <a:latin typeface="Times New Roman "/>
              </a:rPr>
              <a:t>là</a:t>
            </a:r>
            <a:r>
              <a:rPr lang="en-GB" sz="2800" dirty="0">
                <a:latin typeface="Times New Roman "/>
              </a:rPr>
              <a:t> </a:t>
            </a:r>
            <a:r>
              <a:rPr lang="en-GB" sz="2800" dirty="0" err="1">
                <a:latin typeface="Times New Roman "/>
              </a:rPr>
              <a:t>một</a:t>
            </a:r>
            <a:r>
              <a:rPr lang="vi-VN" sz="2800" dirty="0">
                <a:latin typeface="Times New Roman "/>
              </a:rPr>
              <a:t> chuỗi các giao dịch được thực hiện bởi một hệ thống</a:t>
            </a:r>
            <a:r>
              <a:rPr lang="en-GB" sz="2800" dirty="0">
                <a:latin typeface="Times New Roman "/>
              </a:rPr>
              <a:t>, </a:t>
            </a:r>
            <a:r>
              <a:rPr lang="en-GB" sz="2800" dirty="0" err="1">
                <a:latin typeface="Times New Roman "/>
              </a:rPr>
              <a:t>có</a:t>
            </a:r>
            <a:r>
              <a:rPr lang="en-GB" sz="2800" dirty="0">
                <a:latin typeface="Times New Roman "/>
              </a:rPr>
              <a:t> </a:t>
            </a:r>
            <a:r>
              <a:rPr lang="en-GB" sz="2800" dirty="0" err="1">
                <a:latin typeface="Times New Roman "/>
              </a:rPr>
              <a:t>thể</a:t>
            </a:r>
            <a:r>
              <a:rPr lang="en-GB" sz="2800" dirty="0">
                <a:latin typeface="Times New Roman "/>
              </a:rPr>
              <a:t> </a:t>
            </a:r>
            <a:r>
              <a:rPr lang="vi-VN" sz="2800" dirty="0">
                <a:latin typeface="Times New Roman "/>
              </a:rPr>
              <a:t>nhìn thấy được, đo lường được kết quả.</a:t>
            </a:r>
            <a:endParaRPr lang="en-GB" sz="2800" dirty="0">
              <a:latin typeface="Times New Roman "/>
            </a:endParaRPr>
          </a:p>
          <a:p>
            <a:pPr algn="l">
              <a:lnSpc>
                <a:spcPct val="100000"/>
              </a:lnSpc>
            </a:pPr>
            <a:endParaRPr lang="vi-VN" sz="3600" dirty="0">
              <a:latin typeface="Times New Roman "/>
              <a:cs typeface="Times New Roman" panose="02020603050405020304" pitchFamily="18" charset="0"/>
            </a:endParaRPr>
          </a:p>
        </p:txBody>
      </p:sp>
    </p:spTree>
    <p:extLst>
      <p:ext uri="{BB962C8B-B14F-4D97-AF65-F5344CB8AC3E}">
        <p14:creationId xmlns:p14="http://schemas.microsoft.com/office/powerpoint/2010/main" val="49628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153836"/>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USE CASE</a:t>
            </a:r>
          </a:p>
        </p:txBody>
      </p:sp>
      <p:sp>
        <p:nvSpPr>
          <p:cNvPr id="8" name="Rectangle 3">
            <a:extLst>
              <a:ext uri="{FF2B5EF4-FFF2-40B4-BE49-F238E27FC236}">
                <a16:creationId xmlns:a16="http://schemas.microsoft.com/office/drawing/2014/main" id="{B2C94FBA-E6D3-4EF5-AC73-27999EAB5316}"/>
              </a:ext>
            </a:extLst>
          </p:cNvPr>
          <p:cNvSpPr txBox="1">
            <a:spLocks noChangeArrowheads="1"/>
          </p:cNvSpPr>
          <p:nvPr/>
        </p:nvSpPr>
        <p:spPr>
          <a:xfrm>
            <a:off x="-96982" y="1449081"/>
            <a:ext cx="11776364"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Arial" panose="020B0604020202020204" pitchFamily="34" charset="0"/>
              <a:buChar char="•"/>
            </a:pPr>
            <a:r>
              <a:rPr lang="en-GB" sz="3200" b="1" dirty="0" err="1">
                <a:latin typeface="Times New Roman "/>
              </a:rPr>
              <a:t>Ký</a:t>
            </a:r>
            <a:r>
              <a:rPr lang="en-GB" sz="3200" b="1" dirty="0">
                <a:latin typeface="Times New Roman "/>
              </a:rPr>
              <a:t> </a:t>
            </a:r>
            <a:r>
              <a:rPr lang="en-GB" sz="3200" b="1" dirty="0" err="1">
                <a:latin typeface="Times New Roman "/>
              </a:rPr>
              <a:t>hiệu</a:t>
            </a:r>
            <a:r>
              <a:rPr lang="en-GB" sz="3200" b="1" dirty="0">
                <a:latin typeface="Times New Roman "/>
              </a:rPr>
              <a:t> </a:t>
            </a:r>
            <a:r>
              <a:rPr lang="en-GB" sz="3200" b="1" dirty="0">
                <a:solidFill>
                  <a:srgbClr val="FF0000"/>
                </a:solidFill>
                <a:latin typeface="Times New Roman "/>
              </a:rPr>
              <a:t>use case </a:t>
            </a:r>
            <a:r>
              <a:rPr lang="en-GB" sz="3200" b="1" dirty="0" err="1">
                <a:latin typeface="Times New Roman "/>
              </a:rPr>
              <a:t>trong</a:t>
            </a:r>
            <a:r>
              <a:rPr lang="en-GB" sz="3200" b="1" dirty="0">
                <a:latin typeface="Times New Roman "/>
              </a:rPr>
              <a:t> UML</a:t>
            </a:r>
            <a:endParaRPr lang="vi-VN" sz="3200" b="1" dirty="0">
              <a:latin typeface="Times New Roman "/>
            </a:endParaRPr>
          </a:p>
          <a:p>
            <a:pPr marL="800100" lvl="1" indent="-342900" algn="l">
              <a:lnSpc>
                <a:spcPct val="100000"/>
              </a:lnSpc>
              <a:buFont typeface="Arial" panose="020B0604020202020204" pitchFamily="34" charset="0"/>
              <a:buChar char="•"/>
            </a:pPr>
            <a:r>
              <a:rPr lang="en-GB" sz="2800" dirty="0" err="1">
                <a:latin typeface="Times New Roman "/>
              </a:rPr>
              <a:t>Có</a:t>
            </a:r>
            <a:r>
              <a:rPr lang="en-GB" sz="2800" dirty="0">
                <a:latin typeface="Times New Roman "/>
              </a:rPr>
              <a:t> </a:t>
            </a:r>
            <a:r>
              <a:rPr lang="en-GB" sz="2800" dirty="0" err="1">
                <a:latin typeface="Times New Roman "/>
              </a:rPr>
              <a:t>dạng</a:t>
            </a:r>
            <a:r>
              <a:rPr lang="en-GB" sz="2800" dirty="0">
                <a:latin typeface="Times New Roman "/>
              </a:rPr>
              <a:t> </a:t>
            </a:r>
            <a:r>
              <a:rPr lang="en-GB" sz="2800" dirty="0" err="1">
                <a:latin typeface="Times New Roman "/>
              </a:rPr>
              <a:t>hình</a:t>
            </a:r>
            <a:r>
              <a:rPr lang="en-GB" sz="2800" dirty="0">
                <a:latin typeface="Times New Roman "/>
              </a:rPr>
              <a:t> oval</a:t>
            </a:r>
          </a:p>
          <a:p>
            <a:pPr marL="800100" lvl="1" indent="-342900" algn="l">
              <a:lnSpc>
                <a:spcPct val="100000"/>
              </a:lnSpc>
              <a:buFont typeface="Arial" panose="020B0604020202020204" pitchFamily="34" charset="0"/>
              <a:buChar char="•"/>
            </a:pPr>
            <a:r>
              <a:rPr lang="en-GB" sz="2800" dirty="0" err="1">
                <a:latin typeface="Times New Roman "/>
              </a:rPr>
              <a:t>Tên</a:t>
            </a:r>
            <a:r>
              <a:rPr lang="en-GB" sz="2800" dirty="0">
                <a:latin typeface="Times New Roman "/>
              </a:rPr>
              <a:t> </a:t>
            </a:r>
            <a:r>
              <a:rPr lang="en-GB" sz="2800" dirty="0" err="1">
                <a:latin typeface="Times New Roman "/>
              </a:rPr>
              <a:t>của</a:t>
            </a:r>
            <a:r>
              <a:rPr lang="en-GB" sz="2800" dirty="0">
                <a:latin typeface="Times New Roman "/>
              </a:rPr>
              <a:t> use case</a:t>
            </a:r>
          </a:p>
          <a:p>
            <a:pPr marL="1257300" lvl="2" indent="-342900" algn="l">
              <a:lnSpc>
                <a:spcPct val="100000"/>
              </a:lnSpc>
              <a:buFont typeface="Arial" panose="020B0604020202020204" pitchFamily="34" charset="0"/>
              <a:buChar char="•"/>
            </a:pPr>
            <a:r>
              <a:rPr lang="en-GB" sz="2400" dirty="0" err="1">
                <a:latin typeface="Times New Roman "/>
              </a:rPr>
              <a:t>Sử</a:t>
            </a:r>
            <a:r>
              <a:rPr lang="en-GB" sz="2400" dirty="0">
                <a:latin typeface="Times New Roman "/>
              </a:rPr>
              <a:t> </a:t>
            </a:r>
            <a:r>
              <a:rPr lang="en-GB" sz="2400" dirty="0" err="1">
                <a:latin typeface="Times New Roman "/>
              </a:rPr>
              <a:t>dụng</a:t>
            </a:r>
            <a:r>
              <a:rPr lang="en-GB" sz="2400" dirty="0">
                <a:latin typeface="Times New Roman "/>
              </a:rPr>
              <a:t> </a:t>
            </a:r>
            <a:r>
              <a:rPr lang="en-GB" sz="2400" dirty="0" err="1">
                <a:latin typeface="Times New Roman "/>
              </a:rPr>
              <a:t>động</a:t>
            </a:r>
            <a:r>
              <a:rPr lang="en-GB" sz="2400" dirty="0">
                <a:latin typeface="Times New Roman "/>
              </a:rPr>
              <a:t> </a:t>
            </a:r>
            <a:r>
              <a:rPr lang="en-GB" sz="2400" dirty="0" err="1">
                <a:latin typeface="Times New Roman "/>
              </a:rPr>
              <a:t>từ</a:t>
            </a:r>
            <a:endParaRPr lang="en-GB" sz="2400" dirty="0">
              <a:latin typeface="Times New Roman "/>
            </a:endParaRPr>
          </a:p>
          <a:p>
            <a:pPr marL="1257300" lvl="2" indent="-342900" algn="l">
              <a:lnSpc>
                <a:spcPct val="100000"/>
              </a:lnSpc>
              <a:buFont typeface="Arial" panose="020B0604020202020204" pitchFamily="34" charset="0"/>
              <a:buChar char="•"/>
            </a:pPr>
            <a:r>
              <a:rPr lang="en-GB" sz="2400" dirty="0" err="1">
                <a:latin typeface="Times New Roman "/>
              </a:rPr>
              <a:t>Biểu</a:t>
            </a:r>
            <a:r>
              <a:rPr lang="en-GB" sz="2400" dirty="0">
                <a:latin typeface="Times New Roman "/>
              </a:rPr>
              <a:t> </a:t>
            </a:r>
            <a:r>
              <a:rPr lang="en-GB" sz="2400" dirty="0" err="1">
                <a:latin typeface="Times New Roman "/>
              </a:rPr>
              <a:t>diễn</a:t>
            </a:r>
            <a:r>
              <a:rPr lang="en-GB" sz="2400" dirty="0">
                <a:latin typeface="Times New Roman "/>
              </a:rPr>
              <a:t> </a:t>
            </a:r>
            <a:r>
              <a:rPr lang="en-GB" sz="2400" dirty="0" err="1">
                <a:latin typeface="Times New Roman "/>
              </a:rPr>
              <a:t>hành</a:t>
            </a:r>
            <a:r>
              <a:rPr lang="en-GB" sz="2400" dirty="0">
                <a:latin typeface="Times New Roman "/>
              </a:rPr>
              <a:t> vi </a:t>
            </a:r>
            <a:r>
              <a:rPr lang="en-GB" sz="2400" dirty="0" err="1">
                <a:latin typeface="Times New Roman "/>
              </a:rPr>
              <a:t>tương</a:t>
            </a:r>
            <a:r>
              <a:rPr lang="en-GB" sz="2400" dirty="0">
                <a:latin typeface="Times New Roman "/>
              </a:rPr>
              <a:t> </a:t>
            </a:r>
            <a:r>
              <a:rPr lang="en-GB" sz="2400" dirty="0" err="1">
                <a:latin typeface="Times New Roman "/>
              </a:rPr>
              <a:t>tác</a:t>
            </a:r>
            <a:r>
              <a:rPr lang="en-GB" sz="2400" dirty="0">
                <a:latin typeface="Times New Roman "/>
              </a:rPr>
              <a:t> </a:t>
            </a:r>
            <a:r>
              <a:rPr lang="en-GB" sz="2400" dirty="0" err="1">
                <a:latin typeface="Times New Roman "/>
              </a:rPr>
              <a:t>của</a:t>
            </a:r>
            <a:r>
              <a:rPr lang="en-GB" sz="2400" dirty="0">
                <a:latin typeface="Times New Roman "/>
              </a:rPr>
              <a:t> Actor </a:t>
            </a:r>
            <a:r>
              <a:rPr lang="en-GB" sz="2400" dirty="0" err="1">
                <a:latin typeface="Times New Roman "/>
              </a:rPr>
              <a:t>và</a:t>
            </a:r>
            <a:r>
              <a:rPr lang="en-GB" sz="2400" dirty="0">
                <a:latin typeface="Times New Roman "/>
              </a:rPr>
              <a:t> </a:t>
            </a:r>
            <a:r>
              <a:rPr lang="en-GB" sz="2400" dirty="0" err="1">
                <a:latin typeface="Times New Roman "/>
              </a:rPr>
              <a:t>hệ</a:t>
            </a:r>
            <a:r>
              <a:rPr lang="en-GB" sz="2400" dirty="0">
                <a:latin typeface="Times New Roman "/>
              </a:rPr>
              <a:t> </a:t>
            </a:r>
            <a:r>
              <a:rPr lang="en-GB" sz="2400" dirty="0" err="1">
                <a:latin typeface="Times New Roman "/>
              </a:rPr>
              <a:t>thống</a:t>
            </a:r>
            <a:endParaRPr lang="en-GB" sz="2400" dirty="0">
              <a:latin typeface="Times New Roman "/>
            </a:endParaRPr>
          </a:p>
          <a:p>
            <a:pPr marL="571500" indent="-571500" algn="l">
              <a:lnSpc>
                <a:spcPct val="100000"/>
              </a:lnSpc>
              <a:buFont typeface="Arial" panose="020B0604020202020204" pitchFamily="34" charset="0"/>
              <a:buChar char="•"/>
            </a:pPr>
            <a:endParaRPr lang="vi-VN" sz="4400" dirty="0">
              <a:latin typeface="Times New Roman "/>
              <a:cs typeface="Times New Roman" panose="02020603050405020304" pitchFamily="18" charset="0"/>
            </a:endParaRPr>
          </a:p>
        </p:txBody>
      </p:sp>
      <p:sp>
        <p:nvSpPr>
          <p:cNvPr id="6" name="Oval 5">
            <a:extLst>
              <a:ext uri="{FF2B5EF4-FFF2-40B4-BE49-F238E27FC236}">
                <a16:creationId xmlns:a16="http://schemas.microsoft.com/office/drawing/2014/main" id="{1B183687-B050-4A4A-9FD8-E7006AB8CA6B}"/>
              </a:ext>
            </a:extLst>
          </p:cNvPr>
          <p:cNvSpPr/>
          <p:nvPr/>
        </p:nvSpPr>
        <p:spPr>
          <a:xfrm>
            <a:off x="4077096" y="4132866"/>
            <a:ext cx="1895060" cy="69574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GB" sz="2000" b="1" dirty="0"/>
              <a:t>Login</a:t>
            </a:r>
          </a:p>
        </p:txBody>
      </p:sp>
    </p:spTree>
    <p:extLst>
      <p:ext uri="{BB962C8B-B14F-4D97-AF65-F5344CB8AC3E}">
        <p14:creationId xmlns:p14="http://schemas.microsoft.com/office/powerpoint/2010/main" val="343297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252" y="143341"/>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07335" y="-278027"/>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USE CASE</a:t>
            </a:r>
          </a:p>
        </p:txBody>
      </p:sp>
      <p:sp>
        <p:nvSpPr>
          <p:cNvPr id="8" name="Rectangle 3">
            <a:extLst>
              <a:ext uri="{FF2B5EF4-FFF2-40B4-BE49-F238E27FC236}">
                <a16:creationId xmlns:a16="http://schemas.microsoft.com/office/drawing/2014/main" id="{B2C94FBA-E6D3-4EF5-AC73-27999EAB5316}"/>
              </a:ext>
            </a:extLst>
          </p:cNvPr>
          <p:cNvSpPr txBox="1">
            <a:spLocks noChangeArrowheads="1"/>
          </p:cNvSpPr>
          <p:nvPr/>
        </p:nvSpPr>
        <p:spPr>
          <a:xfrm>
            <a:off x="207335" y="636373"/>
            <a:ext cx="11776364" cy="4187825"/>
          </a:xfrm>
          <a:prstGeom prst="rect">
            <a:avLst/>
          </a:prstGeom>
        </p:spPr>
        <p:txBody>
          <a:bodyPr vert="horz" lIns="18288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ct val="50000"/>
              </a:spcBef>
            </a:pPr>
            <a:r>
              <a:rPr lang="en-US" altLang="en-US" b="1" dirty="0" err="1">
                <a:latin typeface="Times New Roman "/>
                <a:sym typeface="Wingdings" pitchFamily="2" charset="2"/>
              </a:rPr>
              <a:t>Nhận</a:t>
            </a:r>
            <a:r>
              <a:rPr lang="en-US" altLang="en-US" b="1" dirty="0">
                <a:latin typeface="Times New Roman "/>
                <a:sym typeface="Wingdings" pitchFamily="2" charset="2"/>
              </a:rPr>
              <a:t> </a:t>
            </a:r>
            <a:r>
              <a:rPr lang="en-US" altLang="en-US" b="1" dirty="0" err="1">
                <a:latin typeface="Times New Roman "/>
                <a:sym typeface="Wingdings" pitchFamily="2" charset="2"/>
              </a:rPr>
              <a:t>diện</a:t>
            </a:r>
            <a:r>
              <a:rPr lang="en-US" altLang="en-US" b="1" dirty="0">
                <a:latin typeface="Times New Roman "/>
                <a:sym typeface="Wingdings" pitchFamily="2" charset="2"/>
              </a:rPr>
              <a:t> Use case:</a:t>
            </a:r>
            <a:endParaRPr lang="en-US" altLang="en-US" b="1" dirty="0">
              <a:latin typeface="Times New Roman "/>
            </a:endParaRPr>
          </a:p>
          <a:p>
            <a:pPr marL="628650" lvl="1" indent="-342900" algn="l">
              <a:lnSpc>
                <a:spcPct val="100000"/>
              </a:lnSpc>
              <a:buFont typeface="Arial" panose="020B0604020202020204" pitchFamily="34" charset="0"/>
              <a:buChar char="•"/>
              <a:defRPr/>
            </a:pPr>
            <a:r>
              <a:rPr lang="en-US" sz="2800" dirty="0" err="1">
                <a:latin typeface="Times New Roman "/>
              </a:rPr>
              <a:t>Các</a:t>
            </a:r>
            <a:r>
              <a:rPr lang="en-US" sz="2800" dirty="0">
                <a:latin typeface="Times New Roman "/>
              </a:rPr>
              <a:t> </a:t>
            </a:r>
            <a:r>
              <a:rPr lang="en-US" sz="2800" dirty="0" err="1">
                <a:latin typeface="Times New Roman "/>
              </a:rPr>
              <a:t>yêu</a:t>
            </a:r>
            <a:r>
              <a:rPr lang="en-US" sz="2800" dirty="0">
                <a:latin typeface="Times New Roman "/>
              </a:rPr>
              <a:t> </a:t>
            </a:r>
            <a:r>
              <a:rPr lang="en-US" sz="2800" dirty="0" err="1">
                <a:latin typeface="Times New Roman "/>
              </a:rPr>
              <a:t>cầu</a:t>
            </a:r>
            <a:r>
              <a:rPr lang="en-US" sz="2800" dirty="0">
                <a:latin typeface="Times New Roman "/>
              </a:rPr>
              <a:t> </a:t>
            </a:r>
            <a:r>
              <a:rPr lang="en-US" sz="2800" dirty="0" err="1">
                <a:latin typeface="Times New Roman "/>
              </a:rPr>
              <a:t>chức</a:t>
            </a:r>
            <a:r>
              <a:rPr lang="en-US" sz="2800" dirty="0">
                <a:latin typeface="Times New Roman "/>
              </a:rPr>
              <a:t> </a:t>
            </a:r>
            <a:r>
              <a:rPr lang="en-US" sz="2800" dirty="0" err="1">
                <a:latin typeface="Times New Roman "/>
              </a:rPr>
              <a:t>năng</a:t>
            </a:r>
            <a:r>
              <a:rPr lang="en-US" sz="2800" dirty="0">
                <a:latin typeface="Times New Roman "/>
              </a:rPr>
              <a:t> </a:t>
            </a:r>
            <a:r>
              <a:rPr lang="en-US" sz="2800" dirty="0" err="1">
                <a:latin typeface="Times New Roman "/>
              </a:rPr>
              <a:t>được</a:t>
            </a:r>
            <a:r>
              <a:rPr lang="en-US" sz="2800" dirty="0">
                <a:latin typeface="Times New Roman "/>
              </a:rPr>
              <a:t> </a:t>
            </a:r>
            <a:r>
              <a:rPr lang="en-US" sz="2800" dirty="0" err="1">
                <a:latin typeface="Times New Roman "/>
              </a:rPr>
              <a:t>diễn</a:t>
            </a:r>
            <a:r>
              <a:rPr lang="en-US" sz="2800" dirty="0">
                <a:latin typeface="Times New Roman "/>
              </a:rPr>
              <a:t> </a:t>
            </a:r>
            <a:r>
              <a:rPr lang="en-US" sz="2800" dirty="0" err="1">
                <a:latin typeface="Times New Roman "/>
              </a:rPr>
              <a:t>dịch</a:t>
            </a:r>
            <a:r>
              <a:rPr lang="en-US" sz="2800" dirty="0">
                <a:latin typeface="Times New Roman "/>
              </a:rPr>
              <a:t> </a:t>
            </a:r>
            <a:r>
              <a:rPr lang="en-US" sz="2800" dirty="0" err="1">
                <a:latin typeface="Times New Roman "/>
              </a:rPr>
              <a:t>thành</a:t>
            </a:r>
            <a:r>
              <a:rPr lang="en-US" sz="2800" dirty="0">
                <a:latin typeface="Times New Roman "/>
              </a:rPr>
              <a:t> </a:t>
            </a:r>
            <a:r>
              <a:rPr lang="en-US" sz="2800" dirty="0" err="1">
                <a:latin typeface="Times New Roman "/>
              </a:rPr>
              <a:t>các</a:t>
            </a:r>
            <a:r>
              <a:rPr lang="en-US" sz="2800" dirty="0">
                <a:latin typeface="Times New Roman "/>
              </a:rPr>
              <a:t> use case</a:t>
            </a:r>
            <a:endParaRPr lang="en-US" sz="2800" b="1" dirty="0">
              <a:latin typeface="Times New Roman "/>
            </a:endParaRPr>
          </a:p>
          <a:p>
            <a:pPr marL="628650" lvl="1" indent="-342900" algn="l">
              <a:lnSpc>
                <a:spcPct val="100000"/>
              </a:lnSpc>
              <a:buFont typeface="Arial" panose="020B0604020202020204" pitchFamily="34" charset="0"/>
              <a:buChar char="•"/>
              <a:defRPr/>
            </a:pPr>
            <a:r>
              <a:rPr lang="en-US" sz="2800" b="1" dirty="0">
                <a:latin typeface="Times New Roman "/>
              </a:rPr>
              <a:t>Actor </a:t>
            </a:r>
            <a:r>
              <a:rPr lang="en-US" sz="2800" dirty="0" err="1">
                <a:latin typeface="Times New Roman "/>
              </a:rPr>
              <a:t>và</a:t>
            </a:r>
            <a:r>
              <a:rPr lang="en-US" sz="2800" dirty="0">
                <a:latin typeface="Times New Roman "/>
              </a:rPr>
              <a:t> </a:t>
            </a:r>
            <a:r>
              <a:rPr lang="en-US" sz="2800" dirty="0" err="1">
                <a:latin typeface="Times New Roman "/>
              </a:rPr>
              <a:t>mục</a:t>
            </a:r>
            <a:r>
              <a:rPr lang="en-US" sz="2800" dirty="0">
                <a:latin typeface="Times New Roman "/>
              </a:rPr>
              <a:t> </a:t>
            </a:r>
            <a:r>
              <a:rPr lang="en-US" sz="2800" dirty="0" err="1">
                <a:latin typeface="Times New Roman "/>
              </a:rPr>
              <a:t>đích</a:t>
            </a:r>
            <a:r>
              <a:rPr lang="en-US" sz="2800" dirty="0">
                <a:latin typeface="Times New Roman "/>
              </a:rPr>
              <a:t> </a:t>
            </a:r>
            <a:r>
              <a:rPr lang="en-US" sz="2800" dirty="0" err="1">
                <a:latin typeface="Times New Roman "/>
              </a:rPr>
              <a:t>của</a:t>
            </a:r>
            <a:r>
              <a:rPr lang="en-US" sz="2800" dirty="0">
                <a:latin typeface="Times New Roman "/>
              </a:rPr>
              <a:t> </a:t>
            </a:r>
            <a:r>
              <a:rPr lang="en-US" sz="2800" dirty="0" err="1">
                <a:latin typeface="Times New Roman "/>
              </a:rPr>
              <a:t>họ</a:t>
            </a:r>
            <a:r>
              <a:rPr lang="en-US" sz="2800" dirty="0">
                <a:latin typeface="Times New Roman "/>
              </a:rPr>
              <a:t> </a:t>
            </a:r>
            <a:r>
              <a:rPr lang="en-US" sz="2800" dirty="0" err="1">
                <a:latin typeface="Times New Roman "/>
              </a:rPr>
              <a:t>đối</a:t>
            </a:r>
            <a:r>
              <a:rPr lang="en-US" sz="2800" dirty="0">
                <a:latin typeface="Times New Roman "/>
              </a:rPr>
              <a:t> </a:t>
            </a:r>
            <a:r>
              <a:rPr lang="en-US" sz="2800" dirty="0" err="1">
                <a:latin typeface="Times New Roman "/>
              </a:rPr>
              <a:t>với</a:t>
            </a:r>
            <a:r>
              <a:rPr lang="en-US" sz="2800" dirty="0">
                <a:latin typeface="Times New Roman "/>
              </a:rPr>
              <a:t> </a:t>
            </a:r>
            <a:r>
              <a:rPr lang="en-US" sz="2800" dirty="0" err="1">
                <a:latin typeface="Times New Roman "/>
              </a:rPr>
              <a:t>hệ</a:t>
            </a:r>
            <a:r>
              <a:rPr lang="en-US" sz="2800" dirty="0">
                <a:latin typeface="Times New Roman "/>
              </a:rPr>
              <a:t> </a:t>
            </a:r>
            <a:r>
              <a:rPr lang="en-US" sz="2800" dirty="0" err="1">
                <a:latin typeface="Times New Roman "/>
              </a:rPr>
              <a:t>thống</a:t>
            </a:r>
            <a:r>
              <a:rPr lang="en-US" sz="2800" dirty="0">
                <a:latin typeface="Times New Roman "/>
              </a:rPr>
              <a:t>.</a:t>
            </a:r>
          </a:p>
          <a:p>
            <a:pPr marL="628650" lvl="1" indent="-342900" algn="l">
              <a:lnSpc>
                <a:spcPct val="100000"/>
              </a:lnSpc>
              <a:buFont typeface="Arial" panose="020B0604020202020204" pitchFamily="34" charset="0"/>
              <a:buChar char="•"/>
              <a:defRPr/>
            </a:pPr>
            <a:r>
              <a:rPr lang="en-US" sz="2800" dirty="0" err="1">
                <a:latin typeface="Times New Roman "/>
              </a:rPr>
              <a:t>Trả</a:t>
            </a:r>
            <a:r>
              <a:rPr lang="en-US" sz="2800" dirty="0">
                <a:latin typeface="Times New Roman "/>
              </a:rPr>
              <a:t> </a:t>
            </a:r>
            <a:r>
              <a:rPr lang="en-US" sz="2800" dirty="0" err="1">
                <a:latin typeface="Times New Roman "/>
              </a:rPr>
              <a:t>lời</a:t>
            </a:r>
            <a:r>
              <a:rPr lang="en-US" sz="2800" dirty="0">
                <a:latin typeface="Times New Roman "/>
              </a:rPr>
              <a:t> </a:t>
            </a:r>
            <a:r>
              <a:rPr lang="en-US" sz="2800" dirty="0" err="1">
                <a:latin typeface="Times New Roman "/>
              </a:rPr>
              <a:t>các</a:t>
            </a:r>
            <a:r>
              <a:rPr lang="en-US" sz="2800" dirty="0">
                <a:latin typeface="Times New Roman "/>
              </a:rPr>
              <a:t> </a:t>
            </a:r>
            <a:r>
              <a:rPr lang="en-US" sz="2800" dirty="0" err="1">
                <a:latin typeface="Times New Roman "/>
              </a:rPr>
              <a:t>câu</a:t>
            </a:r>
            <a:r>
              <a:rPr lang="en-US" sz="2800" dirty="0">
                <a:latin typeface="Times New Roman "/>
              </a:rPr>
              <a:t> </a:t>
            </a:r>
            <a:r>
              <a:rPr lang="en-US" sz="2800" dirty="0" err="1">
                <a:latin typeface="Times New Roman "/>
              </a:rPr>
              <a:t>hỏi</a:t>
            </a:r>
            <a:endParaRPr lang="en-US" sz="2800" dirty="0">
              <a:latin typeface="Times New Roman "/>
            </a:endParaRPr>
          </a:p>
          <a:p>
            <a:pPr marL="803275" lvl="1" indent="-346075" algn="l">
              <a:lnSpc>
                <a:spcPct val="100000"/>
              </a:lnSpc>
              <a:spcBef>
                <a:spcPct val="0"/>
              </a:spcBef>
              <a:buFont typeface="Wingdings" pitchFamily="2" charset="2"/>
              <a:buChar char="§"/>
            </a:pPr>
            <a:r>
              <a:rPr lang="en-US" altLang="en-US" sz="2400" i="1" dirty="0">
                <a:latin typeface="Times New Roman "/>
              </a:rPr>
              <a:t>Actor</a:t>
            </a:r>
            <a:r>
              <a:rPr lang="en-US" altLang="en-US" sz="2400" dirty="0">
                <a:latin typeface="Times New Roman "/>
              </a:rPr>
              <a:t> </a:t>
            </a:r>
            <a:r>
              <a:rPr lang="en-US" altLang="en-US" sz="2400" dirty="0" err="1">
                <a:latin typeface="Times New Roman "/>
              </a:rPr>
              <a:t>yêu</a:t>
            </a:r>
            <a:r>
              <a:rPr lang="en-US" altLang="en-US" sz="2400" dirty="0">
                <a:latin typeface="Times New Roman "/>
              </a:rPr>
              <a:t> </a:t>
            </a:r>
            <a:r>
              <a:rPr lang="en-US" altLang="en-US" sz="2400" dirty="0" err="1">
                <a:latin typeface="Times New Roman "/>
              </a:rPr>
              <a:t>cầu</a:t>
            </a:r>
            <a:r>
              <a:rPr lang="en-US" altLang="en-US" sz="2400" dirty="0">
                <a:latin typeface="Times New Roman "/>
              </a:rPr>
              <a:t> </a:t>
            </a:r>
            <a:r>
              <a:rPr lang="en-US" altLang="en-US" sz="2400" dirty="0" err="1">
                <a:latin typeface="Times New Roman "/>
              </a:rPr>
              <a:t>chức</a:t>
            </a:r>
            <a:r>
              <a:rPr lang="en-US" altLang="en-US" sz="2400" dirty="0">
                <a:latin typeface="Times New Roman "/>
              </a:rPr>
              <a:t> </a:t>
            </a:r>
            <a:r>
              <a:rPr lang="en-US" altLang="en-US" sz="2400" dirty="0" err="1">
                <a:latin typeface="Times New Roman "/>
              </a:rPr>
              <a:t>năng</a:t>
            </a:r>
            <a:r>
              <a:rPr lang="en-US" altLang="en-US" sz="2400" dirty="0">
                <a:latin typeface="Times New Roman "/>
              </a:rPr>
              <a:t> </a:t>
            </a:r>
            <a:r>
              <a:rPr lang="en-US" altLang="en-US" sz="2400" dirty="0" err="1">
                <a:latin typeface="Times New Roman "/>
              </a:rPr>
              <a:t>gì</a:t>
            </a:r>
            <a:r>
              <a:rPr lang="en-US" altLang="en-US" sz="2400" dirty="0">
                <a:latin typeface="Times New Roman "/>
              </a:rPr>
              <a:t> </a:t>
            </a:r>
            <a:r>
              <a:rPr lang="en-US" altLang="en-US" sz="2400" dirty="0" err="1">
                <a:latin typeface="Times New Roman "/>
              </a:rPr>
              <a:t>của</a:t>
            </a:r>
            <a:r>
              <a:rPr lang="en-US" altLang="en-US" sz="2400" dirty="0">
                <a:latin typeface="Times New Roman "/>
              </a:rPr>
              <a:t> </a:t>
            </a:r>
            <a:r>
              <a:rPr lang="en-US" altLang="en-US" sz="2400" dirty="0" err="1">
                <a:latin typeface="Times New Roman "/>
              </a:rPr>
              <a:t>hệ</a:t>
            </a:r>
            <a:r>
              <a:rPr lang="en-US" altLang="en-US" sz="2400" dirty="0">
                <a:latin typeface="Times New Roman "/>
              </a:rPr>
              <a:t> </a:t>
            </a:r>
            <a:r>
              <a:rPr lang="en-US" altLang="en-US" sz="2400" dirty="0" err="1">
                <a:latin typeface="Times New Roman "/>
              </a:rPr>
              <a:t>thống</a:t>
            </a:r>
            <a:r>
              <a:rPr lang="en-US" altLang="en-US" sz="2400" dirty="0">
                <a:latin typeface="Times New Roman "/>
              </a:rPr>
              <a:t>?</a:t>
            </a:r>
          </a:p>
          <a:p>
            <a:pPr marL="803275" lvl="1" indent="-346075" algn="l">
              <a:lnSpc>
                <a:spcPct val="100000"/>
              </a:lnSpc>
              <a:spcBef>
                <a:spcPct val="0"/>
              </a:spcBef>
              <a:buFont typeface="Wingdings" pitchFamily="2" charset="2"/>
              <a:buChar char="§"/>
            </a:pPr>
            <a:r>
              <a:rPr lang="en-US" altLang="en-US" sz="2400" i="1" dirty="0">
                <a:latin typeface="Times New Roman "/>
              </a:rPr>
              <a:t>Actor</a:t>
            </a:r>
            <a:r>
              <a:rPr lang="en-US" altLang="en-US" sz="2400" dirty="0">
                <a:latin typeface="Times New Roman "/>
              </a:rPr>
              <a:t> </a:t>
            </a:r>
            <a:r>
              <a:rPr lang="en-US" altLang="en-US" sz="2400" dirty="0" err="1">
                <a:latin typeface="Times New Roman "/>
              </a:rPr>
              <a:t>cần</a:t>
            </a:r>
            <a:r>
              <a:rPr lang="en-US" altLang="en-US" sz="2400" dirty="0">
                <a:latin typeface="Times New Roman "/>
              </a:rPr>
              <a:t> </a:t>
            </a:r>
            <a:r>
              <a:rPr lang="en-US" altLang="en-US" sz="2400" dirty="0" err="1">
                <a:latin typeface="Times New Roman "/>
              </a:rPr>
              <a:t>phải</a:t>
            </a:r>
            <a:r>
              <a:rPr lang="en-US" altLang="en-US" sz="2400" dirty="0">
                <a:latin typeface="Times New Roman "/>
              </a:rPr>
              <a:t> </a:t>
            </a:r>
            <a:r>
              <a:rPr lang="en-US" altLang="en-US" sz="2400" dirty="0" err="1">
                <a:latin typeface="Times New Roman "/>
              </a:rPr>
              <a:t>đọc</a:t>
            </a:r>
            <a:r>
              <a:rPr lang="en-US" altLang="en-US" sz="2400" dirty="0">
                <a:latin typeface="Times New Roman "/>
              </a:rPr>
              <a:t>, </a:t>
            </a:r>
            <a:r>
              <a:rPr lang="en-US" altLang="en-US" sz="2400" dirty="0" err="1">
                <a:latin typeface="Times New Roman "/>
              </a:rPr>
              <a:t>tạo</a:t>
            </a:r>
            <a:r>
              <a:rPr lang="en-US" altLang="en-US" sz="2400" dirty="0">
                <a:latin typeface="Times New Roman "/>
              </a:rPr>
              <a:t>, </a:t>
            </a:r>
            <a:r>
              <a:rPr lang="en-US" altLang="en-US" sz="2400" dirty="0" err="1">
                <a:latin typeface="Times New Roman "/>
              </a:rPr>
              <a:t>xóa</a:t>
            </a:r>
            <a:r>
              <a:rPr lang="en-US" altLang="en-US" sz="2400" dirty="0">
                <a:latin typeface="Times New Roman "/>
              </a:rPr>
              <a:t>, </a:t>
            </a:r>
            <a:r>
              <a:rPr lang="en-US" altLang="en-US" sz="2400" dirty="0" err="1">
                <a:latin typeface="Times New Roman "/>
              </a:rPr>
              <a:t>sửa</a:t>
            </a:r>
            <a:r>
              <a:rPr lang="en-US" altLang="en-US" sz="2400" dirty="0">
                <a:latin typeface="Times New Roman "/>
              </a:rPr>
              <a:t> </a:t>
            </a:r>
            <a:r>
              <a:rPr lang="en-US" altLang="en-US" sz="2400" dirty="0" err="1">
                <a:latin typeface="Times New Roman "/>
              </a:rPr>
              <a:t>đổi</a:t>
            </a:r>
            <a:r>
              <a:rPr lang="en-US" altLang="en-US" sz="2400" dirty="0">
                <a:latin typeface="Times New Roman "/>
              </a:rPr>
              <a:t> </a:t>
            </a:r>
            <a:r>
              <a:rPr lang="en-US" altLang="en-US" sz="2400" dirty="0" err="1">
                <a:latin typeface="Times New Roman "/>
              </a:rPr>
              <a:t>hoặc</a:t>
            </a:r>
            <a:r>
              <a:rPr lang="en-US" altLang="en-US" sz="2400" dirty="0">
                <a:latin typeface="Times New Roman "/>
              </a:rPr>
              <a:t> </a:t>
            </a:r>
            <a:r>
              <a:rPr lang="en-US" altLang="en-US" sz="2400" dirty="0" err="1">
                <a:latin typeface="Times New Roman "/>
              </a:rPr>
              <a:t>lưu</a:t>
            </a:r>
            <a:r>
              <a:rPr lang="en-US" altLang="en-US" sz="2400" dirty="0">
                <a:latin typeface="Times New Roman "/>
              </a:rPr>
              <a:t> </a:t>
            </a:r>
            <a:r>
              <a:rPr lang="en-US" altLang="en-US" sz="2400" dirty="0" err="1">
                <a:latin typeface="Times New Roman "/>
              </a:rPr>
              <a:t>trữ</a:t>
            </a:r>
            <a:r>
              <a:rPr lang="en-US" altLang="en-US" sz="2400" dirty="0">
                <a:latin typeface="Times New Roman "/>
              </a:rPr>
              <a:t> </a:t>
            </a:r>
            <a:r>
              <a:rPr lang="en-US" altLang="en-US" sz="2400" dirty="0" err="1">
                <a:latin typeface="Times New Roman "/>
              </a:rPr>
              <a:t>thông</a:t>
            </a:r>
            <a:r>
              <a:rPr lang="en-US" altLang="en-US" sz="2400" dirty="0">
                <a:latin typeface="Times New Roman "/>
              </a:rPr>
              <a:t> tin </a:t>
            </a:r>
            <a:r>
              <a:rPr lang="en-US" altLang="en-US" sz="2400" dirty="0" err="1">
                <a:latin typeface="Times New Roman "/>
              </a:rPr>
              <a:t>nào</a:t>
            </a:r>
            <a:r>
              <a:rPr lang="en-US" altLang="en-US" sz="2400" dirty="0">
                <a:latin typeface="Times New Roman "/>
              </a:rPr>
              <a:t> </a:t>
            </a:r>
            <a:r>
              <a:rPr lang="en-US" altLang="en-US" sz="2400" dirty="0" err="1">
                <a:latin typeface="Times New Roman "/>
              </a:rPr>
              <a:t>của</a:t>
            </a:r>
            <a:r>
              <a:rPr lang="en-US" altLang="en-US" sz="2400" dirty="0">
                <a:latin typeface="Times New Roman "/>
              </a:rPr>
              <a:t> </a:t>
            </a:r>
            <a:r>
              <a:rPr lang="en-US" altLang="en-US" sz="2400" dirty="0" err="1">
                <a:latin typeface="Times New Roman "/>
              </a:rPr>
              <a:t>hệ</a:t>
            </a:r>
            <a:r>
              <a:rPr lang="en-US" altLang="en-US" sz="2400" dirty="0">
                <a:latin typeface="Times New Roman "/>
              </a:rPr>
              <a:t> </a:t>
            </a:r>
            <a:r>
              <a:rPr lang="en-US" altLang="en-US" sz="2400" dirty="0" err="1">
                <a:latin typeface="Times New Roman "/>
              </a:rPr>
              <a:t>thống</a:t>
            </a:r>
            <a:r>
              <a:rPr lang="en-US" altLang="en-US" sz="2400" dirty="0">
                <a:latin typeface="Times New Roman "/>
              </a:rPr>
              <a:t>?</a:t>
            </a:r>
          </a:p>
          <a:p>
            <a:pPr marL="803275" lvl="1" indent="-346075" algn="l">
              <a:lnSpc>
                <a:spcPct val="100000"/>
              </a:lnSpc>
              <a:spcBef>
                <a:spcPct val="0"/>
              </a:spcBef>
              <a:buFont typeface="Wingdings" pitchFamily="2" charset="2"/>
              <a:buChar char="§"/>
            </a:pPr>
            <a:r>
              <a:rPr lang="en-US" altLang="en-US" sz="2400" i="1" dirty="0">
                <a:latin typeface="Times New Roman "/>
              </a:rPr>
              <a:t>Actor</a:t>
            </a:r>
            <a:r>
              <a:rPr lang="en-US" altLang="en-US" sz="2400" dirty="0">
                <a:latin typeface="Times New Roman "/>
              </a:rPr>
              <a:t> </a:t>
            </a:r>
            <a:r>
              <a:rPr lang="en-US" altLang="en-US" sz="2400" dirty="0" err="1">
                <a:latin typeface="Times New Roman "/>
              </a:rPr>
              <a:t>cần</a:t>
            </a:r>
            <a:r>
              <a:rPr lang="en-US" altLang="en-US" sz="2400" dirty="0">
                <a:latin typeface="Times New Roman "/>
              </a:rPr>
              <a:t> </a:t>
            </a:r>
            <a:r>
              <a:rPr lang="en-US" altLang="en-US" sz="2400" dirty="0" err="1">
                <a:latin typeface="Times New Roman "/>
              </a:rPr>
              <a:t>thiết</a:t>
            </a:r>
            <a:r>
              <a:rPr lang="en-US" altLang="en-US" sz="2400" dirty="0">
                <a:latin typeface="Times New Roman "/>
              </a:rPr>
              <a:t> </a:t>
            </a:r>
            <a:r>
              <a:rPr lang="en-US" altLang="en-US" sz="2400" dirty="0" err="1">
                <a:latin typeface="Times New Roman "/>
              </a:rPr>
              <a:t>phải</a:t>
            </a:r>
            <a:r>
              <a:rPr lang="en-US" altLang="en-US" sz="2400" dirty="0">
                <a:latin typeface="Times New Roman "/>
              </a:rPr>
              <a:t> </a:t>
            </a:r>
            <a:r>
              <a:rPr lang="en-US" altLang="en-US" sz="2400" dirty="0" err="1">
                <a:latin typeface="Times New Roman "/>
              </a:rPr>
              <a:t>được</a:t>
            </a:r>
            <a:r>
              <a:rPr lang="en-US" altLang="en-US" sz="2400" dirty="0">
                <a:latin typeface="Times New Roman "/>
              </a:rPr>
              <a:t> </a:t>
            </a:r>
            <a:r>
              <a:rPr lang="en-US" altLang="en-US" sz="2400" dirty="0" err="1">
                <a:latin typeface="Times New Roman "/>
              </a:rPr>
              <a:t>cảnh</a:t>
            </a:r>
            <a:r>
              <a:rPr lang="en-US" altLang="en-US" sz="2400" dirty="0">
                <a:latin typeface="Times New Roman "/>
              </a:rPr>
              <a:t> </a:t>
            </a:r>
            <a:r>
              <a:rPr lang="en-US" altLang="en-US" sz="2400" dirty="0" err="1">
                <a:latin typeface="Times New Roman "/>
              </a:rPr>
              <a:t>báo</a:t>
            </a:r>
            <a:r>
              <a:rPr lang="en-US" altLang="en-US" sz="2400" dirty="0">
                <a:latin typeface="Times New Roman "/>
              </a:rPr>
              <a:t> </a:t>
            </a:r>
            <a:r>
              <a:rPr lang="en-US" altLang="en-US" sz="2400" dirty="0" err="1">
                <a:latin typeface="Times New Roman "/>
              </a:rPr>
              <a:t>về</a:t>
            </a:r>
            <a:r>
              <a:rPr lang="en-US" altLang="en-US" sz="2400" dirty="0">
                <a:latin typeface="Times New Roman "/>
              </a:rPr>
              <a:t> </a:t>
            </a:r>
            <a:r>
              <a:rPr lang="en-US" altLang="en-US" sz="2400" dirty="0" err="1">
                <a:latin typeface="Times New Roman "/>
              </a:rPr>
              <a:t>những</a:t>
            </a:r>
            <a:r>
              <a:rPr lang="en-US" altLang="en-US" sz="2400" dirty="0">
                <a:latin typeface="Times New Roman "/>
              </a:rPr>
              <a:t> </a:t>
            </a:r>
            <a:r>
              <a:rPr lang="en-US" altLang="en-US" sz="2400" dirty="0" err="1">
                <a:latin typeface="Times New Roman "/>
              </a:rPr>
              <a:t>sự</a:t>
            </a:r>
            <a:r>
              <a:rPr lang="en-US" altLang="en-US" sz="2400" dirty="0">
                <a:latin typeface="Times New Roman "/>
              </a:rPr>
              <a:t> </a:t>
            </a:r>
            <a:r>
              <a:rPr lang="en-US" altLang="en-US" sz="2400" dirty="0" err="1">
                <a:latin typeface="Times New Roman "/>
              </a:rPr>
              <a:t>kiện</a:t>
            </a:r>
            <a:r>
              <a:rPr lang="en-US" altLang="en-US" sz="2400" dirty="0">
                <a:latin typeface="Times New Roman "/>
              </a:rPr>
              <a:t> </a:t>
            </a:r>
            <a:r>
              <a:rPr lang="en-US" altLang="en-US" sz="2400" dirty="0" err="1">
                <a:latin typeface="Times New Roman "/>
              </a:rPr>
              <a:t>trong</a:t>
            </a:r>
            <a:r>
              <a:rPr lang="en-US" altLang="en-US" sz="2400" dirty="0">
                <a:latin typeface="Times New Roman "/>
              </a:rPr>
              <a:t> </a:t>
            </a:r>
            <a:r>
              <a:rPr lang="en-US" altLang="en-US" sz="2400" dirty="0" err="1">
                <a:latin typeface="Times New Roman "/>
              </a:rPr>
              <a:t>hệ</a:t>
            </a:r>
            <a:r>
              <a:rPr lang="en-US" altLang="en-US" sz="2400" dirty="0">
                <a:latin typeface="Times New Roman "/>
              </a:rPr>
              <a:t> </a:t>
            </a:r>
            <a:r>
              <a:rPr lang="en-US" altLang="en-US" sz="2400" dirty="0" err="1">
                <a:latin typeface="Times New Roman "/>
              </a:rPr>
              <a:t>thống</a:t>
            </a:r>
            <a:r>
              <a:rPr lang="en-US" altLang="en-US" sz="2400" dirty="0">
                <a:latin typeface="Times New Roman "/>
              </a:rPr>
              <a:t>, hay  </a:t>
            </a:r>
            <a:r>
              <a:rPr lang="en-US" altLang="en-US" sz="2400" i="1" dirty="0">
                <a:latin typeface="Times New Roman "/>
              </a:rPr>
              <a:t>actor</a:t>
            </a:r>
            <a:r>
              <a:rPr lang="en-US" altLang="en-US" sz="2400" dirty="0">
                <a:latin typeface="Times New Roman "/>
              </a:rPr>
              <a:t> </a:t>
            </a:r>
            <a:r>
              <a:rPr lang="en-US" altLang="en-US" sz="2400" dirty="0" err="1">
                <a:latin typeface="Times New Roman "/>
              </a:rPr>
              <a:t>cần</a:t>
            </a:r>
            <a:r>
              <a:rPr lang="en-US" altLang="en-US" sz="2400" dirty="0">
                <a:latin typeface="Times New Roman "/>
              </a:rPr>
              <a:t> </a:t>
            </a:r>
            <a:r>
              <a:rPr lang="en-US" altLang="en-US" sz="2400" dirty="0" err="1">
                <a:latin typeface="Times New Roman "/>
              </a:rPr>
              <a:t>phải</a:t>
            </a:r>
            <a:r>
              <a:rPr lang="en-US" altLang="en-US" sz="2400" dirty="0">
                <a:latin typeface="Times New Roman "/>
              </a:rPr>
              <a:t> </a:t>
            </a:r>
            <a:r>
              <a:rPr lang="en-US" altLang="en-US" sz="2400" dirty="0" err="1">
                <a:latin typeface="Times New Roman "/>
              </a:rPr>
              <a:t>báo</a:t>
            </a:r>
            <a:r>
              <a:rPr lang="en-US" altLang="en-US" sz="2400" dirty="0">
                <a:latin typeface="Times New Roman "/>
              </a:rPr>
              <a:t> </a:t>
            </a:r>
            <a:r>
              <a:rPr lang="en-US" altLang="en-US" sz="2400" dirty="0" err="1">
                <a:latin typeface="Times New Roman "/>
              </a:rPr>
              <a:t>hiệu</a:t>
            </a:r>
            <a:r>
              <a:rPr lang="en-US" altLang="en-US" sz="2400" dirty="0">
                <a:latin typeface="Times New Roman "/>
              </a:rPr>
              <a:t> </a:t>
            </a:r>
            <a:r>
              <a:rPr lang="en-US" altLang="en-US" sz="2400" dirty="0" err="1">
                <a:latin typeface="Times New Roman "/>
              </a:rPr>
              <a:t>cho</a:t>
            </a:r>
            <a:r>
              <a:rPr lang="en-US" altLang="en-US" sz="2400" dirty="0">
                <a:latin typeface="Times New Roman "/>
              </a:rPr>
              <a:t> </a:t>
            </a:r>
            <a:r>
              <a:rPr lang="en-US" altLang="en-US" sz="2400" dirty="0" err="1">
                <a:latin typeface="Times New Roman "/>
              </a:rPr>
              <a:t>hệ</a:t>
            </a:r>
            <a:r>
              <a:rPr lang="en-US" altLang="en-US" sz="2400" dirty="0">
                <a:latin typeface="Times New Roman "/>
              </a:rPr>
              <a:t> </a:t>
            </a:r>
            <a:r>
              <a:rPr lang="en-US" altLang="en-US" sz="2400" dirty="0" err="1">
                <a:latin typeface="Times New Roman "/>
              </a:rPr>
              <a:t>thống</a:t>
            </a:r>
            <a:r>
              <a:rPr lang="en-US" altLang="en-US" sz="2400" dirty="0">
                <a:latin typeface="Times New Roman "/>
              </a:rPr>
              <a:t> </a:t>
            </a:r>
            <a:r>
              <a:rPr lang="en-US" altLang="en-US" sz="2400" dirty="0" err="1">
                <a:latin typeface="Times New Roman "/>
              </a:rPr>
              <a:t>về</a:t>
            </a:r>
            <a:r>
              <a:rPr lang="en-US" altLang="en-US" sz="2400" dirty="0">
                <a:latin typeface="Times New Roman "/>
              </a:rPr>
              <a:t> </a:t>
            </a:r>
            <a:r>
              <a:rPr lang="en-US" altLang="en-US" sz="2400" dirty="0" err="1">
                <a:latin typeface="Times New Roman "/>
              </a:rPr>
              <a:t>vấn</a:t>
            </a:r>
            <a:r>
              <a:rPr lang="en-US" altLang="en-US" sz="2400" dirty="0">
                <a:latin typeface="Times New Roman "/>
              </a:rPr>
              <a:t> </a:t>
            </a:r>
            <a:r>
              <a:rPr lang="en-US" altLang="en-US" sz="2400" dirty="0" err="1">
                <a:latin typeface="Times New Roman "/>
              </a:rPr>
              <a:t>đề</a:t>
            </a:r>
            <a:r>
              <a:rPr lang="en-US" altLang="en-US" sz="2400" dirty="0">
                <a:latin typeface="Times New Roman "/>
              </a:rPr>
              <a:t> </a:t>
            </a:r>
            <a:r>
              <a:rPr lang="en-US" altLang="en-US" sz="2400" dirty="0" err="1">
                <a:latin typeface="Times New Roman "/>
              </a:rPr>
              <a:t>nào</a:t>
            </a:r>
            <a:r>
              <a:rPr lang="en-US" altLang="en-US" sz="2400" dirty="0">
                <a:latin typeface="Times New Roman "/>
              </a:rPr>
              <a:t> </a:t>
            </a:r>
            <a:r>
              <a:rPr lang="en-US" altLang="en-US" sz="2400" dirty="0" err="1">
                <a:latin typeface="Times New Roman "/>
              </a:rPr>
              <a:t>đó</a:t>
            </a:r>
            <a:r>
              <a:rPr lang="en-US" altLang="en-US" sz="2400" dirty="0">
                <a:latin typeface="Times New Roman "/>
              </a:rPr>
              <a:t> </a:t>
            </a:r>
            <a:r>
              <a:rPr lang="en-US" altLang="en-US" sz="2400" dirty="0" err="1">
                <a:latin typeface="Times New Roman "/>
              </a:rPr>
              <a:t>không</a:t>
            </a:r>
            <a:r>
              <a:rPr lang="en-US" altLang="en-US" sz="2400" dirty="0">
                <a:latin typeface="Times New Roman "/>
              </a:rPr>
              <a:t>?</a:t>
            </a:r>
          </a:p>
          <a:p>
            <a:pPr marL="803275" lvl="1" indent="-346075" algn="l">
              <a:lnSpc>
                <a:spcPct val="100000"/>
              </a:lnSpc>
              <a:spcBef>
                <a:spcPct val="0"/>
              </a:spcBef>
              <a:buFont typeface="Wingdings" pitchFamily="2" charset="2"/>
              <a:buChar char="§"/>
            </a:pPr>
            <a:r>
              <a:rPr lang="en-US" altLang="en-US" sz="2400" dirty="0" err="1">
                <a:latin typeface="Times New Roman "/>
              </a:rPr>
              <a:t>Hệ</a:t>
            </a:r>
            <a:r>
              <a:rPr lang="en-US" altLang="en-US" sz="2400" dirty="0">
                <a:latin typeface="Times New Roman "/>
              </a:rPr>
              <a:t> </a:t>
            </a:r>
            <a:r>
              <a:rPr lang="en-US" altLang="en-US" sz="2400" dirty="0" err="1">
                <a:latin typeface="Times New Roman "/>
              </a:rPr>
              <a:t>thống</a:t>
            </a:r>
            <a:r>
              <a:rPr lang="en-US" altLang="en-US" sz="2400" dirty="0">
                <a:latin typeface="Times New Roman "/>
              </a:rPr>
              <a:t> </a:t>
            </a:r>
            <a:r>
              <a:rPr lang="en-US" altLang="en-US" sz="2400" dirty="0" err="1">
                <a:latin typeface="Times New Roman "/>
              </a:rPr>
              <a:t>có</a:t>
            </a:r>
            <a:r>
              <a:rPr lang="en-US" altLang="en-US" sz="2400" dirty="0">
                <a:latin typeface="Times New Roman "/>
              </a:rPr>
              <a:t> </a:t>
            </a:r>
            <a:r>
              <a:rPr lang="en-US" altLang="en-US" sz="2400" dirty="0" err="1">
                <a:latin typeface="Times New Roman "/>
              </a:rPr>
              <a:t>thể</a:t>
            </a:r>
            <a:r>
              <a:rPr lang="en-US" altLang="en-US" sz="2400" dirty="0">
                <a:latin typeface="Times New Roman "/>
              </a:rPr>
              <a:t> </a:t>
            </a:r>
            <a:r>
              <a:rPr lang="en-US" altLang="en-US" sz="2400" dirty="0" err="1">
                <a:latin typeface="Times New Roman "/>
              </a:rPr>
              <a:t>hỗ</a:t>
            </a:r>
            <a:r>
              <a:rPr lang="en-US" altLang="en-US" sz="2400" dirty="0">
                <a:latin typeface="Times New Roman "/>
              </a:rPr>
              <a:t> </a:t>
            </a:r>
            <a:r>
              <a:rPr lang="en-US" altLang="en-US" sz="2400" dirty="0" err="1">
                <a:latin typeface="Times New Roman "/>
              </a:rPr>
              <a:t>trợ</a:t>
            </a:r>
            <a:r>
              <a:rPr lang="en-US" altLang="en-US" sz="2400" dirty="0">
                <a:latin typeface="Times New Roman "/>
              </a:rPr>
              <a:t> </a:t>
            </a:r>
            <a:r>
              <a:rPr lang="en-US" altLang="en-US" sz="2400" dirty="0" err="1">
                <a:latin typeface="Times New Roman "/>
              </a:rPr>
              <a:t>một</a:t>
            </a:r>
            <a:r>
              <a:rPr lang="en-US" altLang="en-US" sz="2400" dirty="0">
                <a:latin typeface="Times New Roman "/>
              </a:rPr>
              <a:t> </a:t>
            </a:r>
            <a:r>
              <a:rPr lang="en-US" altLang="en-US" sz="2400" dirty="0" err="1">
                <a:latin typeface="Times New Roman "/>
              </a:rPr>
              <a:t>số</a:t>
            </a:r>
            <a:r>
              <a:rPr lang="en-US" altLang="en-US" sz="2400" dirty="0">
                <a:latin typeface="Times New Roman "/>
              </a:rPr>
              <a:t> </a:t>
            </a:r>
            <a:r>
              <a:rPr lang="en-US" altLang="en-US" sz="2400" dirty="0" err="1">
                <a:latin typeface="Times New Roman "/>
              </a:rPr>
              <a:t>công</a:t>
            </a:r>
            <a:r>
              <a:rPr lang="en-US" altLang="en-US" sz="2400" dirty="0">
                <a:latin typeface="Times New Roman "/>
              </a:rPr>
              <a:t> </a:t>
            </a:r>
            <a:r>
              <a:rPr lang="en-US" altLang="en-US" sz="2400" dirty="0" err="1">
                <a:latin typeface="Times New Roman "/>
              </a:rPr>
              <a:t>việc</a:t>
            </a:r>
            <a:r>
              <a:rPr lang="en-US" altLang="en-US" sz="2400" dirty="0">
                <a:latin typeface="Times New Roman "/>
              </a:rPr>
              <a:t> </a:t>
            </a:r>
            <a:r>
              <a:rPr lang="en-US" altLang="en-US" sz="2400" dirty="0" err="1">
                <a:latin typeface="Times New Roman "/>
              </a:rPr>
              <a:t>thường</a:t>
            </a:r>
            <a:r>
              <a:rPr lang="en-US" altLang="en-US" sz="2400" dirty="0">
                <a:latin typeface="Times New Roman "/>
              </a:rPr>
              <a:t> </a:t>
            </a:r>
            <a:r>
              <a:rPr lang="en-US" altLang="en-US" sz="2400" dirty="0" err="1">
                <a:latin typeface="Times New Roman "/>
              </a:rPr>
              <a:t>nhật</a:t>
            </a:r>
            <a:r>
              <a:rPr lang="en-US" altLang="en-US" sz="2400" dirty="0">
                <a:latin typeface="Times New Roman "/>
              </a:rPr>
              <a:t> </a:t>
            </a:r>
            <a:r>
              <a:rPr lang="en-US" altLang="en-US" sz="2400" dirty="0" err="1">
                <a:latin typeface="Times New Roman "/>
              </a:rPr>
              <a:t>của</a:t>
            </a:r>
            <a:r>
              <a:rPr lang="en-US" altLang="en-US" sz="2400" dirty="0">
                <a:latin typeface="Times New Roman "/>
              </a:rPr>
              <a:t> </a:t>
            </a:r>
            <a:r>
              <a:rPr lang="en-US" altLang="en-US" sz="2400" i="1" dirty="0">
                <a:latin typeface="Times New Roman "/>
              </a:rPr>
              <a:t>actor</a:t>
            </a:r>
            <a:r>
              <a:rPr lang="en-US" altLang="en-US" sz="2400" dirty="0">
                <a:latin typeface="Times New Roman "/>
              </a:rPr>
              <a:t> </a:t>
            </a:r>
            <a:r>
              <a:rPr lang="en-US" altLang="en-US" sz="2400" dirty="0" err="1">
                <a:latin typeface="Times New Roman "/>
              </a:rPr>
              <a:t>nào</a:t>
            </a:r>
            <a:r>
              <a:rPr lang="en-US" altLang="en-US" sz="2400" dirty="0">
                <a:latin typeface="Times New Roman "/>
              </a:rPr>
              <a:t> </a:t>
            </a:r>
            <a:r>
              <a:rPr lang="en-US" altLang="en-US" sz="2400" dirty="0" err="1">
                <a:latin typeface="Times New Roman "/>
              </a:rPr>
              <a:t>đó</a:t>
            </a:r>
            <a:r>
              <a:rPr lang="en-US" altLang="en-US" sz="2400" dirty="0">
                <a:latin typeface="Times New Roman "/>
              </a:rPr>
              <a:t> </a:t>
            </a:r>
            <a:r>
              <a:rPr lang="en-US" altLang="en-US" sz="2400" dirty="0" err="1">
                <a:latin typeface="Times New Roman "/>
              </a:rPr>
              <a:t>không</a:t>
            </a:r>
            <a:r>
              <a:rPr lang="en-US" altLang="en-US" sz="2400" dirty="0">
                <a:latin typeface="Times New Roman "/>
              </a:rPr>
              <a:t>?</a:t>
            </a:r>
          </a:p>
          <a:p>
            <a:pPr algn="l">
              <a:lnSpc>
                <a:spcPct val="100000"/>
              </a:lnSpc>
            </a:pPr>
            <a:r>
              <a:rPr lang="en-US" sz="2800" b="1" dirty="0" err="1">
                <a:latin typeface="Times New Roman "/>
              </a:rPr>
              <a:t>Một</a:t>
            </a:r>
            <a:r>
              <a:rPr lang="en-US" sz="2800" b="1" dirty="0">
                <a:latin typeface="Times New Roman "/>
              </a:rPr>
              <a:t> </a:t>
            </a:r>
            <a:r>
              <a:rPr lang="en-US" sz="2800" b="1" dirty="0" err="1">
                <a:latin typeface="Times New Roman "/>
              </a:rPr>
              <a:t>số</a:t>
            </a:r>
            <a:r>
              <a:rPr lang="en-US" sz="2800" b="1" dirty="0">
                <a:latin typeface="Times New Roman "/>
              </a:rPr>
              <a:t>  </a:t>
            </a:r>
            <a:r>
              <a:rPr lang="en-US" sz="2800" b="1" dirty="0" err="1">
                <a:latin typeface="Times New Roman "/>
              </a:rPr>
              <a:t>câu</a:t>
            </a:r>
            <a:r>
              <a:rPr lang="en-US" sz="2800" b="1" dirty="0">
                <a:latin typeface="Times New Roman "/>
              </a:rPr>
              <a:t> </a:t>
            </a:r>
            <a:r>
              <a:rPr lang="en-US" sz="2800" b="1" dirty="0" err="1">
                <a:latin typeface="Times New Roman "/>
              </a:rPr>
              <a:t>hỏi</a:t>
            </a:r>
            <a:r>
              <a:rPr lang="en-US" sz="2800" b="1" dirty="0">
                <a:latin typeface="Times New Roman "/>
              </a:rPr>
              <a:t> </a:t>
            </a:r>
            <a:r>
              <a:rPr lang="en-US" sz="2800" b="1" dirty="0" err="1">
                <a:latin typeface="Times New Roman "/>
              </a:rPr>
              <a:t>lưu</a:t>
            </a:r>
            <a:r>
              <a:rPr lang="en-US" sz="2800" b="1" dirty="0">
                <a:latin typeface="Times New Roman "/>
              </a:rPr>
              <a:t> ý:</a:t>
            </a:r>
          </a:p>
          <a:p>
            <a:pPr marL="800100" lvl="1" indent="-342900" algn="l">
              <a:lnSpc>
                <a:spcPct val="100000"/>
              </a:lnSpc>
              <a:buFont typeface="Arial" panose="020B0604020202020204" pitchFamily="34" charset="0"/>
              <a:buChar char="•"/>
            </a:pPr>
            <a:r>
              <a:rPr lang="en-US" sz="2400" dirty="0" err="1">
                <a:latin typeface="Times New Roman "/>
              </a:rPr>
              <a:t>Hệ</a:t>
            </a:r>
            <a:r>
              <a:rPr lang="en-US" sz="2400" dirty="0">
                <a:latin typeface="Times New Roman "/>
              </a:rPr>
              <a:t> </a:t>
            </a:r>
            <a:r>
              <a:rPr lang="en-US" sz="2400" dirty="0" err="1">
                <a:latin typeface="Times New Roman "/>
              </a:rPr>
              <a:t>thống</a:t>
            </a:r>
            <a:r>
              <a:rPr lang="en-US" sz="2400" dirty="0">
                <a:latin typeface="Times New Roman "/>
              </a:rPr>
              <a:t> </a:t>
            </a:r>
            <a:r>
              <a:rPr lang="en-US" sz="2400" dirty="0" err="1">
                <a:latin typeface="Times New Roman "/>
              </a:rPr>
              <a:t>cần</a:t>
            </a:r>
            <a:r>
              <a:rPr lang="en-US" sz="2400" dirty="0">
                <a:latin typeface="Times New Roman "/>
              </a:rPr>
              <a:t> </a:t>
            </a:r>
            <a:r>
              <a:rPr lang="en-US" sz="2400" dirty="0" err="1">
                <a:latin typeface="Times New Roman "/>
              </a:rPr>
              <a:t>dữ</a:t>
            </a:r>
            <a:r>
              <a:rPr lang="en-US" sz="2400" dirty="0">
                <a:latin typeface="Times New Roman "/>
              </a:rPr>
              <a:t> </a:t>
            </a:r>
            <a:r>
              <a:rPr lang="en-US" sz="2400" dirty="0" err="1">
                <a:latin typeface="Times New Roman "/>
              </a:rPr>
              <a:t>liệu</a:t>
            </a:r>
            <a:r>
              <a:rPr lang="en-US" sz="2400" dirty="0">
                <a:latin typeface="Times New Roman "/>
              </a:rPr>
              <a:t> input/ output </a:t>
            </a:r>
            <a:r>
              <a:rPr lang="en-US" sz="2400" dirty="0" err="1">
                <a:latin typeface="Times New Roman "/>
              </a:rPr>
              <a:t>nào</a:t>
            </a:r>
            <a:r>
              <a:rPr lang="en-US" sz="2400" dirty="0">
                <a:latin typeface="Times New Roman "/>
              </a:rPr>
              <a:t>? </a:t>
            </a:r>
            <a:r>
              <a:rPr lang="en-US" sz="2400" dirty="0" err="1">
                <a:latin typeface="Times New Roman "/>
              </a:rPr>
              <a:t>Dữ</a:t>
            </a:r>
            <a:r>
              <a:rPr lang="en-US" sz="2400" dirty="0">
                <a:latin typeface="Times New Roman "/>
              </a:rPr>
              <a:t> </a:t>
            </a:r>
            <a:r>
              <a:rPr lang="en-US" sz="2400" dirty="0" err="1">
                <a:latin typeface="Times New Roman "/>
              </a:rPr>
              <a:t>liệu</a:t>
            </a:r>
            <a:r>
              <a:rPr lang="en-US" sz="2400" dirty="0">
                <a:latin typeface="Times New Roman "/>
              </a:rPr>
              <a:t> </a:t>
            </a:r>
            <a:r>
              <a:rPr lang="en-US" sz="2400" dirty="0" err="1">
                <a:latin typeface="Times New Roman "/>
              </a:rPr>
              <a:t>đến</a:t>
            </a:r>
            <a:r>
              <a:rPr lang="en-US" sz="2400" dirty="0">
                <a:latin typeface="Times New Roman "/>
              </a:rPr>
              <a:t> </a:t>
            </a:r>
            <a:r>
              <a:rPr lang="en-US" sz="2400" dirty="0" err="1">
                <a:latin typeface="Times New Roman "/>
              </a:rPr>
              <a:t>từ</a:t>
            </a:r>
            <a:r>
              <a:rPr lang="en-US" sz="2400" dirty="0">
                <a:latin typeface="Times New Roman "/>
              </a:rPr>
              <a:t> </a:t>
            </a:r>
            <a:r>
              <a:rPr lang="en-US" sz="2400" dirty="0" err="1">
                <a:latin typeface="Times New Roman "/>
              </a:rPr>
              <a:t>đâu</a:t>
            </a:r>
            <a:r>
              <a:rPr lang="en-US" sz="2400" dirty="0">
                <a:latin typeface="Times New Roman "/>
              </a:rPr>
              <a:t>?</a:t>
            </a:r>
          </a:p>
          <a:p>
            <a:pPr marL="800100" lvl="1" indent="-342900" algn="l">
              <a:lnSpc>
                <a:spcPct val="100000"/>
              </a:lnSpc>
              <a:buFont typeface="Arial" panose="020B0604020202020204" pitchFamily="34" charset="0"/>
              <a:buChar char="•"/>
            </a:pPr>
            <a:r>
              <a:rPr lang="en-US" sz="2400" dirty="0" err="1">
                <a:latin typeface="Times New Roman "/>
              </a:rPr>
              <a:t>Những</a:t>
            </a:r>
            <a:r>
              <a:rPr lang="en-US" sz="2400" dirty="0">
                <a:latin typeface="Times New Roman "/>
              </a:rPr>
              <a:t> </a:t>
            </a:r>
            <a:r>
              <a:rPr lang="en-US" sz="2400" dirty="0" err="1">
                <a:latin typeface="Times New Roman "/>
              </a:rPr>
              <a:t>khó</a:t>
            </a:r>
            <a:r>
              <a:rPr lang="en-US" sz="2400" dirty="0">
                <a:latin typeface="Times New Roman "/>
              </a:rPr>
              <a:t> </a:t>
            </a:r>
            <a:r>
              <a:rPr lang="en-US" sz="2400" dirty="0" err="1">
                <a:latin typeface="Times New Roman "/>
              </a:rPr>
              <a:t>khăn</a:t>
            </a:r>
            <a:r>
              <a:rPr lang="en-US" sz="2400" dirty="0">
                <a:latin typeface="Times New Roman "/>
              </a:rPr>
              <a:t> </a:t>
            </a:r>
            <a:r>
              <a:rPr lang="en-US" sz="2400" dirty="0" err="1">
                <a:latin typeface="Times New Roman "/>
              </a:rPr>
              <a:t>liên</a:t>
            </a:r>
            <a:r>
              <a:rPr lang="en-US" sz="2400" dirty="0">
                <a:latin typeface="Times New Roman "/>
              </a:rPr>
              <a:t> </a:t>
            </a:r>
            <a:r>
              <a:rPr lang="en-US" sz="2400" dirty="0" err="1">
                <a:latin typeface="Times New Roman "/>
              </a:rPr>
              <a:t>quan</a:t>
            </a:r>
            <a:r>
              <a:rPr lang="en-US" sz="2400" dirty="0">
                <a:latin typeface="Times New Roman "/>
              </a:rPr>
              <a:t> </a:t>
            </a:r>
            <a:r>
              <a:rPr lang="en-US" sz="2400" dirty="0" err="1">
                <a:latin typeface="Times New Roman "/>
              </a:rPr>
              <a:t>đến</a:t>
            </a:r>
            <a:r>
              <a:rPr lang="en-US" sz="2400" dirty="0">
                <a:latin typeface="Times New Roman "/>
              </a:rPr>
              <a:t> </a:t>
            </a:r>
            <a:r>
              <a:rPr lang="en-US" sz="2400" dirty="0" err="1">
                <a:latin typeface="Times New Roman "/>
              </a:rPr>
              <a:t>hiện</a:t>
            </a:r>
            <a:r>
              <a:rPr lang="en-US" sz="2400" dirty="0">
                <a:latin typeface="Times New Roman "/>
              </a:rPr>
              <a:t> </a:t>
            </a:r>
            <a:r>
              <a:rPr lang="en-US" sz="2400" dirty="0" err="1">
                <a:latin typeface="Times New Roman "/>
              </a:rPr>
              <a:t>thực</a:t>
            </a:r>
            <a:r>
              <a:rPr lang="en-US" sz="2400" dirty="0">
                <a:latin typeface="Times New Roman "/>
              </a:rPr>
              <a:t> </a:t>
            </a:r>
            <a:r>
              <a:rPr lang="en-US" sz="2400" dirty="0" err="1">
                <a:latin typeface="Times New Roman "/>
              </a:rPr>
              <a:t>của</a:t>
            </a:r>
            <a:r>
              <a:rPr lang="en-US" sz="2400" dirty="0">
                <a:latin typeface="Times New Roman "/>
              </a:rPr>
              <a:t> </a:t>
            </a:r>
            <a:r>
              <a:rPr lang="en-US" sz="2400" dirty="0" err="1">
                <a:latin typeface="Times New Roman "/>
              </a:rPr>
              <a:t>hệ</a:t>
            </a:r>
            <a:r>
              <a:rPr lang="en-US" sz="2400" dirty="0">
                <a:latin typeface="Times New Roman "/>
              </a:rPr>
              <a:t> </a:t>
            </a:r>
            <a:r>
              <a:rPr lang="en-US" sz="2400" dirty="0" err="1">
                <a:latin typeface="Times New Roman "/>
              </a:rPr>
              <a:t>thống</a:t>
            </a:r>
            <a:r>
              <a:rPr lang="en-US" sz="2400" dirty="0">
                <a:latin typeface="Times New Roman "/>
              </a:rPr>
              <a:t>?</a:t>
            </a:r>
          </a:p>
          <a:p>
            <a:pPr marL="571500" indent="-571500" algn="l">
              <a:lnSpc>
                <a:spcPct val="100000"/>
              </a:lnSpc>
              <a:buFont typeface="Arial" panose="020B0604020202020204" pitchFamily="34" charset="0"/>
              <a:buChar char="•"/>
            </a:pPr>
            <a:endParaRPr lang="vi-VN" sz="4800" dirty="0">
              <a:latin typeface="Times New Roman "/>
              <a:cs typeface="Times New Roman" panose="02020603050405020304" pitchFamily="18" charset="0"/>
            </a:endParaRPr>
          </a:p>
        </p:txBody>
      </p:sp>
    </p:spTree>
    <p:extLst>
      <p:ext uri="{BB962C8B-B14F-4D97-AF65-F5344CB8AC3E}">
        <p14:creationId xmlns:p14="http://schemas.microsoft.com/office/powerpoint/2010/main" val="16803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652" y="134110"/>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TÌM USE CASE</a:t>
            </a:r>
          </a:p>
        </p:txBody>
      </p:sp>
      <p:sp>
        <p:nvSpPr>
          <p:cNvPr id="6" name="Rectangle 3">
            <a:extLst>
              <a:ext uri="{FF2B5EF4-FFF2-40B4-BE49-F238E27FC236}">
                <a16:creationId xmlns:a16="http://schemas.microsoft.com/office/drawing/2014/main" id="{524E31E3-DD66-4B32-88F5-5D4476F0930B}"/>
              </a:ext>
            </a:extLst>
          </p:cNvPr>
          <p:cNvSpPr txBox="1">
            <a:spLocks noChangeArrowheads="1"/>
          </p:cNvSpPr>
          <p:nvPr/>
        </p:nvSpPr>
        <p:spPr>
          <a:xfrm>
            <a:off x="381000" y="1066800"/>
            <a:ext cx="10977374" cy="4187825"/>
          </a:xfrm>
          <a:prstGeom prst="rect">
            <a:avLst/>
          </a:prstGeom>
        </p:spPr>
        <p:txBody>
          <a:bodyPr vert="horz" lIns="182880" tIns="9144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663" indent="-347663">
              <a:lnSpc>
                <a:spcPct val="100000"/>
              </a:lnSpc>
              <a:buFont typeface="Wingdings" pitchFamily="2" charset="2"/>
              <a:buNone/>
            </a:pPr>
            <a:r>
              <a:rPr lang="en-US" altLang="en-US" sz="2400" dirty="0" err="1">
                <a:latin typeface="Times New Roman "/>
                <a:sym typeface="Wingdings" pitchFamily="2" charset="2"/>
              </a:rPr>
              <a:t>Ví</a:t>
            </a:r>
            <a:r>
              <a:rPr lang="en-US" altLang="en-US" sz="2400" dirty="0">
                <a:latin typeface="Times New Roman "/>
                <a:sym typeface="Wingdings" pitchFamily="2" charset="2"/>
              </a:rPr>
              <a:t> </a:t>
            </a:r>
            <a:r>
              <a:rPr lang="en-US" altLang="en-US" sz="2400" dirty="0" err="1">
                <a:latin typeface="Times New Roman "/>
                <a:sym typeface="Wingdings" pitchFamily="2" charset="2"/>
              </a:rPr>
              <a:t>dụ</a:t>
            </a:r>
            <a:r>
              <a:rPr lang="en-US" altLang="en-US" sz="2400" dirty="0">
                <a:latin typeface="Times New Roman "/>
                <a:sym typeface="Wingdings" pitchFamily="2" charset="2"/>
              </a:rPr>
              <a:t>: </a:t>
            </a:r>
            <a:r>
              <a:rPr lang="en-US" altLang="en-US" sz="2400" dirty="0" err="1">
                <a:latin typeface="Times New Roman "/>
              </a:rPr>
              <a:t>Ngân</a:t>
            </a:r>
            <a:r>
              <a:rPr lang="en-US" altLang="en-US" sz="2400" dirty="0">
                <a:latin typeface="Times New Roman "/>
              </a:rPr>
              <a:t> </a:t>
            </a:r>
            <a:r>
              <a:rPr lang="en-US" altLang="en-US" sz="2400" dirty="0" err="1">
                <a:latin typeface="Times New Roman "/>
              </a:rPr>
              <a:t>hàngABC</a:t>
            </a:r>
            <a:r>
              <a:rPr lang="en-US" altLang="en-US" sz="2400" dirty="0">
                <a:latin typeface="Times New Roman "/>
              </a:rPr>
              <a:t> </a:t>
            </a:r>
            <a:r>
              <a:rPr lang="en-US" altLang="en-US" sz="2400" dirty="0" err="1">
                <a:latin typeface="Times New Roman "/>
              </a:rPr>
              <a:t>đưa</a:t>
            </a:r>
            <a:r>
              <a:rPr lang="en-US" altLang="en-US" sz="2400" dirty="0">
                <a:latin typeface="Times New Roman "/>
              </a:rPr>
              <a:t> ra </a:t>
            </a:r>
            <a:r>
              <a:rPr lang="en-US" altLang="en-US" sz="2400" dirty="0" err="1">
                <a:latin typeface="Times New Roman "/>
              </a:rPr>
              <a:t>các</a:t>
            </a:r>
            <a:r>
              <a:rPr lang="en-US" altLang="en-US" sz="2400" dirty="0">
                <a:latin typeface="Times New Roman "/>
              </a:rPr>
              <a:t> </a:t>
            </a:r>
            <a:r>
              <a:rPr lang="en-US" altLang="en-US" sz="2400" dirty="0" err="1">
                <a:latin typeface="Times New Roman "/>
              </a:rPr>
              <a:t>yêu</a:t>
            </a:r>
            <a:r>
              <a:rPr lang="en-US" altLang="en-US" sz="2400" dirty="0">
                <a:latin typeface="Times New Roman "/>
              </a:rPr>
              <a:t> </a:t>
            </a:r>
            <a:r>
              <a:rPr lang="en-US" altLang="en-US" sz="2400" dirty="0" err="1">
                <a:latin typeface="Times New Roman "/>
              </a:rPr>
              <a:t>cầu</a:t>
            </a:r>
            <a:r>
              <a:rPr lang="en-US" altLang="en-US" sz="2400" dirty="0">
                <a:latin typeface="Times New Roman "/>
              </a:rPr>
              <a:t> </a:t>
            </a:r>
            <a:r>
              <a:rPr lang="en-US" altLang="en-US" sz="2400" dirty="0" err="1">
                <a:latin typeface="Times New Roman "/>
              </a:rPr>
              <a:t>sau</a:t>
            </a:r>
            <a:r>
              <a:rPr lang="en-US" altLang="en-US" sz="2400" dirty="0">
                <a:latin typeface="Times New Roman "/>
              </a:rPr>
              <a:t>:</a:t>
            </a:r>
          </a:p>
          <a:p>
            <a:pPr marL="347663" indent="-347663">
              <a:lnSpc>
                <a:spcPct val="100000"/>
              </a:lnSpc>
            </a:pPr>
            <a:r>
              <a:rPr lang="en-US" altLang="en-US" sz="2400" dirty="0" err="1">
                <a:latin typeface="Times New Roman "/>
              </a:rPr>
              <a:t>Một</a:t>
            </a:r>
            <a:r>
              <a:rPr lang="en-US" altLang="en-US" sz="2400" dirty="0">
                <a:latin typeface="Times New Roman "/>
              </a:rPr>
              <a:t> </a:t>
            </a:r>
            <a:r>
              <a:rPr lang="en-US" altLang="en-US" sz="2400" dirty="0" err="1">
                <a:latin typeface="Times New Roman "/>
              </a:rPr>
              <a:t>khách</a:t>
            </a:r>
            <a:r>
              <a:rPr lang="en-US" altLang="en-US" sz="2400" dirty="0">
                <a:latin typeface="Times New Roman "/>
              </a:rPr>
              <a:t> </a:t>
            </a:r>
            <a:r>
              <a:rPr lang="en-US" altLang="en-US" sz="2400" dirty="0" err="1">
                <a:latin typeface="Times New Roman "/>
              </a:rPr>
              <a:t>hàng</a:t>
            </a:r>
            <a:r>
              <a:rPr lang="en-US" altLang="en-US" sz="2400" dirty="0">
                <a:latin typeface="Times New Roman "/>
              </a:rPr>
              <a:t> </a:t>
            </a:r>
            <a:r>
              <a:rPr lang="en-US" altLang="en-US" sz="2400" dirty="0" err="1">
                <a:latin typeface="Times New Roman "/>
              </a:rPr>
              <a:t>có</a:t>
            </a:r>
            <a:r>
              <a:rPr lang="en-US" altLang="en-US" sz="2400" dirty="0">
                <a:latin typeface="Times New Roman "/>
              </a:rPr>
              <a:t> </a:t>
            </a:r>
            <a:r>
              <a:rPr lang="en-US" altLang="en-US" sz="2400" dirty="0" err="1">
                <a:latin typeface="Times New Roman "/>
              </a:rPr>
              <a:t>thể</a:t>
            </a:r>
            <a:r>
              <a:rPr lang="en-US" altLang="en-US" sz="2400" dirty="0">
                <a:latin typeface="Times New Roman "/>
              </a:rPr>
              <a:t> </a:t>
            </a:r>
            <a:r>
              <a:rPr lang="en-US" altLang="en-US" sz="2400" dirty="0" err="1">
                <a:latin typeface="Times New Roman "/>
              </a:rPr>
              <a:t>muốn</a:t>
            </a:r>
            <a:r>
              <a:rPr lang="en-US" altLang="en-US" sz="2400" dirty="0">
                <a:latin typeface="Times New Roman "/>
              </a:rPr>
              <a:t> </a:t>
            </a:r>
            <a:r>
              <a:rPr lang="en-US" altLang="en-US" sz="2400" dirty="0" err="1">
                <a:latin typeface="Times New Roman "/>
              </a:rPr>
              <a:t>gửi</a:t>
            </a:r>
            <a:r>
              <a:rPr lang="en-US" altLang="en-US" sz="2400" dirty="0">
                <a:latin typeface="Times New Roman "/>
              </a:rPr>
              <a:t> </a:t>
            </a:r>
            <a:r>
              <a:rPr lang="en-US" altLang="en-US" sz="2400" dirty="0" err="1">
                <a:latin typeface="Times New Roman "/>
              </a:rPr>
              <a:t>tiền</a:t>
            </a:r>
            <a:r>
              <a:rPr lang="en-US" altLang="en-US" sz="2400" dirty="0">
                <a:latin typeface="Times New Roman "/>
              </a:rPr>
              <a:t> </a:t>
            </a:r>
            <a:r>
              <a:rPr lang="en-US" altLang="en-US" sz="2400" dirty="0" err="1">
                <a:latin typeface="Times New Roman "/>
              </a:rPr>
              <a:t>vào</a:t>
            </a:r>
            <a:r>
              <a:rPr lang="en-US" altLang="en-US" sz="2400" dirty="0">
                <a:latin typeface="Times New Roman "/>
              </a:rPr>
              <a:t>, </a:t>
            </a:r>
            <a:r>
              <a:rPr lang="en-US" altLang="en-US" sz="2400" dirty="0" err="1">
                <a:latin typeface="Times New Roman "/>
              </a:rPr>
              <a:t>rút</a:t>
            </a:r>
            <a:r>
              <a:rPr lang="en-US" altLang="en-US" sz="2400" dirty="0">
                <a:latin typeface="Times New Roman "/>
              </a:rPr>
              <a:t> </a:t>
            </a:r>
            <a:r>
              <a:rPr lang="en-US" altLang="en-US" sz="2400" dirty="0" err="1">
                <a:latin typeface="Times New Roman "/>
              </a:rPr>
              <a:t>tiền</a:t>
            </a:r>
            <a:r>
              <a:rPr lang="en-US" altLang="en-US" sz="2400" dirty="0">
                <a:latin typeface="Times New Roman "/>
              </a:rPr>
              <a:t> ra </a:t>
            </a:r>
            <a:r>
              <a:rPr lang="en-US" altLang="en-US" sz="2400" dirty="0" err="1">
                <a:latin typeface="Times New Roman "/>
              </a:rPr>
              <a:t>hoặc</a:t>
            </a:r>
            <a:r>
              <a:rPr lang="en-US" altLang="en-US" sz="2400" dirty="0">
                <a:latin typeface="Times New Roman "/>
              </a:rPr>
              <a:t> </a:t>
            </a:r>
            <a:r>
              <a:rPr lang="en-US" altLang="en-US" sz="2400" dirty="0" err="1">
                <a:latin typeface="Times New Roman "/>
              </a:rPr>
              <a:t>đơn</a:t>
            </a:r>
            <a:r>
              <a:rPr lang="en-US" altLang="en-US" sz="2400" dirty="0">
                <a:latin typeface="Times New Roman "/>
              </a:rPr>
              <a:t> </a:t>
            </a:r>
            <a:r>
              <a:rPr lang="en-US" altLang="en-US" sz="2400" dirty="0" err="1">
                <a:latin typeface="Times New Roman "/>
              </a:rPr>
              <a:t>giản</a:t>
            </a:r>
            <a:r>
              <a:rPr lang="en-US" altLang="en-US" sz="2400" dirty="0">
                <a:latin typeface="Times New Roman "/>
              </a:rPr>
              <a:t> </a:t>
            </a:r>
            <a:r>
              <a:rPr lang="en-US" altLang="en-US" sz="2400" dirty="0" err="1">
                <a:latin typeface="Times New Roman "/>
              </a:rPr>
              <a:t>kiểm</a:t>
            </a:r>
            <a:r>
              <a:rPr lang="en-US" altLang="en-US" sz="2400" dirty="0">
                <a:latin typeface="Times New Roman "/>
              </a:rPr>
              <a:t> </a:t>
            </a:r>
            <a:r>
              <a:rPr lang="en-US" altLang="en-US" sz="2400" dirty="0" err="1">
                <a:latin typeface="Times New Roman "/>
              </a:rPr>
              <a:t>tra</a:t>
            </a:r>
            <a:r>
              <a:rPr lang="en-US" altLang="en-US" sz="2400" dirty="0">
                <a:latin typeface="Times New Roman "/>
              </a:rPr>
              <a:t> </a:t>
            </a:r>
            <a:r>
              <a:rPr lang="en-US" altLang="en-US" sz="2400" dirty="0" err="1">
                <a:latin typeface="Times New Roman "/>
              </a:rPr>
              <a:t>lại</a:t>
            </a:r>
            <a:r>
              <a:rPr lang="en-US" altLang="en-US" sz="2400" dirty="0">
                <a:latin typeface="Times New Roman "/>
              </a:rPr>
              <a:t> </a:t>
            </a:r>
            <a:r>
              <a:rPr lang="en-US" altLang="en-US" sz="2400" dirty="0" err="1">
                <a:latin typeface="Times New Roman "/>
              </a:rPr>
              <a:t>số</a:t>
            </a:r>
            <a:r>
              <a:rPr lang="en-US" altLang="en-US" sz="2400" dirty="0">
                <a:latin typeface="Times New Roman "/>
              </a:rPr>
              <a:t> </a:t>
            </a:r>
            <a:r>
              <a:rPr lang="en-US" altLang="en-US" sz="2400" dirty="0" err="1">
                <a:latin typeface="Times New Roman "/>
              </a:rPr>
              <a:t>tiền</a:t>
            </a:r>
            <a:r>
              <a:rPr lang="en-US" altLang="en-US" sz="2400" dirty="0">
                <a:latin typeface="Times New Roman "/>
              </a:rPr>
              <a:t> </a:t>
            </a:r>
            <a:r>
              <a:rPr lang="en-US" altLang="en-US" sz="2400" dirty="0" err="1">
                <a:latin typeface="Times New Roman "/>
              </a:rPr>
              <a:t>trong</a:t>
            </a:r>
            <a:r>
              <a:rPr lang="en-US" altLang="en-US" sz="2400" dirty="0">
                <a:latin typeface="Times New Roman "/>
              </a:rPr>
              <a:t> </a:t>
            </a:r>
            <a:r>
              <a:rPr lang="en-US" altLang="en-US" sz="2400" dirty="0" err="1">
                <a:latin typeface="Times New Roman "/>
              </a:rPr>
              <a:t>tài</a:t>
            </a:r>
            <a:r>
              <a:rPr lang="en-US" altLang="en-US" sz="2400" dirty="0">
                <a:latin typeface="Times New Roman "/>
              </a:rPr>
              <a:t> </a:t>
            </a:r>
            <a:r>
              <a:rPr lang="en-US" altLang="en-US" sz="2400" dirty="0" err="1">
                <a:latin typeface="Times New Roman "/>
              </a:rPr>
              <a:t>khoản</a:t>
            </a:r>
            <a:r>
              <a:rPr lang="en-US" altLang="en-US" sz="2400" dirty="0">
                <a:latin typeface="Times New Roman "/>
              </a:rPr>
              <a:t> </a:t>
            </a:r>
            <a:r>
              <a:rPr lang="en-US" altLang="en-US" sz="2400" dirty="0" err="1">
                <a:latin typeface="Times New Roman "/>
              </a:rPr>
              <a:t>của</a:t>
            </a:r>
            <a:r>
              <a:rPr lang="en-US" altLang="en-US" sz="2400" dirty="0">
                <a:latin typeface="Times New Roman "/>
              </a:rPr>
              <a:t> </a:t>
            </a:r>
            <a:r>
              <a:rPr lang="en-US" altLang="en-US" sz="2400" dirty="0" err="1">
                <a:latin typeface="Times New Roman "/>
              </a:rPr>
              <a:t>anh</a:t>
            </a:r>
            <a:r>
              <a:rPr lang="en-US" altLang="en-US" sz="2400" dirty="0">
                <a:latin typeface="Times New Roman "/>
              </a:rPr>
              <a:t> ta qua </a:t>
            </a:r>
            <a:r>
              <a:rPr lang="en-US" altLang="en-US" sz="2400" dirty="0" err="1">
                <a:latin typeface="Times New Roman "/>
              </a:rPr>
              <a:t>máy</a:t>
            </a:r>
            <a:r>
              <a:rPr lang="en-US" altLang="en-US" sz="2400" dirty="0">
                <a:latin typeface="Times New Roman "/>
              </a:rPr>
              <a:t> </a:t>
            </a:r>
            <a:r>
              <a:rPr lang="en-US" altLang="en-US" sz="2400" dirty="0" err="1">
                <a:latin typeface="Times New Roman "/>
              </a:rPr>
              <a:t>tự</a:t>
            </a:r>
            <a:r>
              <a:rPr lang="en-US" altLang="en-US" sz="2400" dirty="0">
                <a:latin typeface="Times New Roman "/>
              </a:rPr>
              <a:t> </a:t>
            </a:r>
            <a:r>
              <a:rPr lang="en-US" altLang="en-US" sz="2400" dirty="0" err="1">
                <a:latin typeface="Times New Roman "/>
              </a:rPr>
              <a:t>động</a:t>
            </a:r>
            <a:r>
              <a:rPr lang="en-US" altLang="en-US" sz="2400" dirty="0">
                <a:latin typeface="Times New Roman "/>
              </a:rPr>
              <a:t> </a:t>
            </a:r>
            <a:r>
              <a:rPr lang="en-US" altLang="en-US" sz="2400" dirty="0" err="1">
                <a:latin typeface="Times New Roman "/>
              </a:rPr>
              <a:t>rút</a:t>
            </a:r>
            <a:r>
              <a:rPr lang="en-US" altLang="en-US" sz="2400" dirty="0">
                <a:latin typeface="Times New Roman "/>
              </a:rPr>
              <a:t> </a:t>
            </a:r>
            <a:r>
              <a:rPr lang="en-US" altLang="en-US" sz="2400" dirty="0" err="1">
                <a:latin typeface="Times New Roman "/>
              </a:rPr>
              <a:t>tiền</a:t>
            </a:r>
            <a:r>
              <a:rPr lang="en-US" altLang="en-US" sz="2400" dirty="0">
                <a:latin typeface="Times New Roman "/>
              </a:rPr>
              <a:t> (ATM). </a:t>
            </a:r>
            <a:r>
              <a:rPr lang="en-US" altLang="en-US" sz="2400" dirty="0" err="1">
                <a:latin typeface="Times New Roman "/>
              </a:rPr>
              <a:t>Khi</a:t>
            </a:r>
            <a:r>
              <a:rPr lang="en-US" altLang="en-US" sz="2400" dirty="0">
                <a:latin typeface="Times New Roman "/>
              </a:rPr>
              <a:t> </a:t>
            </a:r>
            <a:r>
              <a:rPr lang="en-US" altLang="en-US" sz="2400" dirty="0" err="1">
                <a:latin typeface="Times New Roman "/>
              </a:rPr>
              <a:t>đưa</a:t>
            </a:r>
            <a:r>
              <a:rPr lang="en-US" altLang="en-US" sz="2400" dirty="0">
                <a:latin typeface="Times New Roman "/>
              </a:rPr>
              <a:t> </a:t>
            </a:r>
            <a:r>
              <a:rPr lang="en-US" altLang="en-US" sz="2400" dirty="0" err="1">
                <a:latin typeface="Times New Roman "/>
              </a:rPr>
              <a:t>tiền</a:t>
            </a:r>
            <a:r>
              <a:rPr lang="en-US" altLang="en-US" sz="2400" dirty="0">
                <a:latin typeface="Times New Roman "/>
              </a:rPr>
              <a:t> </a:t>
            </a:r>
            <a:r>
              <a:rPr lang="en-US" altLang="en-US" sz="2400" dirty="0" err="1">
                <a:latin typeface="Times New Roman "/>
              </a:rPr>
              <a:t>vào</a:t>
            </a:r>
            <a:r>
              <a:rPr lang="en-US" altLang="en-US" sz="2400" dirty="0">
                <a:latin typeface="Times New Roman "/>
              </a:rPr>
              <a:t> </a:t>
            </a:r>
            <a:r>
              <a:rPr lang="en-US" altLang="en-US" sz="2400" dirty="0" err="1">
                <a:latin typeface="Times New Roman "/>
              </a:rPr>
              <a:t>hoặc</a:t>
            </a:r>
            <a:r>
              <a:rPr lang="en-US" altLang="en-US" sz="2400" dirty="0">
                <a:latin typeface="Times New Roman "/>
              </a:rPr>
              <a:t> </a:t>
            </a:r>
            <a:r>
              <a:rPr lang="en-US" altLang="en-US" sz="2400" dirty="0" err="1">
                <a:latin typeface="Times New Roman "/>
              </a:rPr>
              <a:t>rút</a:t>
            </a:r>
            <a:r>
              <a:rPr lang="en-US" altLang="en-US" sz="2400" dirty="0">
                <a:latin typeface="Times New Roman "/>
              </a:rPr>
              <a:t> </a:t>
            </a:r>
            <a:r>
              <a:rPr lang="en-US" altLang="en-US" sz="2400" dirty="0" err="1">
                <a:latin typeface="Times New Roman "/>
              </a:rPr>
              <a:t>tiền</a:t>
            </a:r>
            <a:r>
              <a:rPr lang="en-US" altLang="en-US" sz="2400" dirty="0">
                <a:latin typeface="Times New Roman "/>
              </a:rPr>
              <a:t> ra, </a:t>
            </a:r>
            <a:r>
              <a:rPr lang="en-US" altLang="en-US" sz="2400" dirty="0" err="1">
                <a:latin typeface="Times New Roman "/>
              </a:rPr>
              <a:t>cần</a:t>
            </a:r>
            <a:r>
              <a:rPr lang="en-US" altLang="en-US" sz="2400" dirty="0">
                <a:latin typeface="Times New Roman "/>
              </a:rPr>
              <a:t> </a:t>
            </a:r>
            <a:r>
              <a:rPr lang="en-US" altLang="en-US" sz="2400" dirty="0" err="1">
                <a:latin typeface="Times New Roman "/>
              </a:rPr>
              <a:t>phải</a:t>
            </a:r>
            <a:r>
              <a:rPr lang="en-US" altLang="en-US" sz="2400" dirty="0">
                <a:latin typeface="Times New Roman "/>
              </a:rPr>
              <a:t> in ra </a:t>
            </a:r>
            <a:r>
              <a:rPr lang="en-US" altLang="en-US" sz="2400" dirty="0" err="1">
                <a:latin typeface="Times New Roman "/>
              </a:rPr>
              <a:t>giấy</a:t>
            </a:r>
            <a:r>
              <a:rPr lang="en-US" altLang="en-US" sz="2400" dirty="0">
                <a:latin typeface="Times New Roman "/>
              </a:rPr>
              <a:t> </a:t>
            </a:r>
            <a:r>
              <a:rPr lang="en-US" altLang="en-US" sz="2400" dirty="0" err="1">
                <a:latin typeface="Times New Roman "/>
              </a:rPr>
              <a:t>kết</a:t>
            </a:r>
            <a:r>
              <a:rPr lang="en-US" altLang="en-US" sz="2400" dirty="0">
                <a:latin typeface="Times New Roman "/>
              </a:rPr>
              <a:t> </a:t>
            </a:r>
            <a:r>
              <a:rPr lang="en-US" altLang="en-US" sz="2400" dirty="0" err="1">
                <a:latin typeface="Times New Roman "/>
              </a:rPr>
              <a:t>quả</a:t>
            </a:r>
            <a:r>
              <a:rPr lang="en-US" altLang="en-US" sz="2400" dirty="0">
                <a:latin typeface="Times New Roman "/>
              </a:rPr>
              <a:t> </a:t>
            </a:r>
            <a:r>
              <a:rPr lang="en-US" altLang="en-US" sz="2400" dirty="0" err="1">
                <a:latin typeface="Times New Roman "/>
              </a:rPr>
              <a:t>những</a:t>
            </a:r>
            <a:r>
              <a:rPr lang="en-US" altLang="en-US" sz="2400" dirty="0">
                <a:latin typeface="Times New Roman "/>
              </a:rPr>
              <a:t> </a:t>
            </a:r>
            <a:r>
              <a:rPr lang="en-US" altLang="en-US" sz="2400" dirty="0" err="1">
                <a:latin typeface="Times New Roman "/>
              </a:rPr>
              <a:t>giao</a:t>
            </a:r>
            <a:r>
              <a:rPr lang="en-US" altLang="en-US" sz="2400" dirty="0">
                <a:latin typeface="Times New Roman "/>
              </a:rPr>
              <a:t> </a:t>
            </a:r>
            <a:r>
              <a:rPr lang="en-US" altLang="en-US" sz="2400" dirty="0" err="1">
                <a:latin typeface="Times New Roman "/>
              </a:rPr>
              <a:t>dịch</a:t>
            </a:r>
            <a:r>
              <a:rPr lang="en-US" altLang="en-US" sz="2400" dirty="0">
                <a:latin typeface="Times New Roman "/>
              </a:rPr>
              <a:t> </a:t>
            </a:r>
            <a:r>
              <a:rPr lang="en-US" altLang="en-US" sz="2400" dirty="0" err="1">
                <a:latin typeface="Times New Roman "/>
              </a:rPr>
              <a:t>đã</a:t>
            </a:r>
            <a:r>
              <a:rPr lang="en-US" altLang="en-US" sz="2400" dirty="0">
                <a:latin typeface="Times New Roman "/>
              </a:rPr>
              <a:t> </a:t>
            </a:r>
            <a:r>
              <a:rPr lang="en-US" altLang="en-US" sz="2400" dirty="0" err="1">
                <a:latin typeface="Times New Roman "/>
              </a:rPr>
              <a:t>thực</a:t>
            </a:r>
            <a:r>
              <a:rPr lang="en-US" altLang="en-US" sz="2400" dirty="0">
                <a:latin typeface="Times New Roman "/>
              </a:rPr>
              <a:t> </a:t>
            </a:r>
            <a:r>
              <a:rPr lang="en-US" altLang="en-US" sz="2400" dirty="0" err="1">
                <a:latin typeface="Times New Roman "/>
              </a:rPr>
              <a:t>hiện</a:t>
            </a:r>
            <a:r>
              <a:rPr lang="en-US" altLang="en-US" sz="2400" dirty="0">
                <a:latin typeface="Times New Roman "/>
              </a:rPr>
              <a:t> </a:t>
            </a:r>
            <a:r>
              <a:rPr lang="en-US" altLang="en-US" sz="2400" dirty="0" err="1">
                <a:latin typeface="Times New Roman "/>
              </a:rPr>
              <a:t>cho</a:t>
            </a:r>
            <a:r>
              <a:rPr lang="en-US" altLang="en-US" sz="2400" dirty="0">
                <a:latin typeface="Times New Roman "/>
              </a:rPr>
              <a:t> </a:t>
            </a:r>
            <a:r>
              <a:rPr lang="en-US" altLang="en-US" sz="2400" dirty="0" err="1">
                <a:latin typeface="Times New Roman "/>
              </a:rPr>
              <a:t>khách</a:t>
            </a:r>
            <a:r>
              <a:rPr lang="en-US" altLang="en-US" sz="2400" dirty="0">
                <a:latin typeface="Times New Roman "/>
              </a:rPr>
              <a:t> </a:t>
            </a:r>
            <a:r>
              <a:rPr lang="en-US" altLang="en-US" sz="2400" dirty="0" err="1">
                <a:latin typeface="Times New Roman "/>
              </a:rPr>
              <a:t>hàng</a:t>
            </a:r>
            <a:r>
              <a:rPr lang="en-US" altLang="en-US" sz="2400" dirty="0">
                <a:latin typeface="Times New Roman "/>
              </a:rPr>
              <a:t>.</a:t>
            </a:r>
          </a:p>
          <a:p>
            <a:pPr marL="514350" indent="-514350">
              <a:lnSpc>
                <a:spcPct val="100000"/>
              </a:lnSpc>
              <a:spcBef>
                <a:spcPct val="50000"/>
              </a:spcBef>
              <a:buFont typeface="Wingdings" pitchFamily="2" charset="2"/>
              <a:buAutoNum type="alphaLcParenR"/>
            </a:pPr>
            <a:r>
              <a:rPr lang="en-US" sz="2400" dirty="0" err="1">
                <a:latin typeface="Times New Roman "/>
              </a:rPr>
              <a:t>Xác</a:t>
            </a:r>
            <a:r>
              <a:rPr lang="en-US" sz="2400" dirty="0">
                <a:latin typeface="Times New Roman "/>
              </a:rPr>
              <a:t> </a:t>
            </a:r>
            <a:r>
              <a:rPr lang="en-US" sz="2400" dirty="0" err="1">
                <a:latin typeface="Times New Roman "/>
              </a:rPr>
              <a:t>định</a:t>
            </a:r>
            <a:r>
              <a:rPr lang="en-US" sz="2400" dirty="0">
                <a:latin typeface="Times New Roman "/>
              </a:rPr>
              <a:t> </a:t>
            </a:r>
            <a:r>
              <a:rPr lang="en-US" sz="2400" dirty="0" err="1">
                <a:latin typeface="Times New Roman "/>
              </a:rPr>
              <a:t>các</a:t>
            </a:r>
            <a:r>
              <a:rPr lang="en-US" sz="2400" dirty="0">
                <a:latin typeface="Times New Roman "/>
              </a:rPr>
              <a:t> actor </a:t>
            </a:r>
            <a:r>
              <a:rPr lang="en-US" sz="2400" dirty="0" err="1">
                <a:latin typeface="Times New Roman "/>
              </a:rPr>
              <a:t>và</a:t>
            </a:r>
            <a:r>
              <a:rPr lang="en-US" sz="2400" dirty="0">
                <a:latin typeface="Times New Roman "/>
              </a:rPr>
              <a:t> use case</a:t>
            </a:r>
          </a:p>
          <a:p>
            <a:pPr marL="514350" indent="-514350">
              <a:lnSpc>
                <a:spcPct val="100000"/>
              </a:lnSpc>
              <a:spcBef>
                <a:spcPct val="50000"/>
              </a:spcBef>
              <a:buFont typeface="Wingdings" pitchFamily="2" charset="2"/>
              <a:buAutoNum type="alphaLcParenR"/>
            </a:pPr>
            <a:r>
              <a:rPr lang="en-US" sz="2400" dirty="0" err="1">
                <a:latin typeface="Times New Roman "/>
              </a:rPr>
              <a:t>Vẽ</a:t>
            </a:r>
            <a:r>
              <a:rPr lang="en-US" sz="2400" dirty="0">
                <a:latin typeface="Times New Roman "/>
              </a:rPr>
              <a:t> </a:t>
            </a:r>
            <a:r>
              <a:rPr lang="en-US" sz="2400" dirty="0" err="1">
                <a:latin typeface="Times New Roman "/>
              </a:rPr>
              <a:t>lược</a:t>
            </a:r>
            <a:r>
              <a:rPr lang="en-US" sz="2400" dirty="0">
                <a:latin typeface="Times New Roman "/>
              </a:rPr>
              <a:t> </a:t>
            </a:r>
            <a:r>
              <a:rPr lang="en-US" sz="2400" dirty="0" err="1">
                <a:latin typeface="Times New Roman "/>
              </a:rPr>
              <a:t>đồ</a:t>
            </a:r>
            <a:r>
              <a:rPr lang="en-US" sz="2400" dirty="0">
                <a:latin typeface="Times New Roman "/>
              </a:rPr>
              <a:t> Use case</a:t>
            </a:r>
          </a:p>
          <a:p>
            <a:pPr marL="0" indent="0" algn="just">
              <a:lnSpc>
                <a:spcPct val="100000"/>
              </a:lnSpc>
              <a:buFont typeface="Arial" panose="020B0604020202020204" pitchFamily="34" charset="0"/>
              <a:buNone/>
            </a:pPr>
            <a:endParaRPr lang="en-US" dirty="0">
              <a:latin typeface="Times New Roman "/>
            </a:endParaRPr>
          </a:p>
        </p:txBody>
      </p:sp>
      <p:grpSp>
        <p:nvGrpSpPr>
          <p:cNvPr id="7" name="Group 7">
            <a:extLst>
              <a:ext uri="{FF2B5EF4-FFF2-40B4-BE49-F238E27FC236}">
                <a16:creationId xmlns:a16="http://schemas.microsoft.com/office/drawing/2014/main" id="{8F2E1E71-6885-4F5E-A236-0AEB94AF4ACD}"/>
              </a:ext>
            </a:extLst>
          </p:cNvPr>
          <p:cNvGrpSpPr>
            <a:grpSpLocks/>
          </p:cNvGrpSpPr>
          <p:nvPr/>
        </p:nvGrpSpPr>
        <p:grpSpPr bwMode="auto">
          <a:xfrm>
            <a:off x="228600" y="4387670"/>
            <a:ext cx="4191000" cy="2807060"/>
            <a:chOff x="1344" y="2208"/>
            <a:chExt cx="3024" cy="2112"/>
          </a:xfrm>
        </p:grpSpPr>
        <p:pic>
          <p:nvPicPr>
            <p:cNvPr id="9" name="Picture 8">
              <a:extLst>
                <a:ext uri="{FF2B5EF4-FFF2-40B4-BE49-F238E27FC236}">
                  <a16:creationId xmlns:a16="http://schemas.microsoft.com/office/drawing/2014/main" id="{B7C983A6-D5FE-4286-A80B-90C297B84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2208"/>
              <a:ext cx="3024" cy="18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6">
              <a:extLst>
                <a:ext uri="{FF2B5EF4-FFF2-40B4-BE49-F238E27FC236}">
                  <a16:creationId xmlns:a16="http://schemas.microsoft.com/office/drawing/2014/main" id="{0B4AB2C2-27AE-472A-9DC6-C5BAC5D9C5D3}"/>
                </a:ext>
              </a:extLst>
            </p:cNvPr>
            <p:cNvSpPr txBox="1">
              <a:spLocks noChangeArrowheads="1"/>
            </p:cNvSpPr>
            <p:nvPr/>
          </p:nvSpPr>
          <p:spPr bwMode="auto">
            <a:xfrm>
              <a:off x="1728" y="4070"/>
              <a:ext cx="23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008000"/>
                  </a:solidFill>
                </a:rPr>
                <a:t>Các Use case trong hệ thống ATM </a:t>
              </a:r>
            </a:p>
          </p:txBody>
        </p:sp>
      </p:grpSp>
      <p:pic>
        <p:nvPicPr>
          <p:cNvPr id="4" name="Picture 3">
            <a:extLst>
              <a:ext uri="{FF2B5EF4-FFF2-40B4-BE49-F238E27FC236}">
                <a16:creationId xmlns:a16="http://schemas.microsoft.com/office/drawing/2014/main" id="{5AB933D4-D678-4EFC-BDC6-C3A477C9C225}"/>
              </a:ext>
            </a:extLst>
          </p:cNvPr>
          <p:cNvPicPr>
            <a:picLocks noChangeAspect="1"/>
          </p:cNvPicPr>
          <p:nvPr/>
        </p:nvPicPr>
        <p:blipFill>
          <a:blip r:embed="rId5"/>
          <a:stretch>
            <a:fillRect/>
          </a:stretch>
        </p:blipFill>
        <p:spPr>
          <a:xfrm>
            <a:off x="5414962" y="2831062"/>
            <a:ext cx="6746975" cy="4090469"/>
          </a:xfrm>
          <a:prstGeom prst="rect">
            <a:avLst/>
          </a:prstGeom>
        </p:spPr>
      </p:pic>
    </p:spTree>
    <p:extLst>
      <p:ext uri="{BB962C8B-B14F-4D97-AF65-F5344CB8AC3E}">
        <p14:creationId xmlns:p14="http://schemas.microsoft.com/office/powerpoint/2010/main" val="17054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heckerboard(across)">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DF2BE98-B758-4C42-9290-31B732ECB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26" y="170028"/>
            <a:ext cx="2142748" cy="932690"/>
          </a:xfrm>
          <a:prstGeom prst="rect">
            <a:avLst/>
          </a:prstGeom>
        </p:spPr>
      </p:pic>
      <p:sp>
        <p:nvSpPr>
          <p:cNvPr id="5" name="Rectangle 2">
            <a:extLst>
              <a:ext uri="{FF2B5EF4-FFF2-40B4-BE49-F238E27FC236}">
                <a16:creationId xmlns:a16="http://schemas.microsoft.com/office/drawing/2014/main" id="{5362BD9C-7BA6-4F31-BC70-9CBC1C5499D3}"/>
              </a:ext>
            </a:extLst>
          </p:cNvPr>
          <p:cNvSpPr txBox="1">
            <a:spLocks noChangeArrowheads="1"/>
          </p:cNvSpPr>
          <p:nvPr/>
        </p:nvSpPr>
        <p:spPr>
          <a:xfrm>
            <a:off x="228600" y="14288"/>
            <a:ext cx="8686800" cy="9144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00" b="1" dirty="0">
                <a:solidFill>
                  <a:srgbClr val="C00000"/>
                </a:solidFill>
              </a:rPr>
              <a:t>BÀI TẬP: TÌM USE CASE</a:t>
            </a:r>
          </a:p>
        </p:txBody>
      </p:sp>
      <p:sp>
        <p:nvSpPr>
          <p:cNvPr id="11" name="Rectangle 2">
            <a:extLst>
              <a:ext uri="{FF2B5EF4-FFF2-40B4-BE49-F238E27FC236}">
                <a16:creationId xmlns:a16="http://schemas.microsoft.com/office/drawing/2014/main" id="{7D39E323-38C4-4DDF-9998-BD6A08FC1798}"/>
              </a:ext>
            </a:extLst>
          </p:cNvPr>
          <p:cNvSpPr txBox="1">
            <a:spLocks noChangeArrowheads="1"/>
          </p:cNvSpPr>
          <p:nvPr/>
        </p:nvSpPr>
        <p:spPr bwMode="auto">
          <a:xfrm>
            <a:off x="-1295400" y="836478"/>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AU" sz="2800" kern="0">
                <a:solidFill>
                  <a:srgbClr val="FF00FF"/>
                </a:solidFill>
                <a:latin typeface="Times New Roman "/>
              </a:rPr>
              <a:t>Hệ thống đặt vé máy bay</a:t>
            </a:r>
          </a:p>
        </p:txBody>
      </p:sp>
      <p:sp>
        <p:nvSpPr>
          <p:cNvPr id="12" name="Rectangle 3">
            <a:extLst>
              <a:ext uri="{FF2B5EF4-FFF2-40B4-BE49-F238E27FC236}">
                <a16:creationId xmlns:a16="http://schemas.microsoft.com/office/drawing/2014/main" id="{83DAE525-9266-445B-8570-394C3A8BDF33}"/>
              </a:ext>
            </a:extLst>
          </p:cNvPr>
          <p:cNvSpPr txBox="1">
            <a:spLocks noChangeArrowheads="1"/>
          </p:cNvSpPr>
          <p:nvPr/>
        </p:nvSpPr>
        <p:spPr bwMode="auto">
          <a:xfrm>
            <a:off x="219311" y="1478105"/>
            <a:ext cx="8229600"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a:r>
              <a:rPr lang="en-US" sz="2400" dirty="0" err="1">
                <a:latin typeface="Times New Roman "/>
              </a:rPr>
              <a:t>Thiết</a:t>
            </a:r>
            <a:r>
              <a:rPr lang="en-US" sz="2400" dirty="0">
                <a:latin typeface="Times New Roman "/>
              </a:rPr>
              <a:t> </a:t>
            </a:r>
            <a:r>
              <a:rPr lang="en-US" sz="2400" dirty="0" err="1">
                <a:latin typeface="Times New Roman "/>
              </a:rPr>
              <a:t>kế</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hệ</a:t>
            </a:r>
            <a:r>
              <a:rPr lang="en-US" sz="2400" dirty="0">
                <a:latin typeface="Times New Roman "/>
              </a:rPr>
              <a:t> </a:t>
            </a:r>
            <a:r>
              <a:rPr lang="en-US" sz="2400" dirty="0" err="1">
                <a:latin typeface="Times New Roman "/>
              </a:rPr>
              <a:t>thống</a:t>
            </a:r>
            <a:r>
              <a:rPr lang="en-US" sz="2400" dirty="0">
                <a:latin typeface="Times New Roman "/>
              </a:rPr>
              <a:t> </a:t>
            </a:r>
            <a:r>
              <a:rPr lang="en-US" sz="2400" dirty="0" err="1">
                <a:latin typeface="Times New Roman "/>
              </a:rPr>
              <a:t>đặt</a:t>
            </a:r>
            <a:r>
              <a:rPr lang="en-US" sz="2400" dirty="0">
                <a:latin typeface="Times New Roman "/>
              </a:rPr>
              <a:t> </a:t>
            </a:r>
            <a:r>
              <a:rPr lang="en-US" sz="2400" dirty="0" err="1">
                <a:latin typeface="Times New Roman "/>
              </a:rPr>
              <a:t>vé</a:t>
            </a:r>
            <a:r>
              <a:rPr lang="en-US" sz="2400" dirty="0">
                <a:latin typeface="Times New Roman "/>
              </a:rPr>
              <a:t> </a:t>
            </a:r>
            <a:r>
              <a:rPr lang="en-US" sz="2400" dirty="0" err="1">
                <a:latin typeface="Times New Roman "/>
              </a:rPr>
              <a:t>máy</a:t>
            </a:r>
            <a:r>
              <a:rPr lang="en-US" sz="2400" dirty="0">
                <a:latin typeface="Times New Roman "/>
              </a:rPr>
              <a:t> bay </a:t>
            </a:r>
            <a:r>
              <a:rPr lang="en-US" sz="2400" dirty="0" err="1">
                <a:latin typeface="Times New Roman "/>
              </a:rPr>
              <a:t>đơn</a:t>
            </a:r>
            <a:r>
              <a:rPr lang="en-US" sz="2400" dirty="0">
                <a:latin typeface="Times New Roman "/>
              </a:rPr>
              <a:t> </a:t>
            </a:r>
            <a:r>
              <a:rPr lang="en-US" sz="2400" dirty="0" err="1">
                <a:latin typeface="Times New Roman "/>
              </a:rPr>
              <a:t>giản</a:t>
            </a:r>
            <a:r>
              <a:rPr lang="en-US" sz="2400" dirty="0">
                <a:latin typeface="Times New Roman "/>
              </a:rPr>
              <a:t> </a:t>
            </a:r>
            <a:r>
              <a:rPr lang="en-US" sz="2400" dirty="0" err="1">
                <a:latin typeface="Times New Roman "/>
              </a:rPr>
              <a:t>cho</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công</a:t>
            </a:r>
            <a:r>
              <a:rPr lang="en-US" sz="2400" dirty="0">
                <a:latin typeface="Times New Roman "/>
              </a:rPr>
              <a:t> ty </a:t>
            </a:r>
            <a:r>
              <a:rPr lang="en-US" sz="2400" dirty="0" err="1">
                <a:latin typeface="Times New Roman "/>
              </a:rPr>
              <a:t>hàng</a:t>
            </a:r>
            <a:r>
              <a:rPr lang="en-US" sz="2400" dirty="0">
                <a:latin typeface="Times New Roman "/>
              </a:rPr>
              <a:t> </a:t>
            </a:r>
            <a:r>
              <a:rPr lang="en-US" sz="2400" dirty="0" err="1">
                <a:latin typeface="Times New Roman "/>
              </a:rPr>
              <a:t>không</a:t>
            </a:r>
            <a:r>
              <a:rPr lang="en-US" sz="2400" dirty="0">
                <a:latin typeface="Times New Roman "/>
              </a:rPr>
              <a:t> ABC </a:t>
            </a:r>
            <a:r>
              <a:rPr lang="en-US" sz="2400" dirty="0" err="1">
                <a:latin typeface="Times New Roman "/>
              </a:rPr>
              <a:t>với</a:t>
            </a:r>
            <a:r>
              <a:rPr lang="en-US" sz="2400" dirty="0">
                <a:latin typeface="Times New Roman "/>
              </a:rPr>
              <a:t> </a:t>
            </a:r>
            <a:r>
              <a:rPr lang="en-US" sz="2400" dirty="0" err="1">
                <a:latin typeface="Times New Roman "/>
              </a:rPr>
              <a:t>đặc</a:t>
            </a:r>
            <a:r>
              <a:rPr lang="en-US" sz="2400" dirty="0">
                <a:latin typeface="Times New Roman "/>
              </a:rPr>
              <a:t> </a:t>
            </a:r>
            <a:r>
              <a:rPr lang="en-US" sz="2400" dirty="0" err="1">
                <a:latin typeface="Times New Roman "/>
              </a:rPr>
              <a:t>tả</a:t>
            </a:r>
            <a:r>
              <a:rPr lang="en-US" sz="2400" dirty="0">
                <a:latin typeface="Times New Roman "/>
              </a:rPr>
              <a:t> </a:t>
            </a:r>
            <a:r>
              <a:rPr lang="en-US" sz="2400" dirty="0" err="1">
                <a:latin typeface="Times New Roman "/>
              </a:rPr>
              <a:t>như</a:t>
            </a:r>
            <a:r>
              <a:rPr lang="en-US" sz="2400" dirty="0">
                <a:latin typeface="Times New Roman "/>
              </a:rPr>
              <a:t> </a:t>
            </a:r>
            <a:r>
              <a:rPr lang="en-US" sz="2400" dirty="0" err="1">
                <a:latin typeface="Times New Roman "/>
              </a:rPr>
              <a:t>sau</a:t>
            </a:r>
            <a:r>
              <a:rPr lang="en-US" sz="2400" dirty="0">
                <a:latin typeface="Times New Roman "/>
              </a:rPr>
              <a:t>: </a:t>
            </a:r>
          </a:p>
          <a:p>
            <a:pPr algn="just"/>
            <a:r>
              <a:rPr lang="en-US" sz="2400" dirty="0" err="1">
                <a:latin typeface="Times New Roman "/>
              </a:rPr>
              <a:t>Công</a:t>
            </a:r>
            <a:r>
              <a:rPr lang="en-US" sz="2400" dirty="0">
                <a:latin typeface="Times New Roman "/>
              </a:rPr>
              <a:t> ty </a:t>
            </a:r>
            <a:r>
              <a:rPr lang="en-US" sz="2400" dirty="0" err="1">
                <a:latin typeface="Times New Roman "/>
              </a:rPr>
              <a:t>hàng</a:t>
            </a:r>
            <a:r>
              <a:rPr lang="en-US" sz="2400" dirty="0">
                <a:latin typeface="Times New Roman "/>
              </a:rPr>
              <a:t> </a:t>
            </a:r>
            <a:r>
              <a:rPr lang="en-US" sz="2400" dirty="0" err="1">
                <a:latin typeface="Times New Roman "/>
              </a:rPr>
              <a:t>không</a:t>
            </a:r>
            <a:r>
              <a:rPr lang="en-US" sz="2400" dirty="0">
                <a:latin typeface="Times New Roman "/>
              </a:rPr>
              <a:t> ABC </a:t>
            </a:r>
            <a:r>
              <a:rPr lang="en-US" sz="2400" dirty="0" err="1">
                <a:latin typeface="Times New Roman "/>
              </a:rPr>
              <a:t>có</a:t>
            </a:r>
            <a:r>
              <a:rPr lang="en-US" sz="2400" dirty="0">
                <a:latin typeface="Times New Roman "/>
              </a:rPr>
              <a:t> </a:t>
            </a:r>
            <a:r>
              <a:rPr lang="en-US" sz="2400" dirty="0" err="1">
                <a:latin typeface="Times New Roman "/>
              </a:rPr>
              <a:t>các</a:t>
            </a:r>
            <a:r>
              <a:rPr lang="en-US" sz="2400" dirty="0">
                <a:latin typeface="Times New Roman "/>
              </a:rPr>
              <a:t> </a:t>
            </a:r>
            <a:r>
              <a:rPr lang="en-US" sz="2400" dirty="0" err="1">
                <a:latin typeface="Times New Roman "/>
              </a:rPr>
              <a:t>chuyến</a:t>
            </a:r>
            <a:r>
              <a:rPr lang="en-US" sz="2400" dirty="0">
                <a:latin typeface="Times New Roman "/>
              </a:rPr>
              <a:t> bay </a:t>
            </a:r>
            <a:r>
              <a:rPr lang="en-US" sz="2400" dirty="0" err="1">
                <a:latin typeface="Times New Roman "/>
              </a:rPr>
              <a:t>khác</a:t>
            </a:r>
            <a:r>
              <a:rPr lang="en-US" sz="2400" dirty="0">
                <a:latin typeface="Times New Roman "/>
              </a:rPr>
              <a:t> </a:t>
            </a:r>
            <a:r>
              <a:rPr lang="en-US" sz="2400" dirty="0" err="1">
                <a:latin typeface="Times New Roman "/>
              </a:rPr>
              <a:t>nhau</a:t>
            </a:r>
            <a:r>
              <a:rPr lang="en-US" sz="2400" dirty="0">
                <a:latin typeface="Times New Roman "/>
              </a:rPr>
              <a:t>. </a:t>
            </a:r>
            <a:r>
              <a:rPr lang="en-US" sz="2400" dirty="0" err="1">
                <a:latin typeface="Times New Roman "/>
              </a:rPr>
              <a:t>Ứng</a:t>
            </a:r>
            <a:r>
              <a:rPr lang="en-US" sz="2400" dirty="0">
                <a:latin typeface="Times New Roman "/>
              </a:rPr>
              <a:t> </a:t>
            </a:r>
            <a:r>
              <a:rPr lang="en-US" sz="2400" dirty="0" err="1">
                <a:latin typeface="Times New Roman "/>
              </a:rPr>
              <a:t>với</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chuyến</a:t>
            </a:r>
            <a:r>
              <a:rPr lang="en-US" sz="2400" dirty="0">
                <a:latin typeface="Times New Roman "/>
              </a:rPr>
              <a:t> bay, </a:t>
            </a:r>
            <a:r>
              <a:rPr lang="en-US" sz="2400" dirty="0" err="1">
                <a:latin typeface="Times New Roman "/>
              </a:rPr>
              <a:t>hệ</a:t>
            </a:r>
            <a:r>
              <a:rPr lang="en-US" sz="2400" dirty="0">
                <a:latin typeface="Times New Roman "/>
              </a:rPr>
              <a:t> </a:t>
            </a:r>
            <a:r>
              <a:rPr lang="en-US" sz="2400" dirty="0" err="1">
                <a:latin typeface="Times New Roman "/>
              </a:rPr>
              <a:t>thống</a:t>
            </a:r>
            <a:r>
              <a:rPr lang="en-US" sz="2400" dirty="0">
                <a:latin typeface="Times New Roman "/>
              </a:rPr>
              <a:t> </a:t>
            </a:r>
            <a:r>
              <a:rPr lang="en-US" sz="2400" dirty="0" err="1">
                <a:latin typeface="Times New Roman "/>
              </a:rPr>
              <a:t>được</a:t>
            </a:r>
            <a:r>
              <a:rPr lang="en-US" sz="2400" dirty="0">
                <a:latin typeface="Times New Roman "/>
              </a:rPr>
              <a:t> </a:t>
            </a:r>
            <a:r>
              <a:rPr lang="en-US" sz="2400" dirty="0" err="1">
                <a:latin typeface="Times New Roman "/>
              </a:rPr>
              <a:t>mở</a:t>
            </a:r>
            <a:r>
              <a:rPr lang="en-US" sz="2400" dirty="0">
                <a:latin typeface="Times New Roman "/>
              </a:rPr>
              <a:t> </a:t>
            </a:r>
            <a:r>
              <a:rPr lang="en-US" sz="2400" dirty="0" err="1">
                <a:latin typeface="Times New Roman "/>
              </a:rPr>
              <a:t>cho</a:t>
            </a:r>
            <a:r>
              <a:rPr lang="en-US" sz="2400" dirty="0">
                <a:latin typeface="Times New Roman "/>
              </a:rPr>
              <a:t> </a:t>
            </a:r>
            <a:r>
              <a:rPr lang="en-US" sz="2400" dirty="0" err="1">
                <a:latin typeface="Times New Roman "/>
              </a:rPr>
              <a:t>để</a:t>
            </a:r>
            <a:r>
              <a:rPr lang="en-US" sz="2400" dirty="0">
                <a:latin typeface="Times New Roman "/>
              </a:rPr>
              <a:t> </a:t>
            </a:r>
            <a:r>
              <a:rPr lang="en-US" sz="2400" dirty="0" err="1">
                <a:latin typeface="Times New Roman "/>
              </a:rPr>
              <a:t>khách</a:t>
            </a:r>
            <a:r>
              <a:rPr lang="en-US" sz="2400" dirty="0">
                <a:latin typeface="Times New Roman "/>
              </a:rPr>
              <a:t> </a:t>
            </a:r>
            <a:r>
              <a:rPr lang="en-US" sz="2400" dirty="0" err="1">
                <a:latin typeface="Times New Roman "/>
              </a:rPr>
              <a:t>hàng</a:t>
            </a:r>
            <a:r>
              <a:rPr lang="en-US" sz="2400" dirty="0">
                <a:latin typeface="Times New Roman "/>
              </a:rPr>
              <a:t> </a:t>
            </a:r>
            <a:r>
              <a:rPr lang="en-US" sz="2400" dirty="0" err="1">
                <a:latin typeface="Times New Roman "/>
              </a:rPr>
              <a:t>đặt</a:t>
            </a:r>
            <a:r>
              <a:rPr lang="en-US" sz="2400" dirty="0">
                <a:latin typeface="Times New Roman "/>
              </a:rPr>
              <a:t> </a:t>
            </a:r>
            <a:r>
              <a:rPr lang="en-US" sz="2400" dirty="0" err="1">
                <a:latin typeface="Times New Roman "/>
              </a:rPr>
              <a:t>vé</a:t>
            </a:r>
            <a:r>
              <a:rPr lang="en-US" sz="2400" dirty="0">
                <a:latin typeface="Times New Roman "/>
              </a:rPr>
              <a:t> </a:t>
            </a:r>
            <a:r>
              <a:rPr lang="en-US" sz="2400" dirty="0" err="1">
                <a:latin typeface="Times New Roman "/>
              </a:rPr>
              <a:t>và</a:t>
            </a:r>
            <a:r>
              <a:rPr lang="en-US" sz="2400" dirty="0">
                <a:latin typeface="Times New Roman "/>
              </a:rPr>
              <a:t> </a:t>
            </a:r>
            <a:r>
              <a:rPr lang="en-US" sz="2400" dirty="0" err="1">
                <a:latin typeface="Times New Roman "/>
              </a:rPr>
              <a:t>đóng</a:t>
            </a:r>
            <a:r>
              <a:rPr lang="en-US" sz="2400" dirty="0">
                <a:latin typeface="Times New Roman "/>
              </a:rPr>
              <a:t> </a:t>
            </a:r>
            <a:r>
              <a:rPr lang="en-US" sz="2400" dirty="0" err="1">
                <a:latin typeface="Times New Roman "/>
              </a:rPr>
              <a:t>đặt</a:t>
            </a:r>
            <a:r>
              <a:rPr lang="en-US" sz="2400" dirty="0">
                <a:latin typeface="Times New Roman "/>
              </a:rPr>
              <a:t> </a:t>
            </a:r>
            <a:r>
              <a:rPr lang="en-US" sz="2400" dirty="0" err="1">
                <a:latin typeface="Times New Roman "/>
              </a:rPr>
              <a:t>vé</a:t>
            </a:r>
            <a:r>
              <a:rPr lang="en-US" sz="2400" dirty="0">
                <a:latin typeface="Times New Roman "/>
              </a:rPr>
              <a:t> </a:t>
            </a:r>
            <a:r>
              <a:rPr lang="en-US" sz="2400" dirty="0" err="1">
                <a:latin typeface="Times New Roman "/>
              </a:rPr>
              <a:t>bởi</a:t>
            </a:r>
            <a:r>
              <a:rPr lang="en-US" sz="2400" dirty="0">
                <a:latin typeface="Times New Roman "/>
              </a:rPr>
              <a:t> </a:t>
            </a:r>
            <a:r>
              <a:rPr lang="en-US" sz="2400" dirty="0" err="1">
                <a:latin typeface="Times New Roman "/>
              </a:rPr>
              <a:t>nhân</a:t>
            </a:r>
            <a:r>
              <a:rPr lang="en-US" sz="2400" dirty="0">
                <a:latin typeface="Times New Roman "/>
              </a:rPr>
              <a:t> </a:t>
            </a:r>
            <a:r>
              <a:rPr lang="en-US" sz="2400" dirty="0" err="1">
                <a:latin typeface="Times New Roman "/>
              </a:rPr>
              <a:t>viên</a:t>
            </a:r>
            <a:r>
              <a:rPr lang="en-US" sz="2400" dirty="0">
                <a:latin typeface="Times New Roman "/>
              </a:rPr>
              <a:t> </a:t>
            </a:r>
            <a:r>
              <a:rPr lang="en-US" sz="2400" dirty="0" err="1">
                <a:latin typeface="Times New Roman "/>
              </a:rPr>
              <a:t>của</a:t>
            </a:r>
            <a:r>
              <a:rPr lang="en-US" sz="2400" dirty="0">
                <a:latin typeface="Times New Roman "/>
              </a:rPr>
              <a:t> </a:t>
            </a:r>
            <a:r>
              <a:rPr lang="en-US" sz="2400" dirty="0" err="1">
                <a:latin typeface="Times New Roman "/>
              </a:rPr>
              <a:t>công</a:t>
            </a:r>
            <a:r>
              <a:rPr lang="en-US" sz="2400" dirty="0">
                <a:latin typeface="Times New Roman "/>
              </a:rPr>
              <a:t> ty.</a:t>
            </a:r>
          </a:p>
          <a:p>
            <a:pPr lvl="0" algn="just"/>
            <a:r>
              <a:rPr lang="en-US" sz="2400" dirty="0" err="1">
                <a:latin typeface="Times New Roman "/>
              </a:rPr>
              <a:t>Một</a:t>
            </a:r>
            <a:r>
              <a:rPr lang="en-US" sz="2400" dirty="0">
                <a:latin typeface="Times New Roman "/>
              </a:rPr>
              <a:t> </a:t>
            </a:r>
            <a:r>
              <a:rPr lang="en-US" sz="2400" dirty="0" err="1">
                <a:latin typeface="Times New Roman "/>
              </a:rPr>
              <a:t>khách</a:t>
            </a:r>
            <a:r>
              <a:rPr lang="en-US" sz="2400" dirty="0">
                <a:latin typeface="Times New Roman "/>
              </a:rPr>
              <a:t> </a:t>
            </a:r>
            <a:r>
              <a:rPr lang="en-US" sz="2400" dirty="0" err="1">
                <a:latin typeface="Times New Roman "/>
              </a:rPr>
              <a:t>hàng</a:t>
            </a:r>
            <a:r>
              <a:rPr lang="en-US" sz="2400" dirty="0">
                <a:latin typeface="Times New Roman "/>
              </a:rPr>
              <a:t> </a:t>
            </a:r>
            <a:r>
              <a:rPr lang="en-US" sz="2400" dirty="0" err="1">
                <a:latin typeface="Times New Roman "/>
              </a:rPr>
              <a:t>có</a:t>
            </a:r>
            <a:r>
              <a:rPr lang="en-US" sz="2400" dirty="0">
                <a:latin typeface="Times New Roman "/>
              </a:rPr>
              <a:t> </a:t>
            </a:r>
            <a:r>
              <a:rPr lang="en-US" sz="2400" dirty="0" err="1">
                <a:latin typeface="Times New Roman "/>
              </a:rPr>
              <a:t>thể</a:t>
            </a:r>
            <a:r>
              <a:rPr lang="en-US" sz="2400" dirty="0">
                <a:latin typeface="Times New Roman "/>
              </a:rPr>
              <a:t> </a:t>
            </a:r>
            <a:r>
              <a:rPr lang="en-US" sz="2400" dirty="0" err="1">
                <a:latin typeface="Times New Roman "/>
              </a:rPr>
              <a:t>đặt</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hoặc</a:t>
            </a:r>
            <a:r>
              <a:rPr lang="en-US" sz="2400" dirty="0">
                <a:latin typeface="Times New Roman "/>
              </a:rPr>
              <a:t> </a:t>
            </a:r>
            <a:r>
              <a:rPr lang="en-US" sz="2400" dirty="0" err="1">
                <a:latin typeface="Times New Roman "/>
              </a:rPr>
              <a:t>nhiều</a:t>
            </a:r>
            <a:r>
              <a:rPr lang="en-US" sz="2400" dirty="0">
                <a:latin typeface="Times New Roman "/>
              </a:rPr>
              <a:t> </a:t>
            </a:r>
            <a:r>
              <a:rPr lang="en-US" sz="2400" dirty="0" err="1">
                <a:latin typeface="Times New Roman "/>
              </a:rPr>
              <a:t>chuyến</a:t>
            </a:r>
            <a:r>
              <a:rPr lang="en-US" sz="2400" dirty="0">
                <a:latin typeface="Times New Roman "/>
              </a:rPr>
              <a:t> bay </a:t>
            </a:r>
            <a:r>
              <a:rPr lang="en-US" sz="2400" dirty="0" err="1">
                <a:latin typeface="Times New Roman "/>
              </a:rPr>
              <a:t>cho</a:t>
            </a:r>
            <a:r>
              <a:rPr lang="en-US" sz="2400" dirty="0">
                <a:latin typeface="Times New Roman "/>
              </a:rPr>
              <a:t> </a:t>
            </a:r>
            <a:r>
              <a:rPr lang="en-US" sz="2400" dirty="0" err="1">
                <a:latin typeface="Times New Roman "/>
              </a:rPr>
              <a:t>các</a:t>
            </a:r>
            <a:r>
              <a:rPr lang="en-US" sz="2400" dirty="0">
                <a:latin typeface="Times New Roman "/>
              </a:rPr>
              <a:t> </a:t>
            </a:r>
            <a:r>
              <a:rPr lang="en-US" sz="2400" dirty="0" err="1">
                <a:latin typeface="Times New Roman "/>
              </a:rPr>
              <a:t>hành</a:t>
            </a:r>
            <a:r>
              <a:rPr lang="en-US" sz="2400" dirty="0">
                <a:latin typeface="Times New Roman "/>
              </a:rPr>
              <a:t> </a:t>
            </a:r>
            <a:r>
              <a:rPr lang="en-US" sz="2400" dirty="0" err="1">
                <a:latin typeface="Times New Roman "/>
              </a:rPr>
              <a:t>khách</a:t>
            </a:r>
            <a:r>
              <a:rPr lang="en-US" sz="2400" dirty="0">
                <a:latin typeface="Times New Roman "/>
              </a:rPr>
              <a:t> </a:t>
            </a:r>
            <a:r>
              <a:rPr lang="en-US" sz="2400" dirty="0" err="1">
                <a:latin typeface="Times New Roman "/>
              </a:rPr>
              <a:t>khác</a:t>
            </a:r>
            <a:r>
              <a:rPr lang="en-US" sz="2400" dirty="0">
                <a:latin typeface="Times New Roman "/>
              </a:rPr>
              <a:t> </a:t>
            </a:r>
            <a:r>
              <a:rPr lang="en-US" sz="2400" dirty="0" err="1">
                <a:latin typeface="Times New Roman "/>
              </a:rPr>
              <a:t>nhau</a:t>
            </a:r>
            <a:r>
              <a:rPr lang="en-US" sz="2400" dirty="0">
                <a:latin typeface="Times New Roman "/>
              </a:rPr>
              <a:t>.</a:t>
            </a:r>
          </a:p>
          <a:p>
            <a:pPr lvl="0" algn="just"/>
            <a:r>
              <a:rPr lang="en-US" sz="2400" dirty="0" err="1">
                <a:latin typeface="Times New Roman "/>
              </a:rPr>
              <a:t>Một</a:t>
            </a:r>
            <a:r>
              <a:rPr lang="en-US" sz="2400" dirty="0">
                <a:latin typeface="Times New Roman "/>
              </a:rPr>
              <a:t> </a:t>
            </a:r>
            <a:r>
              <a:rPr lang="en-US" sz="2400" dirty="0" err="1">
                <a:latin typeface="Times New Roman "/>
              </a:rPr>
              <a:t>vé</a:t>
            </a:r>
            <a:r>
              <a:rPr lang="en-US" sz="2400" dirty="0">
                <a:latin typeface="Times New Roman "/>
              </a:rPr>
              <a:t> </a:t>
            </a:r>
            <a:r>
              <a:rPr lang="en-US" sz="2400" dirty="0" err="1">
                <a:latin typeface="Times New Roman "/>
              </a:rPr>
              <a:t>đặt</a:t>
            </a:r>
            <a:r>
              <a:rPr lang="en-US" sz="2400" dirty="0">
                <a:latin typeface="Times New Roman "/>
              </a:rPr>
              <a:t> </a:t>
            </a:r>
            <a:r>
              <a:rPr lang="en-US" sz="2400" dirty="0" err="1">
                <a:latin typeface="Times New Roman "/>
              </a:rPr>
              <a:t>cho</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chuyến</a:t>
            </a:r>
            <a:r>
              <a:rPr lang="en-US" sz="2400" dirty="0">
                <a:latin typeface="Times New Roman "/>
              </a:rPr>
              <a:t> bay </a:t>
            </a:r>
            <a:r>
              <a:rPr lang="en-US" sz="2400" dirty="0" err="1">
                <a:latin typeface="Times New Roman "/>
              </a:rPr>
              <a:t>duy</a:t>
            </a:r>
            <a:r>
              <a:rPr lang="en-US" sz="2400" dirty="0">
                <a:latin typeface="Times New Roman "/>
              </a:rPr>
              <a:t> </a:t>
            </a:r>
            <a:r>
              <a:rPr lang="en-US" sz="2400" dirty="0" err="1">
                <a:latin typeface="Times New Roman "/>
              </a:rPr>
              <a:t>nhất</a:t>
            </a:r>
            <a:r>
              <a:rPr lang="en-US" sz="2400" dirty="0">
                <a:latin typeface="Times New Roman "/>
              </a:rPr>
              <a:t> </a:t>
            </a:r>
            <a:r>
              <a:rPr lang="en-US" sz="2400" dirty="0" err="1">
                <a:latin typeface="Times New Roman "/>
              </a:rPr>
              <a:t>và</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hành</a:t>
            </a:r>
            <a:r>
              <a:rPr lang="en-US" sz="2400" dirty="0">
                <a:latin typeface="Times New Roman "/>
              </a:rPr>
              <a:t> </a:t>
            </a:r>
            <a:r>
              <a:rPr lang="en-US" sz="2400" dirty="0" err="1">
                <a:latin typeface="Times New Roman "/>
              </a:rPr>
              <a:t>khách</a:t>
            </a:r>
            <a:r>
              <a:rPr lang="en-US" sz="2400" dirty="0">
                <a:latin typeface="Times New Roman "/>
              </a:rPr>
              <a:t> </a:t>
            </a:r>
            <a:r>
              <a:rPr lang="en-US" sz="2400" dirty="0" err="1">
                <a:latin typeface="Times New Roman "/>
              </a:rPr>
              <a:t>duy</a:t>
            </a:r>
            <a:r>
              <a:rPr lang="en-US" sz="2400" dirty="0">
                <a:latin typeface="Times New Roman "/>
              </a:rPr>
              <a:t> </a:t>
            </a:r>
            <a:r>
              <a:rPr lang="en-US" sz="2400" dirty="0" err="1">
                <a:latin typeface="Times New Roman "/>
              </a:rPr>
              <a:t>nhất</a:t>
            </a:r>
            <a:r>
              <a:rPr lang="en-US" sz="2400" dirty="0">
                <a:latin typeface="Times New Roman "/>
              </a:rPr>
              <a:t>.</a:t>
            </a:r>
          </a:p>
          <a:p>
            <a:pPr lvl="0" algn="just"/>
            <a:r>
              <a:rPr lang="en-US" sz="2400" dirty="0" err="1">
                <a:latin typeface="Times New Roman "/>
              </a:rPr>
              <a:t>Một</a:t>
            </a:r>
            <a:r>
              <a:rPr lang="en-US" sz="2400" dirty="0">
                <a:latin typeface="Times New Roman "/>
              </a:rPr>
              <a:t> </a:t>
            </a:r>
            <a:r>
              <a:rPr lang="en-US" sz="2400" dirty="0" err="1">
                <a:latin typeface="Times New Roman "/>
              </a:rPr>
              <a:t>chuyến</a:t>
            </a:r>
            <a:r>
              <a:rPr lang="en-US" sz="2400" dirty="0">
                <a:latin typeface="Times New Roman "/>
              </a:rPr>
              <a:t> bay </a:t>
            </a:r>
            <a:r>
              <a:rPr lang="en-US" sz="2400" dirty="0" err="1">
                <a:latin typeface="Times New Roman "/>
              </a:rPr>
              <a:t>có</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sân</a:t>
            </a:r>
            <a:r>
              <a:rPr lang="en-US" sz="2400" dirty="0">
                <a:latin typeface="Times New Roman "/>
              </a:rPr>
              <a:t> bay </a:t>
            </a:r>
            <a:r>
              <a:rPr lang="en-US" sz="2400" dirty="0" err="1">
                <a:latin typeface="Times New Roman "/>
              </a:rPr>
              <a:t>khởi</a:t>
            </a:r>
            <a:r>
              <a:rPr lang="en-US" sz="2400" dirty="0">
                <a:latin typeface="Times New Roman "/>
              </a:rPr>
              <a:t> </a:t>
            </a:r>
            <a:r>
              <a:rPr lang="en-US" sz="2400" dirty="0" err="1">
                <a:latin typeface="Times New Roman "/>
              </a:rPr>
              <a:t>hành</a:t>
            </a:r>
            <a:r>
              <a:rPr lang="en-US" sz="2400" dirty="0">
                <a:latin typeface="Times New Roman "/>
              </a:rPr>
              <a:t> </a:t>
            </a:r>
            <a:r>
              <a:rPr lang="en-US" sz="2400" dirty="0" err="1">
                <a:latin typeface="Times New Roman "/>
              </a:rPr>
              <a:t>và</a:t>
            </a:r>
            <a:r>
              <a:rPr lang="en-US" sz="2400" dirty="0">
                <a:latin typeface="Times New Roman "/>
              </a:rPr>
              <a:t> </a:t>
            </a:r>
            <a:r>
              <a:rPr lang="en-US" sz="2400" dirty="0" err="1">
                <a:latin typeface="Times New Roman "/>
              </a:rPr>
              <a:t>sân</a:t>
            </a:r>
            <a:r>
              <a:rPr lang="en-US" sz="2400" dirty="0">
                <a:latin typeface="Times New Roman "/>
              </a:rPr>
              <a:t> bay </a:t>
            </a:r>
            <a:r>
              <a:rPr lang="en-US" sz="2400" dirty="0" err="1">
                <a:latin typeface="Times New Roman "/>
              </a:rPr>
              <a:t>đến</a:t>
            </a:r>
            <a:r>
              <a:rPr lang="en-US" sz="2400" dirty="0">
                <a:latin typeface="Times New Roman "/>
              </a:rPr>
              <a:t>,  </a:t>
            </a:r>
            <a:r>
              <a:rPr lang="en-US" sz="2400" dirty="0" err="1">
                <a:latin typeface="Times New Roman "/>
              </a:rPr>
              <a:t>thời</a:t>
            </a:r>
            <a:r>
              <a:rPr lang="en-US" sz="2400" dirty="0">
                <a:latin typeface="Times New Roman "/>
              </a:rPr>
              <a:t> </a:t>
            </a:r>
            <a:r>
              <a:rPr lang="en-US" sz="2400" dirty="0" err="1">
                <a:latin typeface="Times New Roman "/>
              </a:rPr>
              <a:t>điểm</a:t>
            </a:r>
            <a:r>
              <a:rPr lang="en-US" sz="2400" dirty="0">
                <a:latin typeface="Times New Roman "/>
              </a:rPr>
              <a:t> </a:t>
            </a:r>
            <a:r>
              <a:rPr lang="en-US" sz="2400" dirty="0" err="1">
                <a:latin typeface="Times New Roman "/>
              </a:rPr>
              <a:t>khởi</a:t>
            </a:r>
            <a:r>
              <a:rPr lang="en-US" sz="2400" dirty="0">
                <a:latin typeface="Times New Roman "/>
              </a:rPr>
              <a:t> </a:t>
            </a:r>
            <a:r>
              <a:rPr lang="en-US" sz="2400" dirty="0" err="1">
                <a:latin typeface="Times New Roman "/>
              </a:rPr>
              <a:t>hành</a:t>
            </a:r>
            <a:r>
              <a:rPr lang="en-US" sz="2400" dirty="0">
                <a:latin typeface="Times New Roman "/>
              </a:rPr>
              <a:t> </a:t>
            </a:r>
            <a:r>
              <a:rPr lang="en-US" sz="2400" dirty="0" err="1">
                <a:latin typeface="Times New Roman "/>
              </a:rPr>
              <a:t>và</a:t>
            </a:r>
            <a:r>
              <a:rPr lang="en-US" sz="2400" dirty="0">
                <a:latin typeface="Times New Roman "/>
              </a:rPr>
              <a:t> </a:t>
            </a:r>
            <a:r>
              <a:rPr lang="en-US" sz="2400" dirty="0" err="1">
                <a:latin typeface="Times New Roman "/>
              </a:rPr>
              <a:t>thời</a:t>
            </a:r>
            <a:r>
              <a:rPr lang="en-US" sz="2400" dirty="0">
                <a:latin typeface="Times New Roman "/>
              </a:rPr>
              <a:t> </a:t>
            </a:r>
            <a:r>
              <a:rPr lang="en-US" sz="2400" dirty="0" err="1">
                <a:latin typeface="Times New Roman "/>
              </a:rPr>
              <a:t>điểm</a:t>
            </a:r>
            <a:r>
              <a:rPr lang="en-US" sz="2400" dirty="0">
                <a:latin typeface="Times New Roman "/>
              </a:rPr>
              <a:t> </a:t>
            </a:r>
            <a:r>
              <a:rPr lang="en-US" sz="2400" dirty="0" err="1">
                <a:latin typeface="Times New Roman "/>
              </a:rPr>
              <a:t>đến</a:t>
            </a:r>
            <a:r>
              <a:rPr lang="en-US" sz="2400" dirty="0">
                <a:latin typeface="Times New Roman "/>
              </a:rPr>
              <a:t>, </a:t>
            </a:r>
            <a:r>
              <a:rPr lang="en-US" sz="2400" dirty="0" err="1">
                <a:latin typeface="Times New Roman "/>
              </a:rPr>
              <a:t>có</a:t>
            </a:r>
            <a:r>
              <a:rPr lang="en-US" sz="2400" dirty="0">
                <a:latin typeface="Times New Roman "/>
              </a:rPr>
              <a:t> </a:t>
            </a:r>
            <a:r>
              <a:rPr lang="en-US" sz="2400" dirty="0" err="1">
                <a:latin typeface="Times New Roman "/>
              </a:rPr>
              <a:t>thể</a:t>
            </a:r>
            <a:r>
              <a:rPr lang="en-US" sz="2400" dirty="0">
                <a:latin typeface="Times New Roman "/>
              </a:rPr>
              <a:t> </a:t>
            </a:r>
            <a:r>
              <a:rPr lang="en-US" sz="2400" dirty="0" err="1">
                <a:latin typeface="Times New Roman "/>
              </a:rPr>
              <a:t>liên</a:t>
            </a:r>
            <a:r>
              <a:rPr lang="en-US" sz="2400" dirty="0">
                <a:latin typeface="Times New Roman "/>
              </a:rPr>
              <a:t> </a:t>
            </a:r>
            <a:r>
              <a:rPr lang="en-US" sz="2400" dirty="0" err="1">
                <a:latin typeface="Times New Roman "/>
              </a:rPr>
              <a:t>quan</a:t>
            </a:r>
            <a:r>
              <a:rPr lang="en-US" sz="2400" dirty="0">
                <a:latin typeface="Times New Roman "/>
              </a:rPr>
              <a:t> </a:t>
            </a:r>
            <a:r>
              <a:rPr lang="en-US" sz="2400" dirty="0" err="1">
                <a:latin typeface="Times New Roman "/>
              </a:rPr>
              <a:t>đến</a:t>
            </a:r>
            <a:r>
              <a:rPr lang="en-US" sz="2400" dirty="0">
                <a:latin typeface="Times New Roman "/>
              </a:rPr>
              <a:t> </a:t>
            </a:r>
            <a:r>
              <a:rPr lang="en-US" sz="2400" dirty="0" err="1">
                <a:latin typeface="Times New Roman "/>
              </a:rPr>
              <a:t>các</a:t>
            </a:r>
            <a:r>
              <a:rPr lang="en-US" sz="2400" dirty="0">
                <a:latin typeface="Times New Roman "/>
              </a:rPr>
              <a:t> </a:t>
            </a:r>
            <a:r>
              <a:rPr lang="en-US" sz="2400" dirty="0" err="1">
                <a:latin typeface="Times New Roman "/>
              </a:rPr>
              <a:t>chặng</a:t>
            </a:r>
            <a:r>
              <a:rPr lang="en-US" sz="2400" dirty="0">
                <a:latin typeface="Times New Roman "/>
              </a:rPr>
              <a:t> </a:t>
            </a:r>
            <a:r>
              <a:rPr lang="en-US" sz="2400" dirty="0" err="1">
                <a:latin typeface="Times New Roman "/>
              </a:rPr>
              <a:t>dừng</a:t>
            </a:r>
            <a:r>
              <a:rPr lang="en-US" sz="2400" dirty="0">
                <a:latin typeface="Times New Roman "/>
              </a:rPr>
              <a:t> </a:t>
            </a:r>
            <a:r>
              <a:rPr lang="en-US" sz="2400" dirty="0" err="1">
                <a:latin typeface="Times New Roman "/>
              </a:rPr>
              <a:t>tại</a:t>
            </a:r>
            <a:r>
              <a:rPr lang="en-US" sz="2400" dirty="0">
                <a:latin typeface="Times New Roman "/>
              </a:rPr>
              <a:t> </a:t>
            </a:r>
            <a:r>
              <a:rPr lang="en-US" sz="2400" dirty="0" err="1">
                <a:latin typeface="Times New Roman "/>
              </a:rPr>
              <a:t>sân</a:t>
            </a:r>
            <a:r>
              <a:rPr lang="en-US" sz="2400" dirty="0">
                <a:latin typeface="Times New Roman "/>
              </a:rPr>
              <a:t> bay. </a:t>
            </a:r>
            <a:r>
              <a:rPr lang="en-US" sz="2400" dirty="0" err="1">
                <a:latin typeface="Times New Roman "/>
              </a:rPr>
              <a:t>Một</a:t>
            </a:r>
            <a:r>
              <a:rPr lang="en-US" sz="2400" dirty="0">
                <a:latin typeface="Times New Roman "/>
              </a:rPr>
              <a:t> </a:t>
            </a:r>
            <a:r>
              <a:rPr lang="en-US" sz="2400" dirty="0" err="1">
                <a:latin typeface="Times New Roman "/>
              </a:rPr>
              <a:t>điểm</a:t>
            </a:r>
            <a:r>
              <a:rPr lang="en-US" sz="2400" dirty="0">
                <a:latin typeface="Times New Roman "/>
              </a:rPr>
              <a:t> </a:t>
            </a:r>
            <a:r>
              <a:rPr lang="en-US" sz="2400" dirty="0" err="1">
                <a:latin typeface="Times New Roman "/>
              </a:rPr>
              <a:t>dừng</a:t>
            </a:r>
            <a:r>
              <a:rPr lang="en-US" sz="2400" dirty="0">
                <a:latin typeface="Times New Roman "/>
              </a:rPr>
              <a:t> </a:t>
            </a:r>
            <a:r>
              <a:rPr lang="en-US" sz="2400" dirty="0" err="1">
                <a:latin typeface="Times New Roman "/>
              </a:rPr>
              <a:t>chân</a:t>
            </a:r>
            <a:r>
              <a:rPr lang="en-US" sz="2400" dirty="0">
                <a:latin typeface="Times New Roman "/>
              </a:rPr>
              <a:t> </a:t>
            </a:r>
            <a:r>
              <a:rPr lang="en-US" sz="2400" dirty="0" err="1">
                <a:latin typeface="Times New Roman "/>
              </a:rPr>
              <a:t>có</a:t>
            </a:r>
            <a:r>
              <a:rPr lang="en-US" sz="2400" dirty="0">
                <a:latin typeface="Times New Roman "/>
              </a:rPr>
              <a:t> </a:t>
            </a:r>
            <a:r>
              <a:rPr lang="en-US" sz="2400" dirty="0" err="1">
                <a:latin typeface="Times New Roman "/>
              </a:rPr>
              <a:t>một</a:t>
            </a:r>
            <a:r>
              <a:rPr lang="en-US" sz="2400" dirty="0">
                <a:latin typeface="Times New Roman "/>
              </a:rPr>
              <a:t> </a:t>
            </a:r>
            <a:r>
              <a:rPr lang="en-US" sz="2400" dirty="0" err="1">
                <a:latin typeface="Times New Roman "/>
              </a:rPr>
              <a:t>thời</a:t>
            </a:r>
            <a:r>
              <a:rPr lang="en-US" sz="2400" dirty="0">
                <a:latin typeface="Times New Roman "/>
              </a:rPr>
              <a:t> </a:t>
            </a:r>
            <a:r>
              <a:rPr lang="en-US" sz="2400" dirty="0" err="1">
                <a:latin typeface="Times New Roman "/>
              </a:rPr>
              <a:t>điểm</a:t>
            </a:r>
            <a:r>
              <a:rPr lang="en-US" sz="2400" dirty="0">
                <a:latin typeface="Times New Roman "/>
              </a:rPr>
              <a:t> </a:t>
            </a:r>
            <a:r>
              <a:rPr lang="en-US" sz="2400" dirty="0" err="1">
                <a:latin typeface="Times New Roman "/>
              </a:rPr>
              <a:t>đến</a:t>
            </a:r>
            <a:r>
              <a:rPr lang="en-US" sz="2400" dirty="0">
                <a:latin typeface="Times New Roman "/>
              </a:rPr>
              <a:t> </a:t>
            </a:r>
            <a:r>
              <a:rPr lang="en-US" sz="2400" dirty="0" err="1">
                <a:latin typeface="Times New Roman "/>
              </a:rPr>
              <a:t>và</a:t>
            </a:r>
            <a:r>
              <a:rPr lang="en-US" sz="2400" dirty="0">
                <a:latin typeface="Times New Roman "/>
              </a:rPr>
              <a:t> </a:t>
            </a:r>
            <a:r>
              <a:rPr lang="en-US" sz="2400" dirty="0" err="1">
                <a:latin typeface="Times New Roman "/>
              </a:rPr>
              <a:t>thời</a:t>
            </a:r>
            <a:r>
              <a:rPr lang="en-US" sz="2400" dirty="0">
                <a:latin typeface="Times New Roman "/>
              </a:rPr>
              <a:t> </a:t>
            </a:r>
            <a:r>
              <a:rPr lang="en-US" sz="2400" dirty="0" err="1">
                <a:latin typeface="Times New Roman "/>
              </a:rPr>
              <a:t>điểm</a:t>
            </a:r>
            <a:r>
              <a:rPr lang="en-US" sz="2400" dirty="0">
                <a:latin typeface="Times New Roman "/>
              </a:rPr>
              <a:t> </a:t>
            </a:r>
            <a:r>
              <a:rPr lang="en-US" sz="2400" dirty="0" err="1">
                <a:latin typeface="Times New Roman "/>
              </a:rPr>
              <a:t>khởi</a:t>
            </a:r>
            <a:r>
              <a:rPr lang="en-US" sz="2400" dirty="0">
                <a:latin typeface="Times New Roman "/>
              </a:rPr>
              <a:t> </a:t>
            </a:r>
            <a:r>
              <a:rPr lang="en-US" sz="2400" dirty="0" err="1">
                <a:latin typeface="Times New Roman "/>
              </a:rPr>
              <a:t>hành</a:t>
            </a:r>
            <a:r>
              <a:rPr lang="en-US" sz="2400" dirty="0">
                <a:latin typeface="Times New Roman "/>
              </a:rPr>
              <a:t>.</a:t>
            </a:r>
          </a:p>
          <a:p>
            <a:pPr lvl="0" algn="just"/>
            <a:r>
              <a:rPr lang="en-US" sz="2400" dirty="0" err="1">
                <a:latin typeface="Times New Roman "/>
              </a:rPr>
              <a:t>Việc</a:t>
            </a:r>
            <a:r>
              <a:rPr lang="en-US" sz="2400" dirty="0">
                <a:latin typeface="Times New Roman "/>
              </a:rPr>
              <a:t> </a:t>
            </a:r>
            <a:r>
              <a:rPr lang="en-US" sz="2400" b="1" dirty="0" err="1">
                <a:latin typeface="Times New Roman "/>
              </a:rPr>
              <a:t>đặt</a:t>
            </a:r>
            <a:r>
              <a:rPr lang="en-US" sz="2400" b="1" dirty="0">
                <a:latin typeface="Times New Roman "/>
              </a:rPr>
              <a:t> </a:t>
            </a:r>
            <a:r>
              <a:rPr lang="en-US" sz="2400" b="1" dirty="0" err="1">
                <a:latin typeface="Times New Roman "/>
              </a:rPr>
              <a:t>vé</a:t>
            </a:r>
            <a:r>
              <a:rPr lang="en-US" sz="2400" dirty="0">
                <a:latin typeface="Times New Roman "/>
              </a:rPr>
              <a:t> </a:t>
            </a:r>
            <a:r>
              <a:rPr lang="en-US" sz="2400" dirty="0" err="1">
                <a:latin typeface="Times New Roman "/>
              </a:rPr>
              <a:t>có</a:t>
            </a:r>
            <a:r>
              <a:rPr lang="en-US" sz="2400" dirty="0">
                <a:latin typeface="Times New Roman "/>
              </a:rPr>
              <a:t> </a:t>
            </a:r>
            <a:r>
              <a:rPr lang="en-US" sz="2400" dirty="0" err="1">
                <a:latin typeface="Times New Roman "/>
              </a:rPr>
              <a:t>thể</a:t>
            </a:r>
            <a:r>
              <a:rPr lang="en-US" sz="2400" dirty="0">
                <a:latin typeface="Times New Roman "/>
              </a:rPr>
              <a:t> </a:t>
            </a:r>
            <a:r>
              <a:rPr lang="en-US" sz="2400" dirty="0" err="1">
                <a:latin typeface="Times New Roman "/>
              </a:rPr>
              <a:t>được</a:t>
            </a:r>
            <a:r>
              <a:rPr lang="en-US" sz="2400" dirty="0">
                <a:latin typeface="Times New Roman "/>
              </a:rPr>
              <a:t> </a:t>
            </a:r>
            <a:r>
              <a:rPr lang="en-US" sz="2400" dirty="0" err="1">
                <a:latin typeface="Times New Roman "/>
              </a:rPr>
              <a:t>hủy</a:t>
            </a:r>
            <a:r>
              <a:rPr lang="en-US" sz="2400" dirty="0">
                <a:latin typeface="Times New Roman "/>
              </a:rPr>
              <a:t> </a:t>
            </a:r>
            <a:r>
              <a:rPr lang="en-US" sz="2400" dirty="0" err="1">
                <a:latin typeface="Times New Roman "/>
              </a:rPr>
              <a:t>bỏ</a:t>
            </a:r>
            <a:r>
              <a:rPr lang="en-US" sz="2400" dirty="0">
                <a:latin typeface="Times New Roman "/>
              </a:rPr>
              <a:t> </a:t>
            </a:r>
            <a:r>
              <a:rPr lang="en-US" sz="2400" dirty="0" err="1">
                <a:latin typeface="Times New Roman "/>
              </a:rPr>
              <a:t>hoặc</a:t>
            </a:r>
            <a:r>
              <a:rPr lang="en-US" sz="2400" dirty="0">
                <a:latin typeface="Times New Roman "/>
              </a:rPr>
              <a:t> </a:t>
            </a:r>
            <a:r>
              <a:rPr lang="en-US" sz="2400" dirty="0" err="1">
                <a:latin typeface="Times New Roman "/>
              </a:rPr>
              <a:t>được</a:t>
            </a:r>
            <a:r>
              <a:rPr lang="en-US" sz="2400" dirty="0">
                <a:latin typeface="Times New Roman "/>
              </a:rPr>
              <a:t> </a:t>
            </a:r>
            <a:r>
              <a:rPr lang="en-US" sz="2400" dirty="0" err="1">
                <a:latin typeface="Times New Roman "/>
              </a:rPr>
              <a:t>xác</a:t>
            </a:r>
            <a:r>
              <a:rPr lang="en-US" sz="2400" dirty="0">
                <a:latin typeface="Times New Roman "/>
              </a:rPr>
              <a:t> </a:t>
            </a:r>
            <a:r>
              <a:rPr lang="en-US" sz="2400" dirty="0" err="1">
                <a:latin typeface="Times New Roman "/>
              </a:rPr>
              <a:t>nhận</a:t>
            </a:r>
            <a:r>
              <a:rPr lang="en-US" sz="2400" dirty="0">
                <a:latin typeface="Times New Roman "/>
              </a:rPr>
              <a:t>. </a:t>
            </a:r>
          </a:p>
          <a:p>
            <a:pPr marL="0" lvl="0" indent="0" algn="just">
              <a:buNone/>
            </a:pPr>
            <a:r>
              <a:rPr lang="en-US" sz="2400" dirty="0" err="1">
                <a:latin typeface="Times New Roman "/>
              </a:rPr>
              <a:t>Câu</a:t>
            </a:r>
            <a:r>
              <a:rPr lang="en-US" sz="2400" dirty="0">
                <a:latin typeface="Times New Roman "/>
              </a:rPr>
              <a:t> </a:t>
            </a:r>
            <a:r>
              <a:rPr lang="en-US" sz="2400" dirty="0" err="1">
                <a:latin typeface="Times New Roman "/>
              </a:rPr>
              <a:t>hỏi</a:t>
            </a:r>
            <a:r>
              <a:rPr lang="en-US" sz="2400" dirty="0">
                <a:latin typeface="Times New Roman "/>
              </a:rPr>
              <a:t>: </a:t>
            </a:r>
            <a:r>
              <a:rPr lang="en-US" sz="2400" dirty="0" err="1">
                <a:latin typeface="Times New Roman "/>
              </a:rPr>
              <a:t>Xác</a:t>
            </a:r>
            <a:r>
              <a:rPr lang="en-US" sz="2400" dirty="0">
                <a:latin typeface="Times New Roman "/>
              </a:rPr>
              <a:t> </a:t>
            </a:r>
            <a:r>
              <a:rPr lang="en-US" sz="2400" dirty="0" err="1">
                <a:latin typeface="Times New Roman "/>
              </a:rPr>
              <a:t>định</a:t>
            </a:r>
            <a:r>
              <a:rPr lang="en-US" sz="2400" dirty="0">
                <a:latin typeface="Times New Roman "/>
              </a:rPr>
              <a:t> use case</a:t>
            </a:r>
          </a:p>
        </p:txBody>
      </p:sp>
      <p:pic>
        <p:nvPicPr>
          <p:cNvPr id="13" name="Picture 12">
            <a:extLst>
              <a:ext uri="{FF2B5EF4-FFF2-40B4-BE49-F238E27FC236}">
                <a16:creationId xmlns:a16="http://schemas.microsoft.com/office/drawing/2014/main" id="{E244A211-8109-4DB0-B462-903087468359}"/>
              </a:ext>
            </a:extLst>
          </p:cNvPr>
          <p:cNvPicPr>
            <a:picLocks noChangeAspect="1"/>
          </p:cNvPicPr>
          <p:nvPr/>
        </p:nvPicPr>
        <p:blipFill>
          <a:blip r:embed="rId4"/>
          <a:stretch>
            <a:fillRect/>
          </a:stretch>
        </p:blipFill>
        <p:spPr>
          <a:xfrm>
            <a:off x="7936098" y="72728"/>
            <a:ext cx="742950" cy="942975"/>
          </a:xfrm>
          <a:prstGeom prst="rect">
            <a:avLst/>
          </a:prstGeom>
        </p:spPr>
      </p:pic>
      <p:pic>
        <p:nvPicPr>
          <p:cNvPr id="14" name="Picture 13">
            <a:extLst>
              <a:ext uri="{FF2B5EF4-FFF2-40B4-BE49-F238E27FC236}">
                <a16:creationId xmlns:a16="http://schemas.microsoft.com/office/drawing/2014/main" id="{0081E1FB-6F3E-42A1-991E-33890C576952}"/>
              </a:ext>
            </a:extLst>
          </p:cNvPr>
          <p:cNvPicPr>
            <a:picLocks noChangeAspect="1"/>
          </p:cNvPicPr>
          <p:nvPr/>
        </p:nvPicPr>
        <p:blipFill>
          <a:blip r:embed="rId5"/>
          <a:stretch>
            <a:fillRect/>
          </a:stretch>
        </p:blipFill>
        <p:spPr>
          <a:xfrm>
            <a:off x="10744200" y="5621"/>
            <a:ext cx="685800" cy="990600"/>
          </a:xfrm>
          <a:prstGeom prst="rect">
            <a:avLst/>
          </a:prstGeom>
        </p:spPr>
      </p:pic>
      <p:sp>
        <p:nvSpPr>
          <p:cNvPr id="15" name="Oval 14">
            <a:extLst>
              <a:ext uri="{FF2B5EF4-FFF2-40B4-BE49-F238E27FC236}">
                <a16:creationId xmlns:a16="http://schemas.microsoft.com/office/drawing/2014/main" id="{A346B414-965C-451F-8410-6E387F9C4307}"/>
              </a:ext>
            </a:extLst>
          </p:cNvPr>
          <p:cNvSpPr/>
          <p:nvPr/>
        </p:nvSpPr>
        <p:spPr bwMode="auto">
          <a:xfrm>
            <a:off x="8801100" y="1217409"/>
            <a:ext cx="1822076" cy="712694"/>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t>Hủy Đặt vé</a:t>
            </a:r>
            <a:endParaRPr kumimoji="0" lang="en-US" sz="2400" b="0" i="0" u="none" strike="noStrike" cap="none" normalizeH="0" baseline="0">
              <a:ln>
                <a:noFill/>
              </a:ln>
              <a:solidFill>
                <a:schemeClr val="tx1"/>
              </a:solidFill>
              <a:effectLst/>
              <a:latin typeface="Times New Roman" pitchFamily="18" charset="0"/>
            </a:endParaRPr>
          </a:p>
        </p:txBody>
      </p:sp>
      <p:sp>
        <p:nvSpPr>
          <p:cNvPr id="16" name="Oval 15">
            <a:extLst>
              <a:ext uri="{FF2B5EF4-FFF2-40B4-BE49-F238E27FC236}">
                <a16:creationId xmlns:a16="http://schemas.microsoft.com/office/drawing/2014/main" id="{C028AD78-6210-4B75-8DE9-998FC0C4FF83}"/>
              </a:ext>
            </a:extLst>
          </p:cNvPr>
          <p:cNvSpPr/>
          <p:nvPr/>
        </p:nvSpPr>
        <p:spPr bwMode="auto">
          <a:xfrm>
            <a:off x="8679047" y="2131809"/>
            <a:ext cx="2436627" cy="712694"/>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Thanh Toán</a:t>
            </a:r>
          </a:p>
        </p:txBody>
      </p:sp>
      <p:sp>
        <p:nvSpPr>
          <p:cNvPr id="17" name="Oval 16">
            <a:extLst>
              <a:ext uri="{FF2B5EF4-FFF2-40B4-BE49-F238E27FC236}">
                <a16:creationId xmlns:a16="http://schemas.microsoft.com/office/drawing/2014/main" id="{9EF15671-F7F4-42AE-8BA7-FE5783E62088}"/>
              </a:ext>
            </a:extLst>
          </p:cNvPr>
          <p:cNvSpPr/>
          <p:nvPr/>
        </p:nvSpPr>
        <p:spPr bwMode="auto">
          <a:xfrm>
            <a:off x="8915400" y="303009"/>
            <a:ext cx="1707776" cy="712694"/>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t>Đặt vé</a:t>
            </a:r>
            <a:endParaRPr kumimoji="0" lang="en-US" sz="2400" b="0" i="0" u="none" strike="noStrike" cap="none" normalizeH="0" baseline="0">
              <a:ln>
                <a:noFill/>
              </a:ln>
              <a:solidFill>
                <a:schemeClr val="tx1"/>
              </a:solidFill>
              <a:effectLst/>
              <a:latin typeface="Times New Roman" pitchFamily="18" charset="0"/>
            </a:endParaRPr>
          </a:p>
        </p:txBody>
      </p:sp>
      <p:sp>
        <p:nvSpPr>
          <p:cNvPr id="18" name="Oval 17">
            <a:extLst>
              <a:ext uri="{FF2B5EF4-FFF2-40B4-BE49-F238E27FC236}">
                <a16:creationId xmlns:a16="http://schemas.microsoft.com/office/drawing/2014/main" id="{74D48EF9-94FC-4ADF-AA21-DF7BD674730D}"/>
              </a:ext>
            </a:extLst>
          </p:cNvPr>
          <p:cNvSpPr/>
          <p:nvPr/>
        </p:nvSpPr>
        <p:spPr bwMode="auto">
          <a:xfrm>
            <a:off x="8898590" y="3065691"/>
            <a:ext cx="2217084" cy="712694"/>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t>Đăng nhập</a:t>
            </a:r>
            <a:endParaRPr kumimoji="0" lang="en-US" sz="2400" b="0" i="0" u="none" strike="noStrike" cap="none" normalizeH="0" baseline="0">
              <a:ln>
                <a:noFill/>
              </a:ln>
              <a:solidFill>
                <a:schemeClr val="tx1"/>
              </a:solidFill>
              <a:effectLst/>
              <a:latin typeface="Times New Roman" pitchFamily="18" charset="0"/>
            </a:endParaRPr>
          </a:p>
        </p:txBody>
      </p:sp>
      <p:sp>
        <p:nvSpPr>
          <p:cNvPr id="19" name="Oval 18">
            <a:extLst>
              <a:ext uri="{FF2B5EF4-FFF2-40B4-BE49-F238E27FC236}">
                <a16:creationId xmlns:a16="http://schemas.microsoft.com/office/drawing/2014/main" id="{53E4A1C8-6C67-414C-91B9-97D815614C9B}"/>
              </a:ext>
            </a:extLst>
          </p:cNvPr>
          <p:cNvSpPr/>
          <p:nvPr/>
        </p:nvSpPr>
        <p:spPr bwMode="auto">
          <a:xfrm>
            <a:off x="8938091" y="4024257"/>
            <a:ext cx="2438400" cy="712694"/>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t>Mở Đặt vé</a:t>
            </a:r>
            <a:endParaRPr kumimoji="0" lang="en-US" sz="2400" b="0" i="0" u="none" strike="noStrike" cap="none" normalizeH="0" baseline="0">
              <a:ln>
                <a:noFill/>
              </a:ln>
              <a:solidFill>
                <a:schemeClr val="tx1"/>
              </a:solidFill>
              <a:effectLst/>
              <a:latin typeface="Times New Roman" pitchFamily="18" charset="0"/>
            </a:endParaRPr>
          </a:p>
        </p:txBody>
      </p:sp>
      <p:sp>
        <p:nvSpPr>
          <p:cNvPr id="20" name="Oval 19">
            <a:extLst>
              <a:ext uri="{FF2B5EF4-FFF2-40B4-BE49-F238E27FC236}">
                <a16:creationId xmlns:a16="http://schemas.microsoft.com/office/drawing/2014/main" id="{5643610C-7E23-46DA-8772-7BEEE232CDD0}"/>
              </a:ext>
            </a:extLst>
          </p:cNvPr>
          <p:cNvSpPr/>
          <p:nvPr/>
        </p:nvSpPr>
        <p:spPr bwMode="auto">
          <a:xfrm>
            <a:off x="8861612" y="4902824"/>
            <a:ext cx="2574552" cy="712694"/>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t>Đóng Đặt vé</a:t>
            </a:r>
            <a:endParaRPr kumimoji="0" lang="en-US" sz="2400" b="0" i="0" u="none" strike="noStrike" cap="none" normalizeH="0" baseline="0">
              <a:ln>
                <a:noFill/>
              </a:ln>
              <a:solidFill>
                <a:schemeClr val="tx1"/>
              </a:solidFill>
              <a:effectLst/>
              <a:latin typeface="Times New Roman" pitchFamily="18" charset="0"/>
            </a:endParaRPr>
          </a:p>
        </p:txBody>
      </p:sp>
      <p:sp>
        <p:nvSpPr>
          <p:cNvPr id="21" name="Oval 20">
            <a:extLst>
              <a:ext uri="{FF2B5EF4-FFF2-40B4-BE49-F238E27FC236}">
                <a16:creationId xmlns:a16="http://schemas.microsoft.com/office/drawing/2014/main" id="{152F5710-4A06-4C8A-B513-D33BE7F74F49}"/>
              </a:ext>
            </a:extLst>
          </p:cNvPr>
          <p:cNvSpPr/>
          <p:nvPr/>
        </p:nvSpPr>
        <p:spPr bwMode="auto">
          <a:xfrm>
            <a:off x="7822030" y="6027263"/>
            <a:ext cx="4150659" cy="71269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t>Kiểm tra hủy Đặt vé</a:t>
            </a: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80848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 mau nhan dien thuong hieu IUH.pptx" id="{EFBECBF0-393F-4CEB-B03F-3EE72B440F94}" vid="{FD6BD8F8-E258-4D92-A049-51064D6647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2251</TotalTime>
  <Words>18173</Words>
  <Application>Microsoft Office PowerPoint</Application>
  <PresentationFormat>Widescreen</PresentationFormat>
  <Paragraphs>2337</Paragraphs>
  <Slides>204</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204</vt:i4>
      </vt:variant>
    </vt:vector>
  </HeadingPairs>
  <TitlesOfParts>
    <vt:vector size="219" baseType="lpstr">
      <vt:lpstr>Arial Unicode MS</vt:lpstr>
      <vt:lpstr>Times New Roman </vt:lpstr>
      <vt:lpstr>Arial</vt:lpstr>
      <vt:lpstr>Arial Black</vt:lpstr>
      <vt:lpstr>Arial Narrow</vt:lpstr>
      <vt:lpstr>Calibri</vt:lpstr>
      <vt:lpstr>Calibri Light</vt:lpstr>
      <vt:lpstr>Cambria</vt:lpstr>
      <vt:lpstr>Courier New</vt:lpstr>
      <vt:lpstr>Lucida Sans Typewriter</vt:lpstr>
      <vt:lpstr>Symbol</vt:lpstr>
      <vt:lpstr>Times New Roman</vt:lpstr>
      <vt:lpstr>Trebuchet MS</vt:lpstr>
      <vt:lpstr>Wingdings</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Phỏng vấn nhóm</vt:lpstr>
      <vt:lpstr>Phỏng vấn nhóm</vt:lpstr>
      <vt:lpstr>Quan sát trực tiếp</vt:lpstr>
      <vt:lpstr>Phân tích tài liệu thủ tục</vt:lpstr>
      <vt:lpstr>Phân tích tài liệu thủ tục</vt:lpstr>
      <vt:lpstr>Phân tích tài liệu thủ tục</vt:lpstr>
      <vt:lpstr>Các phương pháp mới xác định yêu cầu</vt:lpstr>
      <vt:lpstr>Sử dụng bản mẫu (prototype)</vt:lpstr>
      <vt:lpstr>Sử dụng bản mẫu (prototype)</vt:lpstr>
      <vt:lpstr>Đánh giá và phê phán hiện trạng</vt:lpstr>
      <vt:lpstr>Đánh giá và phê phán hiện trạng</vt:lpstr>
      <vt:lpstr>Ví dụ về phê phán hiện trạng</vt:lpstr>
      <vt:lpstr>Chọn lựa phương án thiết kế</vt:lpstr>
      <vt:lpstr>Phát sinh phương án </vt:lpstr>
      <vt:lpstr>Phát sinh phương án</vt:lpstr>
      <vt:lpstr>Phát sinh phương án</vt:lpstr>
      <vt:lpstr>Phát sinh phương án</vt:lpstr>
      <vt:lpstr>Phát sinh phương án</vt:lpstr>
      <vt:lpstr>Phát sinh phương án</vt:lpstr>
      <vt:lpstr>Phát sinh phương án</vt:lpstr>
      <vt:lpstr>Chọn lựa phương án</vt:lpstr>
      <vt:lpstr>Ví dụ: Cửa hàng NGK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Specification: Natural Language Example</vt:lpstr>
      <vt:lpstr>PowerPoint Presentation</vt:lpstr>
      <vt:lpstr>PowerPoint Presentation</vt:lpstr>
      <vt:lpstr>BÀI TẬP 1: Đăng ký học phần</vt:lpstr>
      <vt:lpstr>BÀI TẬP 1: Đăng ký học phần</vt:lpstr>
      <vt:lpstr>BÀI TẬP 1: Đăng ký học phần</vt:lpstr>
      <vt:lpstr>BÀI TẬP 1: Đăng ký học phần</vt:lpstr>
      <vt:lpstr>BÀI TẬP 1: Đăng ký học phần</vt:lpstr>
      <vt:lpstr>Bài tập 1: Đăng ký học phần</vt:lpstr>
      <vt:lpstr>Bài tập 1: Đăng ký học phần</vt:lpstr>
      <vt:lpstr>Bài tập 1: Đăng ký học phần</vt:lpstr>
      <vt:lpstr>ĐẶC TẢ USE CASE</vt:lpstr>
      <vt:lpstr>ĐẶC TẢ USE CASE</vt:lpstr>
      <vt:lpstr>ĐẶC TẢ USE CASE</vt:lpstr>
      <vt:lpstr>ĐẶC TẢ USE CASE</vt:lpstr>
      <vt:lpstr>ĐẶC TẢ USE CASE</vt:lpstr>
      <vt:lpstr>ĐẶC TẢ USE CASE</vt:lpstr>
      <vt:lpstr>Bài tập 2: The local video rental store</vt:lpstr>
      <vt:lpstr>Use Case Diagram</vt:lpstr>
      <vt:lpstr>Use Case Diagram</vt:lpstr>
      <vt:lpstr>Use Case Diagram</vt:lpstr>
      <vt:lpstr>Use Case Diagram</vt:lpstr>
      <vt:lpstr>Use Case Diagram</vt:lpstr>
      <vt:lpstr>Use Case Diagram</vt:lpstr>
      <vt:lpstr>Use Case Diagram</vt:lpstr>
      <vt:lpstr>Use Case Diagram</vt:lpstr>
      <vt:lpstr>Use Case Diagram</vt:lpstr>
      <vt:lpstr>Use Case Diagram</vt:lpstr>
      <vt:lpstr>Use Case Diagram</vt:lpstr>
      <vt:lpstr>Use Case Diagram</vt:lpstr>
      <vt:lpstr>Use Case Diagram</vt:lpstr>
      <vt:lpstr>PowerPoint Presentation</vt:lpstr>
      <vt:lpstr>PowerPoint Presentation</vt:lpstr>
      <vt:lpstr>CÂU HỎI VÀ BÀI TẬP (Các bạn hãy vẽ lại cho dễ nhìn và đúng sơ đồ UseCase)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Nam Hải Nguyễn</dc:creator>
  <cp:lastModifiedBy>Nguyễn Thành Phát</cp:lastModifiedBy>
  <cp:revision>331</cp:revision>
  <dcterms:created xsi:type="dcterms:W3CDTF">2021-07-05T15:31:06Z</dcterms:created>
  <dcterms:modified xsi:type="dcterms:W3CDTF">2024-08-06T10:19:58Z</dcterms:modified>
</cp:coreProperties>
</file>